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140542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50678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79787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813238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858868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672604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612733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133119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423282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Trading For A Living</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Text, letter&#10;&#10;Description automatically generated">
            <a:extLst>
              <a:ext uri="{FF2B5EF4-FFF2-40B4-BE49-F238E27FC236}">
                <a16:creationId xmlns:a16="http://schemas.microsoft.com/office/drawing/2014/main" id="{A197D389-5E42-48BC-9BD6-A8F9FD85D2A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7865" b="7865"/>
          <a:stretch/>
        </p:blipFill>
        <p:spPr>
          <a:xfrm>
            <a:off x="20" y="-22"/>
            <a:ext cx="12191977" cy="6858022"/>
          </a:xfrm>
          <a:prstGeom prst="rect">
            <a:avLst/>
          </a:prstGeom>
        </p:spPr>
      </p:pic>
      <p:sp>
        <p:nvSpPr>
          <p:cNvPr id="13"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430832" y="367894"/>
            <a:ext cx="3327285" cy="696818"/>
          </a:xfrm>
        </p:spPr>
        <p:txBody>
          <a:bodyPr vert="horz" lIns="91440" tIns="45720" rIns="91440" bIns="45720" rtlCol="0" anchor="t">
            <a:normAutofit/>
          </a:bodyPr>
          <a:lstStyle/>
          <a:p>
            <a:r>
              <a:rPr lang="en-US" sz="3200" b="1" dirty="0">
                <a:solidFill>
                  <a:srgbClr val="FFFFFF"/>
                </a:solidFill>
                <a:latin typeface="+mj-lt"/>
                <a:cs typeface="+mj-cs"/>
              </a:rPr>
              <a:t>Trading for a Living</a:t>
            </a:r>
          </a:p>
        </p:txBody>
      </p:sp>
      <p:sp>
        <p:nvSpPr>
          <p:cNvPr id="15" name="Rectangle 1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ble&#10;&#10;Description automatically generated">
            <a:extLst>
              <a:ext uri="{FF2B5EF4-FFF2-40B4-BE49-F238E27FC236}">
                <a16:creationId xmlns:a16="http://schemas.microsoft.com/office/drawing/2014/main" id="{CE00532D-EFC9-44FC-934E-73DF37AA0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490" y="1432606"/>
            <a:ext cx="8253968" cy="4749206"/>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BBB55788-8396-4054-9DBB-95074855B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0858" y="6181812"/>
            <a:ext cx="558730" cy="533333"/>
          </a:xfrm>
          <a:prstGeom prst="rect">
            <a:avLst/>
          </a:prstGeom>
        </p:spPr>
      </p:pic>
    </p:spTree>
    <p:extLst>
      <p:ext uri="{BB962C8B-B14F-4D97-AF65-F5344CB8AC3E}">
        <p14:creationId xmlns:p14="http://schemas.microsoft.com/office/powerpoint/2010/main" val="403868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909526" y="598672"/>
            <a:ext cx="1856417" cy="603861"/>
          </a:xfrm>
        </p:spPr>
        <p:txBody>
          <a:bodyPr vert="horz" lIns="91440" tIns="45720" rIns="91440" bIns="45720" rtlCol="0" anchor="ctr">
            <a:normAutofit/>
          </a:bodyPr>
          <a:lstStyle/>
          <a:p>
            <a:r>
              <a:rPr lang="en-US" sz="3200" b="1" dirty="0">
                <a:latin typeface="+mj-lt"/>
                <a:cs typeface="+mj-cs"/>
              </a:rPr>
              <a:t>Summary</a:t>
            </a:r>
          </a:p>
        </p:txBody>
      </p:sp>
      <p:sp>
        <p:nvSpPr>
          <p:cNvPr id="3" name="Content Placeholder 2"/>
          <p:cNvSpPr>
            <a:spLocks noGrp="1"/>
          </p:cNvSpPr>
          <p:nvPr>
            <p:ph idx="4294967295"/>
          </p:nvPr>
        </p:nvSpPr>
        <p:spPr>
          <a:xfrm>
            <a:off x="836679" y="1564483"/>
            <a:ext cx="6002110" cy="4523166"/>
          </a:xfrm>
        </p:spPr>
        <p:txBody>
          <a:bodyPr vert="horz" lIns="91440" tIns="45720" rIns="91440" bIns="45720" rtlCol="0">
            <a:noAutofit/>
          </a:bodyPr>
          <a:lstStyle/>
          <a:p>
            <a:pPr>
              <a:buFont typeface="Wingdings" panose="05000000000000000000" pitchFamily="2" charset="2"/>
              <a:buChar char="v"/>
            </a:pPr>
            <a:r>
              <a:rPr lang="en-US" sz="1800" b="0" dirty="0">
                <a:latin typeface="+mn-lt"/>
                <a:cs typeface="+mn-cs"/>
              </a:rPr>
              <a:t>When you trade for a living you determine your own risk, reward, and working hours. </a:t>
            </a:r>
          </a:p>
          <a:p>
            <a:pPr>
              <a:buFont typeface="Wingdings" panose="05000000000000000000" pitchFamily="2" charset="2"/>
              <a:buChar char="v"/>
            </a:pPr>
            <a:endParaRPr lang="en-US" sz="1800" b="0" dirty="0">
              <a:latin typeface="+mn-lt"/>
              <a:cs typeface="+mn-cs"/>
            </a:endParaRPr>
          </a:p>
          <a:p>
            <a:pPr>
              <a:buFont typeface="Wingdings" panose="05000000000000000000" pitchFamily="2" charset="2"/>
              <a:buChar char="v"/>
            </a:pPr>
            <a:r>
              <a:rPr lang="en-US" sz="1800" b="0" dirty="0">
                <a:latin typeface="+mn-lt"/>
                <a:cs typeface="+mn-cs"/>
              </a:rPr>
              <a:t>Develop a trading plan and stick to it. “Plan your trades and trade your plan”</a:t>
            </a:r>
          </a:p>
          <a:p>
            <a:pPr>
              <a:buFont typeface="Wingdings" panose="05000000000000000000" pitchFamily="2" charset="2"/>
              <a:buChar char="v"/>
            </a:pPr>
            <a:endParaRPr lang="en-US" sz="1800" b="0" dirty="0">
              <a:latin typeface="+mn-lt"/>
              <a:cs typeface="+mn-cs"/>
            </a:endParaRPr>
          </a:p>
          <a:p>
            <a:pPr>
              <a:buFont typeface="Wingdings" panose="05000000000000000000" pitchFamily="2" charset="2"/>
              <a:buChar char="v"/>
            </a:pPr>
            <a:r>
              <a:rPr lang="en-US" sz="1800" b="0" dirty="0">
                <a:latin typeface="+mn-lt"/>
                <a:cs typeface="+mn-cs"/>
              </a:rPr>
              <a:t>Avoid the common pitfalls that aspiring traders often find themselves in.</a:t>
            </a:r>
          </a:p>
          <a:p>
            <a:pPr>
              <a:buFont typeface="Wingdings" panose="05000000000000000000" pitchFamily="2" charset="2"/>
              <a:buChar char="v"/>
            </a:pPr>
            <a:endParaRPr lang="en-US" sz="1800" b="0" dirty="0">
              <a:latin typeface="+mn-lt"/>
              <a:cs typeface="+mn-cs"/>
            </a:endParaRPr>
          </a:p>
          <a:p>
            <a:pPr>
              <a:buFont typeface="Wingdings" panose="05000000000000000000" pitchFamily="2" charset="2"/>
              <a:buChar char="v"/>
            </a:pPr>
            <a:r>
              <a:rPr lang="en-US" sz="1800" b="0" dirty="0">
                <a:latin typeface="+mn-lt"/>
                <a:cs typeface="+mn-cs"/>
              </a:rPr>
              <a:t>Determine what your risk tolerance is and do not stray from it.</a:t>
            </a:r>
          </a:p>
          <a:p>
            <a:pPr>
              <a:buFont typeface="Wingdings" panose="05000000000000000000" pitchFamily="2" charset="2"/>
              <a:buChar char="v"/>
            </a:pPr>
            <a:endParaRPr lang="en-US" sz="1800" b="0" dirty="0">
              <a:latin typeface="+mn-lt"/>
              <a:cs typeface="+mn-cs"/>
            </a:endParaRPr>
          </a:p>
          <a:p>
            <a:pPr>
              <a:buFont typeface="Wingdings" panose="05000000000000000000" pitchFamily="2" charset="2"/>
              <a:buChar char="v"/>
            </a:pPr>
            <a:r>
              <a:rPr lang="en-US" sz="1800" b="0" dirty="0">
                <a:latin typeface="+mn-lt"/>
                <a:cs typeface="+mn-cs"/>
              </a:rPr>
              <a:t>Remember that you are an ant, and the market is an elephant</a:t>
            </a:r>
          </a:p>
        </p:txBody>
      </p:sp>
      <p:pic>
        <p:nvPicPr>
          <p:cNvPr id="7" name="Picture Placeholder 6">
            <a:extLst>
              <a:ext uri="{FF2B5EF4-FFF2-40B4-BE49-F238E27FC236}">
                <a16:creationId xmlns:a16="http://schemas.microsoft.com/office/drawing/2014/main" id="{CC1BBCC6-460F-4AEE-9C57-8AFEA0B2DC6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741" r="17231" b="1"/>
          <a:stretch/>
        </p:blipFill>
        <p:spPr>
          <a:xfrm>
            <a:off x="7199440" y="10"/>
            <a:ext cx="4992560" cy="6857990"/>
          </a:xfrm>
          <a:prstGeom prst="rect">
            <a:avLst/>
          </a:prstGeom>
          <a:effectLst/>
        </p:spPr>
      </p:pic>
      <p:pic>
        <p:nvPicPr>
          <p:cNvPr id="9" name="Picture 8">
            <a:extLst>
              <a:ext uri="{FF2B5EF4-FFF2-40B4-BE49-F238E27FC236}">
                <a16:creationId xmlns:a16="http://schemas.microsoft.com/office/drawing/2014/main" id="{86BBDE2A-C72E-43FA-915A-683E77C7C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8503" y="6218683"/>
            <a:ext cx="558730" cy="5333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erson using a computer&#10;&#10;Description automatically generated with medium confidence">
            <a:extLst>
              <a:ext uri="{FF2B5EF4-FFF2-40B4-BE49-F238E27FC236}">
                <a16:creationId xmlns:a16="http://schemas.microsoft.com/office/drawing/2014/main" id="{315EE4F8-0689-4A2E-9554-08FDC1A5906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414" r="21301" b="-1"/>
          <a:stretch/>
        </p:blipFill>
        <p:spPr>
          <a:xfrm>
            <a:off x="4559968" y="10"/>
            <a:ext cx="7632032" cy="6857990"/>
          </a:xfrm>
          <a:prstGeom prst="rect">
            <a:avLst/>
          </a:prstGeom>
        </p:spPr>
      </p:pic>
      <p:sp useBgFill="1">
        <p:nvSpPr>
          <p:cNvPr id="15" name="Freeform: Shape 14">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p:cNvSpPr>
            <a:spLocks noGrp="1"/>
          </p:cNvSpPr>
          <p:nvPr>
            <p:ph type="title" idx="4294967295"/>
          </p:nvPr>
        </p:nvSpPr>
        <p:spPr>
          <a:xfrm>
            <a:off x="765051" y="662400"/>
            <a:ext cx="3409200" cy="561093"/>
          </a:xfrm>
        </p:spPr>
        <p:txBody>
          <a:bodyPr vert="horz" lIns="91440" tIns="45720" rIns="91440" bIns="45720" rtlCol="0" anchor="t">
            <a:normAutofit/>
          </a:bodyPr>
          <a:lstStyle/>
          <a:p>
            <a:r>
              <a:rPr lang="en-US" sz="3200" b="1" dirty="0">
                <a:latin typeface="+mj-lt"/>
                <a:cs typeface="+mj-cs"/>
              </a:rPr>
              <a:t>Trading for a Living</a:t>
            </a:r>
          </a:p>
        </p:txBody>
      </p:sp>
      <p:sp>
        <p:nvSpPr>
          <p:cNvPr id="3" name="Content Placeholder 2"/>
          <p:cNvSpPr>
            <a:spLocks noGrp="1"/>
          </p:cNvSpPr>
          <p:nvPr>
            <p:ph idx="4294967295"/>
          </p:nvPr>
        </p:nvSpPr>
        <p:spPr>
          <a:xfrm>
            <a:off x="539437" y="1616297"/>
            <a:ext cx="3723314" cy="4270935"/>
          </a:xfrm>
        </p:spPr>
        <p:txBody>
          <a:bodyPr vert="horz" lIns="91440" tIns="45720" rIns="91440" bIns="45720" rtlCol="0">
            <a:normAutofit lnSpcReduction="10000"/>
          </a:bodyPr>
          <a:lstStyle/>
          <a:p>
            <a:pPr marL="0" indent="0">
              <a:buNone/>
            </a:pPr>
            <a:r>
              <a:rPr lang="en-US" sz="2200" b="1" dirty="0">
                <a:latin typeface="+mn-lt"/>
                <a:cs typeface="+mn-cs"/>
              </a:rPr>
              <a:t>Why Trade for a Living?</a:t>
            </a:r>
          </a:p>
          <a:p>
            <a:pPr marL="0" indent="0">
              <a:buNone/>
            </a:pPr>
            <a:endParaRPr lang="en-US" sz="1800" dirty="0">
              <a:latin typeface="+mn-lt"/>
              <a:cs typeface="+mn-cs"/>
            </a:endParaRPr>
          </a:p>
          <a:p>
            <a:pPr marL="0" indent="0">
              <a:buNone/>
            </a:pPr>
            <a:r>
              <a:rPr lang="en-US" sz="1800" b="0" dirty="0">
                <a:latin typeface="+mn-lt"/>
                <a:cs typeface="+mn-cs"/>
              </a:rPr>
              <a:t>Benefits and disadvantages of being your own boss.  In trading, the only person a trader can blame is themselves.</a:t>
            </a:r>
          </a:p>
          <a:p>
            <a:pPr marL="0" indent="0">
              <a:buNone/>
            </a:pPr>
            <a:endParaRPr lang="en-US" sz="1800" b="0" dirty="0">
              <a:latin typeface="+mn-lt"/>
              <a:cs typeface="+mn-cs"/>
            </a:endParaRPr>
          </a:p>
          <a:p>
            <a:pPr marL="0" indent="0">
              <a:buNone/>
            </a:pPr>
            <a:r>
              <a:rPr lang="en-US" sz="1800" b="0" dirty="0">
                <a:latin typeface="+mn-lt"/>
                <a:cs typeface="+mn-cs"/>
              </a:rPr>
              <a:t>Determining your own risk, rewards and hours.</a:t>
            </a:r>
          </a:p>
          <a:p>
            <a:pPr marL="0" indent="0">
              <a:buNone/>
            </a:pPr>
            <a:endParaRPr lang="en-US" sz="1800" b="0" dirty="0">
              <a:latin typeface="+mn-lt"/>
              <a:cs typeface="+mn-cs"/>
            </a:endParaRPr>
          </a:p>
          <a:p>
            <a:pPr marL="0" indent="0">
              <a:buNone/>
            </a:pPr>
            <a:r>
              <a:rPr lang="en-US" sz="1800" b="0" dirty="0">
                <a:latin typeface="+mn-lt"/>
                <a:cs typeface="+mn-cs"/>
              </a:rPr>
              <a:t>How do you become successful?</a:t>
            </a:r>
          </a:p>
          <a:p>
            <a:pPr marL="0" indent="0">
              <a:buNone/>
            </a:pPr>
            <a:endParaRPr lang="en-US" sz="1800" b="0" dirty="0">
              <a:latin typeface="+mn-lt"/>
              <a:cs typeface="+mn-cs"/>
            </a:endParaRPr>
          </a:p>
          <a:p>
            <a:pPr marL="0" indent="0">
              <a:buNone/>
            </a:pPr>
            <a:r>
              <a:rPr lang="en-US" sz="1800" b="0" dirty="0">
                <a:latin typeface="+mn-lt"/>
                <a:cs typeface="+mn-cs"/>
              </a:rPr>
              <a:t>Pitfalls to avoid.</a:t>
            </a:r>
          </a:p>
          <a:p>
            <a:endParaRPr lang="en-US" sz="1400" b="0" dirty="0">
              <a:solidFill>
                <a:schemeClr val="tx1">
                  <a:alpha val="60000"/>
                </a:schemeClr>
              </a:solidFill>
              <a:latin typeface="+mn-lt"/>
              <a:cs typeface="+mn-cs"/>
            </a:endParaRPr>
          </a:p>
        </p:txBody>
      </p:sp>
      <p:pic>
        <p:nvPicPr>
          <p:cNvPr id="10" name="Picture 9">
            <a:extLst>
              <a:ext uri="{FF2B5EF4-FFF2-40B4-BE49-F238E27FC236}">
                <a16:creationId xmlns:a16="http://schemas.microsoft.com/office/drawing/2014/main" id="{C89BD8EE-26DF-482D-AE1E-071DC4552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3938" y="6181105"/>
            <a:ext cx="558730" cy="533333"/>
          </a:xfrm>
          <a:prstGeom prst="rect">
            <a:avLst/>
          </a:prstGeom>
        </p:spPr>
      </p:pic>
    </p:spTree>
    <p:extLst>
      <p:ext uri="{BB962C8B-B14F-4D97-AF65-F5344CB8AC3E}">
        <p14:creationId xmlns:p14="http://schemas.microsoft.com/office/powerpoint/2010/main" val="168253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659793" y="339367"/>
            <a:ext cx="3566374" cy="909883"/>
          </a:xfrm>
        </p:spPr>
        <p:txBody>
          <a:bodyPr vert="horz" lIns="91440" tIns="45720" rIns="91440" bIns="45720" rtlCol="0" anchor="ctr">
            <a:normAutofit/>
          </a:bodyPr>
          <a:lstStyle/>
          <a:p>
            <a:r>
              <a:rPr lang="en-US" sz="3200" b="1" dirty="0">
                <a:latin typeface="+mj-lt"/>
                <a:cs typeface="+mj-cs"/>
              </a:rPr>
              <a:t>Trading for a Living</a:t>
            </a:r>
          </a:p>
        </p:txBody>
      </p:sp>
      <p:sp>
        <p:nvSpPr>
          <p:cNvPr id="3" name="Content Placeholder 2"/>
          <p:cNvSpPr>
            <a:spLocks noGrp="1"/>
          </p:cNvSpPr>
          <p:nvPr>
            <p:ph idx="4294967295"/>
          </p:nvPr>
        </p:nvSpPr>
        <p:spPr>
          <a:xfrm>
            <a:off x="552315" y="1959810"/>
            <a:ext cx="5124586" cy="3843666"/>
          </a:xfrm>
        </p:spPr>
        <p:txBody>
          <a:bodyPr vert="horz" lIns="91440" tIns="45720" rIns="91440" bIns="45720" rtlCol="0">
            <a:normAutofit/>
          </a:bodyPr>
          <a:lstStyle/>
          <a:p>
            <a:pPr>
              <a:buFont typeface="Wingdings" panose="05000000000000000000" pitchFamily="2" charset="2"/>
              <a:buChar char="q"/>
            </a:pPr>
            <a:r>
              <a:rPr lang="en-US" sz="1800" dirty="0">
                <a:latin typeface="+mn-lt"/>
                <a:cs typeface="+mn-cs"/>
              </a:rPr>
              <a:t>You are your own boss</a:t>
            </a:r>
          </a:p>
          <a:p>
            <a:pPr>
              <a:buFont typeface="Wingdings" panose="05000000000000000000" pitchFamily="2" charset="2"/>
              <a:buChar char="q"/>
            </a:pPr>
            <a:endParaRPr lang="en-US" sz="1800" dirty="0">
              <a:latin typeface="+mn-lt"/>
              <a:cs typeface="+mn-cs"/>
            </a:endParaRPr>
          </a:p>
          <a:p>
            <a:pPr>
              <a:buFont typeface="Wingdings" panose="05000000000000000000" pitchFamily="2" charset="2"/>
              <a:buChar char="q"/>
            </a:pPr>
            <a:r>
              <a:rPr lang="en-US" sz="1800" b="0" dirty="0">
                <a:latin typeface="+mn-lt"/>
                <a:cs typeface="+mn-cs"/>
              </a:rPr>
              <a:t>You set your own hours, take vacations when you want.</a:t>
            </a:r>
          </a:p>
          <a:p>
            <a:pPr>
              <a:buFont typeface="Wingdings" panose="05000000000000000000" pitchFamily="2" charset="2"/>
              <a:buChar char="q"/>
            </a:pPr>
            <a:endParaRPr lang="en-US" sz="1800" b="0" dirty="0">
              <a:latin typeface="+mn-lt"/>
              <a:cs typeface="+mn-cs"/>
            </a:endParaRPr>
          </a:p>
          <a:p>
            <a:pPr>
              <a:buFont typeface="Wingdings" panose="05000000000000000000" pitchFamily="2" charset="2"/>
              <a:buChar char="q"/>
            </a:pPr>
            <a:r>
              <a:rPr lang="en-US" sz="1800" b="0" dirty="0">
                <a:latin typeface="+mn-lt"/>
                <a:cs typeface="+mn-cs"/>
              </a:rPr>
              <a:t>Nothing says you have to trade everyday.</a:t>
            </a:r>
          </a:p>
          <a:p>
            <a:pPr>
              <a:buFont typeface="Wingdings" panose="05000000000000000000" pitchFamily="2" charset="2"/>
              <a:buChar char="q"/>
            </a:pPr>
            <a:endParaRPr lang="en-US" sz="1800" b="0" dirty="0">
              <a:latin typeface="+mn-lt"/>
              <a:cs typeface="+mn-cs"/>
            </a:endParaRPr>
          </a:p>
          <a:p>
            <a:pPr>
              <a:buFont typeface="Wingdings" panose="05000000000000000000" pitchFamily="2" charset="2"/>
              <a:buChar char="q"/>
            </a:pPr>
            <a:r>
              <a:rPr lang="en-US" sz="1800" b="0" dirty="0">
                <a:latin typeface="+mn-lt"/>
                <a:cs typeface="+mn-cs"/>
              </a:rPr>
              <a:t>Your decisions are your own, you answer to nobody but yourself</a:t>
            </a:r>
          </a:p>
          <a:p>
            <a:endParaRPr lang="en-US" sz="2000" b="0" dirty="0">
              <a:latin typeface="+mn-lt"/>
              <a:cs typeface="+mn-cs"/>
            </a:endParaRPr>
          </a:p>
        </p:txBody>
      </p:sp>
      <p:pic>
        <p:nvPicPr>
          <p:cNvPr id="6" name="Picture Placeholder 5">
            <a:extLst>
              <a:ext uri="{FF2B5EF4-FFF2-40B4-BE49-F238E27FC236}">
                <a16:creationId xmlns:a16="http://schemas.microsoft.com/office/drawing/2014/main" id="{8BDB00D1-5C7E-4246-855B-E2FF739E83B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445" r="2151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9" name="Picture 8">
            <a:extLst>
              <a:ext uri="{FF2B5EF4-FFF2-40B4-BE49-F238E27FC236}">
                <a16:creationId xmlns:a16="http://schemas.microsoft.com/office/drawing/2014/main" id="{15AD715F-4527-4C67-811D-B6E806294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6218" y="6227505"/>
            <a:ext cx="558730" cy="533333"/>
          </a:xfrm>
          <a:prstGeom prst="rect">
            <a:avLst/>
          </a:prstGeom>
        </p:spPr>
      </p:pic>
    </p:spTree>
    <p:extLst>
      <p:ext uri="{BB962C8B-B14F-4D97-AF65-F5344CB8AC3E}">
        <p14:creationId xmlns:p14="http://schemas.microsoft.com/office/powerpoint/2010/main" val="140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237687" y="382911"/>
            <a:ext cx="3392212" cy="783737"/>
          </a:xfrm>
        </p:spPr>
        <p:txBody>
          <a:bodyPr vert="horz" lIns="91440" tIns="45720" rIns="91440" bIns="45720" rtlCol="0" anchor="ctr">
            <a:normAutofit/>
          </a:bodyPr>
          <a:lstStyle/>
          <a:p>
            <a:r>
              <a:rPr lang="en-US" sz="3200" b="1" dirty="0">
                <a:latin typeface="+mj-lt"/>
                <a:cs typeface="+mj-cs"/>
              </a:rPr>
              <a:t>Trading for a Living</a:t>
            </a:r>
          </a:p>
        </p:txBody>
      </p:sp>
      <p:pic>
        <p:nvPicPr>
          <p:cNvPr id="7" name="Picture Placeholder 6">
            <a:extLst>
              <a:ext uri="{FF2B5EF4-FFF2-40B4-BE49-F238E27FC236}">
                <a16:creationId xmlns:a16="http://schemas.microsoft.com/office/drawing/2014/main" id="{0CBE09DA-3C9C-403B-BC72-2BEAAA245AAE}"/>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1640" r="1882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4294967295"/>
          </p:nvPr>
        </p:nvSpPr>
        <p:spPr>
          <a:xfrm>
            <a:off x="6513788" y="1549559"/>
            <a:ext cx="4840010" cy="3843666"/>
          </a:xfrm>
        </p:spPr>
        <p:txBody>
          <a:bodyPr vert="horz" lIns="91440" tIns="45720" rIns="91440" bIns="45720" rtlCol="0">
            <a:normAutofit/>
          </a:bodyPr>
          <a:lstStyle/>
          <a:p>
            <a:pPr marL="0" indent="0">
              <a:lnSpc>
                <a:spcPct val="150000"/>
              </a:lnSpc>
              <a:buNone/>
            </a:pPr>
            <a:r>
              <a:rPr lang="en-US" sz="2000" b="0" dirty="0">
                <a:latin typeface="+mn-lt"/>
                <a:cs typeface="+mn-cs"/>
              </a:rPr>
              <a:t>You are in control of your own risk.</a:t>
            </a:r>
          </a:p>
          <a:p>
            <a:pPr marL="0" indent="0">
              <a:lnSpc>
                <a:spcPct val="150000"/>
              </a:lnSpc>
              <a:buNone/>
            </a:pPr>
            <a:r>
              <a:rPr lang="en-US" sz="2000" b="0" dirty="0">
                <a:latin typeface="+mn-lt"/>
                <a:cs typeface="+mn-cs"/>
              </a:rPr>
              <a:t>Understand that your P/L can swing violently depending on how you structure your book.</a:t>
            </a:r>
          </a:p>
          <a:p>
            <a:pPr marL="0" indent="0">
              <a:lnSpc>
                <a:spcPct val="150000"/>
              </a:lnSpc>
              <a:buNone/>
            </a:pPr>
            <a:endParaRPr lang="en-US" sz="2000" b="0" dirty="0">
              <a:latin typeface="+mn-lt"/>
              <a:cs typeface="+mn-cs"/>
            </a:endParaRPr>
          </a:p>
          <a:p>
            <a:pPr marL="0" indent="0">
              <a:lnSpc>
                <a:spcPct val="150000"/>
              </a:lnSpc>
              <a:buNone/>
            </a:pPr>
            <a:r>
              <a:rPr lang="en-US" sz="2000" b="0" dirty="0">
                <a:latin typeface="+mn-lt"/>
                <a:cs typeface="+mn-cs"/>
              </a:rPr>
              <a:t>Build your book built on a confidence scale, that way you can never blow out from 1 bad trade.</a:t>
            </a:r>
          </a:p>
          <a:p>
            <a:endParaRPr lang="en-US" sz="2000" b="0" dirty="0">
              <a:latin typeface="+mn-lt"/>
              <a:cs typeface="+mn-cs"/>
            </a:endParaRPr>
          </a:p>
        </p:txBody>
      </p:sp>
      <p:pic>
        <p:nvPicPr>
          <p:cNvPr id="9" name="Picture 8">
            <a:extLst>
              <a:ext uri="{FF2B5EF4-FFF2-40B4-BE49-F238E27FC236}">
                <a16:creationId xmlns:a16="http://schemas.microsoft.com/office/drawing/2014/main" id="{4E2260C2-435B-412B-B7A6-C3CDD295F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798" y="6034486"/>
            <a:ext cx="558730" cy="533333"/>
          </a:xfrm>
          <a:prstGeom prst="rect">
            <a:avLst/>
          </a:prstGeom>
        </p:spPr>
      </p:pic>
    </p:spTree>
    <p:extLst>
      <p:ext uri="{BB962C8B-B14F-4D97-AF65-F5344CB8AC3E}">
        <p14:creationId xmlns:p14="http://schemas.microsoft.com/office/powerpoint/2010/main" val="184584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77573" y="1186453"/>
            <a:ext cx="4368602" cy="714471"/>
          </a:xfrm>
        </p:spPr>
        <p:txBody>
          <a:bodyPr vert="horz" lIns="91440" tIns="45720" rIns="91440" bIns="45720" rtlCol="0" anchor="b">
            <a:normAutofit/>
          </a:bodyPr>
          <a:lstStyle/>
          <a:p>
            <a:r>
              <a:rPr lang="en-US" sz="3200" b="1" dirty="0">
                <a:latin typeface="+mj-lt"/>
                <a:cs typeface="+mj-cs"/>
              </a:rPr>
              <a:t>Trading for a Living</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640080" y="2872899"/>
            <a:ext cx="4243589" cy="3320668"/>
          </a:xfrm>
        </p:spPr>
        <p:txBody>
          <a:bodyPr vert="horz" lIns="91440" tIns="45720" rIns="91440" bIns="45720" rtlCol="0">
            <a:normAutofit/>
          </a:bodyPr>
          <a:lstStyle/>
          <a:p>
            <a:pPr marL="0" indent="0">
              <a:buNone/>
            </a:pPr>
            <a:r>
              <a:rPr lang="en-US" sz="2200" b="0" dirty="0">
                <a:latin typeface="+mn-lt"/>
                <a:cs typeface="+mn-cs"/>
              </a:rPr>
              <a:t>Define what a good risk v reward profile is for you and stick to it</a:t>
            </a:r>
          </a:p>
          <a:p>
            <a:pPr marL="0" indent="0">
              <a:buNone/>
            </a:pPr>
            <a:endParaRPr lang="en-US" sz="2200" b="0" dirty="0">
              <a:latin typeface="+mn-lt"/>
              <a:cs typeface="+mn-cs"/>
            </a:endParaRPr>
          </a:p>
          <a:p>
            <a:pPr marL="0" indent="0">
              <a:buNone/>
            </a:pPr>
            <a:r>
              <a:rPr lang="en-US" sz="2200" b="0" dirty="0">
                <a:latin typeface="+mn-lt"/>
                <a:cs typeface="+mn-cs"/>
              </a:rPr>
              <a:t>You want to make sure that your reward is worth the risk. Selling $1.00 call spreads for $0.10 doesn’t set up for a good risk v reward profile.</a:t>
            </a:r>
          </a:p>
          <a:p>
            <a:endParaRPr lang="en-US" sz="2200" b="0" dirty="0">
              <a:latin typeface="+mn-lt"/>
              <a:cs typeface="+mn-cs"/>
            </a:endParaRPr>
          </a:p>
        </p:txBody>
      </p:sp>
      <p:pic>
        <p:nvPicPr>
          <p:cNvPr id="7" name="Picture Placeholder 6">
            <a:extLst>
              <a:ext uri="{FF2B5EF4-FFF2-40B4-BE49-F238E27FC236}">
                <a16:creationId xmlns:a16="http://schemas.microsoft.com/office/drawing/2014/main" id="{97B17C77-337B-4B69-BF7D-9DC184A469C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188" r="1835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9" name="Picture 8">
            <a:extLst>
              <a:ext uri="{FF2B5EF4-FFF2-40B4-BE49-F238E27FC236}">
                <a16:creationId xmlns:a16="http://schemas.microsoft.com/office/drawing/2014/main" id="{97D17A0E-A8AD-4F14-A333-461A1B5CB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73" y="2410757"/>
            <a:ext cx="3723971" cy="352474"/>
          </a:xfrm>
          <a:prstGeom prst="rect">
            <a:avLst/>
          </a:prstGeom>
        </p:spPr>
      </p:pic>
      <p:pic>
        <p:nvPicPr>
          <p:cNvPr id="11" name="Picture 10">
            <a:extLst>
              <a:ext uri="{FF2B5EF4-FFF2-40B4-BE49-F238E27FC236}">
                <a16:creationId xmlns:a16="http://schemas.microsoft.com/office/drawing/2014/main" id="{449B4841-8EA1-45E3-AF05-3CB05B372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3186" y="6060080"/>
            <a:ext cx="558730" cy="533333"/>
          </a:xfrm>
          <a:prstGeom prst="rect">
            <a:avLst/>
          </a:prstGeom>
        </p:spPr>
      </p:pic>
    </p:spTree>
    <p:extLst>
      <p:ext uri="{BB962C8B-B14F-4D97-AF65-F5344CB8AC3E}">
        <p14:creationId xmlns:p14="http://schemas.microsoft.com/office/powerpoint/2010/main" val="381461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045751" y="470603"/>
            <a:ext cx="3667039" cy="748597"/>
          </a:xfrm>
        </p:spPr>
        <p:txBody>
          <a:bodyPr vert="horz" lIns="91440" tIns="45720" rIns="91440" bIns="45720" rtlCol="0" anchor="ctr">
            <a:normAutofit/>
          </a:bodyPr>
          <a:lstStyle/>
          <a:p>
            <a:r>
              <a:rPr lang="en-US" sz="3200" b="1" dirty="0">
                <a:latin typeface="+mj-lt"/>
                <a:cs typeface="+mj-cs"/>
              </a:rPr>
              <a:t>Trading for a Living</a:t>
            </a:r>
          </a:p>
        </p:txBody>
      </p:sp>
      <p:sp>
        <p:nvSpPr>
          <p:cNvPr id="13" name="Rectangle 1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4E09F8B6-38AE-4DC1-B83D-486648557175}"/>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539" r="12541" b="2"/>
          <a:stretch/>
        </p:blipFill>
        <p:spPr>
          <a:xfrm>
            <a:off x="644652" y="722376"/>
            <a:ext cx="6263640" cy="5413248"/>
          </a:xfrm>
          <a:prstGeom prst="rect">
            <a:avLst/>
          </a:prstGeom>
          <a:effectLst/>
        </p:spPr>
      </p:pic>
      <p:sp>
        <p:nvSpPr>
          <p:cNvPr id="3" name="Content Placeholder 2"/>
          <p:cNvSpPr>
            <a:spLocks noGrp="1"/>
          </p:cNvSpPr>
          <p:nvPr>
            <p:ph idx="4294967295"/>
          </p:nvPr>
        </p:nvSpPr>
        <p:spPr>
          <a:xfrm>
            <a:off x="8045753" y="1689803"/>
            <a:ext cx="3667036" cy="1516860"/>
          </a:xfrm>
        </p:spPr>
        <p:txBody>
          <a:bodyPr vert="horz" lIns="91440" tIns="45720" rIns="91440" bIns="45720" rtlCol="0">
            <a:normAutofit/>
          </a:bodyPr>
          <a:lstStyle/>
          <a:p>
            <a:pPr marL="0" indent="0">
              <a:buNone/>
            </a:pPr>
            <a:r>
              <a:rPr lang="en-US" sz="1800" b="1" dirty="0">
                <a:latin typeface="+mn-lt"/>
                <a:cs typeface="+mn-cs"/>
              </a:rPr>
              <a:t>Standard deviation:</a:t>
            </a:r>
          </a:p>
          <a:p>
            <a:pPr marL="0" indent="0">
              <a:buNone/>
            </a:pPr>
            <a:r>
              <a:rPr lang="en-US" sz="1800" b="0" dirty="0">
                <a:latin typeface="+mn-lt"/>
                <a:cs typeface="+mn-cs"/>
              </a:rPr>
              <a:t>Standard deviation is defined as how much variation exists from the average. IV is a proxy for standard deviation.</a:t>
            </a:r>
          </a:p>
        </p:txBody>
      </p:sp>
      <p:pic>
        <p:nvPicPr>
          <p:cNvPr id="8" name="Picture 7">
            <a:extLst>
              <a:ext uri="{FF2B5EF4-FFF2-40B4-BE49-F238E27FC236}">
                <a16:creationId xmlns:a16="http://schemas.microsoft.com/office/drawing/2014/main" id="{68E4B6EF-E791-406B-AC55-1F1D16E90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810" y="3429000"/>
            <a:ext cx="4280919" cy="2145082"/>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CF6AE219-C20C-4BF7-8DFD-D35B2175F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3424" y="6102330"/>
            <a:ext cx="558730" cy="533333"/>
          </a:xfrm>
          <a:prstGeom prst="rect">
            <a:avLst/>
          </a:prstGeom>
        </p:spPr>
      </p:pic>
    </p:spTree>
    <p:extLst>
      <p:ext uri="{BB962C8B-B14F-4D97-AF65-F5344CB8AC3E}">
        <p14:creationId xmlns:p14="http://schemas.microsoft.com/office/powerpoint/2010/main" val="375751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text, person, person, computer&#10;&#10;Description automatically generated">
            <a:extLst>
              <a:ext uri="{FF2B5EF4-FFF2-40B4-BE49-F238E27FC236}">
                <a16:creationId xmlns:a16="http://schemas.microsoft.com/office/drawing/2014/main" id="{26FD30E0-D730-426F-96CD-D98EB4018055}"/>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942" r="294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082103" y="12435"/>
            <a:ext cx="3822189" cy="1899912"/>
          </a:xfrm>
        </p:spPr>
        <p:txBody>
          <a:bodyPr vert="horz" lIns="91440" tIns="45720" rIns="91440" bIns="45720" rtlCol="0" anchor="ctr">
            <a:normAutofit/>
          </a:bodyPr>
          <a:lstStyle/>
          <a:p>
            <a:r>
              <a:rPr lang="en-US" sz="3200" b="1" dirty="0">
                <a:latin typeface="+mj-lt"/>
                <a:cs typeface="+mj-cs"/>
              </a:rPr>
              <a:t>Trading for a Living</a:t>
            </a:r>
          </a:p>
        </p:txBody>
      </p:sp>
      <p:sp>
        <p:nvSpPr>
          <p:cNvPr id="3" name="Content Placeholder 2"/>
          <p:cNvSpPr>
            <a:spLocks noGrp="1"/>
          </p:cNvSpPr>
          <p:nvPr>
            <p:ph idx="4294967295"/>
          </p:nvPr>
        </p:nvSpPr>
        <p:spPr>
          <a:xfrm>
            <a:off x="700413" y="1469696"/>
            <a:ext cx="4585571" cy="4880999"/>
          </a:xfrm>
        </p:spPr>
        <p:txBody>
          <a:bodyPr vert="horz" lIns="91440" tIns="45720" rIns="91440" bIns="45720" rtlCol="0">
            <a:normAutofit/>
          </a:bodyPr>
          <a:lstStyle/>
          <a:p>
            <a:pPr marL="0" indent="0">
              <a:lnSpc>
                <a:spcPct val="150000"/>
              </a:lnSpc>
              <a:buNone/>
            </a:pPr>
            <a:r>
              <a:rPr lang="en-US" sz="2000" b="0" dirty="0">
                <a:latin typeface="+mn-lt"/>
                <a:cs typeface="+mn-cs"/>
              </a:rPr>
              <a:t>Imagine if someone wanted to bet you $100 dollars that they could make a shot from half court.  At even money this is a great bet to take, if you had to lay 20 to 1 the bet becomes much less attractive.  Think about your trades along these lines.  You may have a certain market view, but you need to use a strategy that gets you the most return on your money.</a:t>
            </a:r>
          </a:p>
        </p:txBody>
      </p:sp>
      <p:pic>
        <p:nvPicPr>
          <p:cNvPr id="8" name="Picture 7">
            <a:extLst>
              <a:ext uri="{FF2B5EF4-FFF2-40B4-BE49-F238E27FC236}">
                <a16:creationId xmlns:a16="http://schemas.microsoft.com/office/drawing/2014/main" id="{EC353E23-EE9D-426D-B4B0-39966BB9B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1587" y="6084028"/>
            <a:ext cx="558730" cy="533333"/>
          </a:xfrm>
          <a:prstGeom prst="rect">
            <a:avLst/>
          </a:prstGeom>
        </p:spPr>
      </p:pic>
    </p:spTree>
    <p:extLst>
      <p:ext uri="{BB962C8B-B14F-4D97-AF65-F5344CB8AC3E}">
        <p14:creationId xmlns:p14="http://schemas.microsoft.com/office/powerpoint/2010/main" val="125895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531610" y="365125"/>
            <a:ext cx="3822189" cy="874952"/>
          </a:xfrm>
        </p:spPr>
        <p:txBody>
          <a:bodyPr vert="horz" lIns="91440" tIns="45720" rIns="91440" bIns="45720" rtlCol="0" anchor="ctr">
            <a:normAutofit/>
          </a:bodyPr>
          <a:lstStyle/>
          <a:p>
            <a:r>
              <a:rPr lang="en-US" sz="3200" b="1" dirty="0">
                <a:latin typeface="+mj-lt"/>
                <a:cs typeface="+mj-cs"/>
              </a:rPr>
              <a:t>Trading for a Living</a:t>
            </a:r>
          </a:p>
        </p:txBody>
      </p:sp>
      <p:pic>
        <p:nvPicPr>
          <p:cNvPr id="6" name="Picture Placeholder 5" descr="A person holding a tablet&#10;&#10;Description automatically generated with low confidence">
            <a:extLst>
              <a:ext uri="{FF2B5EF4-FFF2-40B4-BE49-F238E27FC236}">
                <a16:creationId xmlns:a16="http://schemas.microsoft.com/office/drawing/2014/main" id="{F822EE98-1BC2-495A-A7FF-D35452F53DF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4447" r="8039" b="-1"/>
          <a:stretch/>
        </p:blipFill>
        <p:spPr>
          <a:xfrm>
            <a:off x="1" y="10"/>
            <a:ext cx="6936390" cy="6857990"/>
          </a:xfrm>
          <a:prstGeom prst="rect">
            <a:avLst/>
          </a:prstGeom>
        </p:spPr>
      </p:pic>
      <p:sp>
        <p:nvSpPr>
          <p:cNvPr id="3" name="Content Placeholder 2"/>
          <p:cNvSpPr>
            <a:spLocks noGrp="1"/>
          </p:cNvSpPr>
          <p:nvPr>
            <p:ph idx="4294967295"/>
          </p:nvPr>
        </p:nvSpPr>
        <p:spPr>
          <a:xfrm>
            <a:off x="7162491" y="1240077"/>
            <a:ext cx="4560426" cy="4935256"/>
          </a:xfrm>
        </p:spPr>
        <p:txBody>
          <a:bodyPr vert="horz" lIns="91440" tIns="45720" rIns="91440" bIns="45720" rtlCol="0">
            <a:normAutofit/>
          </a:bodyPr>
          <a:lstStyle/>
          <a:p>
            <a:pPr marL="0" indent="0">
              <a:lnSpc>
                <a:spcPct val="150000"/>
              </a:lnSpc>
              <a:buNone/>
            </a:pPr>
            <a:r>
              <a:rPr lang="en-US" sz="1600" b="0" dirty="0">
                <a:latin typeface="+mn-lt"/>
                <a:cs typeface="+mn-cs"/>
              </a:rPr>
              <a:t>Think about playing poker.  You have been playing great poker all night, winning pots and outplaying your opponents. You catch pocket aces, the “best” pre-flop hand in hold-</a:t>
            </a:r>
            <a:r>
              <a:rPr lang="en-US" sz="1600" b="0" dirty="0" err="1">
                <a:latin typeface="+mn-lt"/>
                <a:cs typeface="+mn-cs"/>
              </a:rPr>
              <a:t>em</a:t>
            </a:r>
            <a:r>
              <a:rPr lang="en-US" sz="1600" b="0" dirty="0">
                <a:latin typeface="+mn-lt"/>
                <a:cs typeface="+mn-cs"/>
              </a:rPr>
              <a:t>.  You go all in, and somebody calls you with a lower pocket pair, the flop and turn come blank and on the river your opponent makes three of a kind and you lose the pot. Are you upset? Did you play the hand wrong? Will you let this experience cloud your judgment in the future? Even the best traders in the world make bad trades every so often. What makes a good trader great is how they react and move on after making a bad trade.</a:t>
            </a:r>
          </a:p>
        </p:txBody>
      </p:sp>
      <p:pic>
        <p:nvPicPr>
          <p:cNvPr id="8" name="Picture 7">
            <a:extLst>
              <a:ext uri="{FF2B5EF4-FFF2-40B4-BE49-F238E27FC236}">
                <a16:creationId xmlns:a16="http://schemas.microsoft.com/office/drawing/2014/main" id="{388192BC-467E-49F8-8FF4-56CA53CFE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0097" y="6175333"/>
            <a:ext cx="558730" cy="533333"/>
          </a:xfrm>
          <a:prstGeom prst="rect">
            <a:avLst/>
          </a:prstGeom>
        </p:spPr>
      </p:pic>
    </p:spTree>
    <p:extLst>
      <p:ext uri="{BB962C8B-B14F-4D97-AF65-F5344CB8AC3E}">
        <p14:creationId xmlns:p14="http://schemas.microsoft.com/office/powerpoint/2010/main" val="4983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9347" y="184256"/>
            <a:ext cx="3505495" cy="623337"/>
          </a:xfrm>
        </p:spPr>
        <p:txBody>
          <a:bodyPr vert="horz" lIns="91440" tIns="45720" rIns="91440" bIns="45720" rtlCol="0" anchor="ctr">
            <a:normAutofit/>
          </a:bodyPr>
          <a:lstStyle/>
          <a:p>
            <a:r>
              <a:rPr lang="en-US" sz="3200" b="1" kern="1200" dirty="0">
                <a:solidFill>
                  <a:schemeClr val="tx1"/>
                </a:solidFill>
                <a:latin typeface="+mj-lt"/>
                <a:ea typeface="+mj-ea"/>
                <a:cs typeface="+mj-cs"/>
              </a:rPr>
              <a:t>Trading for a Living</a:t>
            </a:r>
          </a:p>
        </p:txBody>
      </p:sp>
      <p:sp>
        <p:nvSpPr>
          <p:cNvPr id="3" name="Content Placeholder 2"/>
          <p:cNvSpPr>
            <a:spLocks noGrp="1"/>
          </p:cNvSpPr>
          <p:nvPr>
            <p:ph idx="4294967295"/>
          </p:nvPr>
        </p:nvSpPr>
        <p:spPr>
          <a:xfrm>
            <a:off x="228369" y="869452"/>
            <a:ext cx="4347450" cy="5605231"/>
          </a:xfrm>
        </p:spPr>
        <p:txBody>
          <a:bodyPr vert="horz" lIns="91440" tIns="45720" rIns="91440" bIns="45720" rtlCol="0">
            <a:normAutofit fontScale="92500" lnSpcReduction="10000"/>
          </a:bodyPr>
          <a:lstStyle/>
          <a:p>
            <a:pPr marL="0" indent="0">
              <a:lnSpc>
                <a:spcPct val="160000"/>
              </a:lnSpc>
              <a:buNone/>
            </a:pPr>
            <a:r>
              <a:rPr lang="en-US" sz="1800" b="1" dirty="0">
                <a:latin typeface="+mn-lt"/>
                <a:cs typeface="+mn-cs"/>
              </a:rPr>
              <a:t>Common Pitfalls</a:t>
            </a:r>
          </a:p>
          <a:p>
            <a:pPr>
              <a:lnSpc>
                <a:spcPct val="160000"/>
              </a:lnSpc>
              <a:buFont typeface="Wingdings" panose="05000000000000000000" pitchFamily="2" charset="2"/>
              <a:buChar char="v"/>
            </a:pPr>
            <a:r>
              <a:rPr lang="en-US" sz="1800" b="0" dirty="0">
                <a:latin typeface="+mn-lt"/>
                <a:cs typeface="+mn-cs"/>
              </a:rPr>
              <a:t>Trading to big to quickly</a:t>
            </a:r>
          </a:p>
          <a:p>
            <a:pPr>
              <a:lnSpc>
                <a:spcPct val="160000"/>
              </a:lnSpc>
              <a:buFont typeface="Wingdings" panose="05000000000000000000" pitchFamily="2" charset="2"/>
              <a:buChar char="v"/>
            </a:pPr>
            <a:r>
              <a:rPr lang="en-US" sz="1800" b="0" dirty="0">
                <a:latin typeface="+mn-lt"/>
                <a:cs typeface="+mn-cs"/>
              </a:rPr>
              <a:t>Trading emotionally</a:t>
            </a:r>
          </a:p>
          <a:p>
            <a:pPr>
              <a:lnSpc>
                <a:spcPct val="160000"/>
              </a:lnSpc>
              <a:buFont typeface="Wingdings" panose="05000000000000000000" pitchFamily="2" charset="2"/>
              <a:buChar char="v"/>
            </a:pPr>
            <a:r>
              <a:rPr lang="en-US" sz="1800" b="0" dirty="0">
                <a:latin typeface="+mn-lt"/>
                <a:cs typeface="+mn-cs"/>
              </a:rPr>
              <a:t>Being too greedy</a:t>
            </a:r>
          </a:p>
          <a:p>
            <a:pPr>
              <a:lnSpc>
                <a:spcPct val="160000"/>
              </a:lnSpc>
              <a:buFont typeface="Wingdings" panose="05000000000000000000" pitchFamily="2" charset="2"/>
              <a:buChar char="v"/>
            </a:pPr>
            <a:r>
              <a:rPr lang="en-US" sz="1800" b="0" dirty="0">
                <a:latin typeface="+mn-lt"/>
                <a:cs typeface="+mn-cs"/>
              </a:rPr>
              <a:t>Legging in and out of spreads</a:t>
            </a:r>
          </a:p>
          <a:p>
            <a:pPr>
              <a:lnSpc>
                <a:spcPct val="160000"/>
              </a:lnSpc>
              <a:buFont typeface="Wingdings" panose="05000000000000000000" pitchFamily="2" charset="2"/>
              <a:buChar char="v"/>
            </a:pPr>
            <a:r>
              <a:rPr lang="en-US" sz="1800" b="0" dirty="0">
                <a:latin typeface="+mn-lt"/>
                <a:cs typeface="+mn-cs"/>
              </a:rPr>
              <a:t>Carrying Overnight Risk</a:t>
            </a:r>
          </a:p>
          <a:p>
            <a:pPr>
              <a:lnSpc>
                <a:spcPct val="160000"/>
              </a:lnSpc>
              <a:buFont typeface="Wingdings" panose="05000000000000000000" pitchFamily="2" charset="2"/>
              <a:buChar char="v"/>
            </a:pPr>
            <a:r>
              <a:rPr lang="en-US" sz="1800" b="0" dirty="0">
                <a:latin typeface="+mn-lt"/>
                <a:cs typeface="+mn-cs"/>
              </a:rPr>
              <a:t>Use Limit Orders not Market Orders</a:t>
            </a:r>
          </a:p>
          <a:p>
            <a:pPr>
              <a:lnSpc>
                <a:spcPct val="160000"/>
              </a:lnSpc>
              <a:buFont typeface="Wingdings" panose="05000000000000000000" pitchFamily="2" charset="2"/>
              <a:buChar char="v"/>
            </a:pPr>
            <a:r>
              <a:rPr lang="en-US" sz="1800" b="0" dirty="0">
                <a:latin typeface="+mn-lt"/>
                <a:cs typeface="+mn-cs"/>
              </a:rPr>
              <a:t>Letting ego get in the way- The market doesn’t know if your long or short</a:t>
            </a:r>
          </a:p>
          <a:p>
            <a:pPr>
              <a:lnSpc>
                <a:spcPct val="160000"/>
              </a:lnSpc>
              <a:buFont typeface="Wingdings" panose="05000000000000000000" pitchFamily="2" charset="2"/>
              <a:buChar char="v"/>
            </a:pPr>
            <a:r>
              <a:rPr lang="en-US" sz="1800" b="0" dirty="0">
                <a:latin typeface="+mn-lt"/>
                <a:cs typeface="+mn-cs"/>
              </a:rPr>
              <a:t>Remember that you are an ant, and the market is an elephant</a:t>
            </a:r>
          </a:p>
          <a:p>
            <a:endParaRPr lang="en-US" sz="1600" b="0" dirty="0">
              <a:latin typeface="+mn-lt"/>
              <a:cs typeface="+mn-cs"/>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E1BB2072-F77C-470B-B43B-EEF3734F082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397" r="12397"/>
          <a:stretch/>
        </p:blipFill>
        <p:spPr>
          <a:xfrm>
            <a:off x="5461665" y="807593"/>
            <a:ext cx="5907725" cy="5239568"/>
          </a:xfrm>
          <a:prstGeom prst="rect">
            <a:avLst/>
          </a:prstGeom>
          <a:effectLst/>
        </p:spPr>
      </p:pic>
      <p:pic>
        <p:nvPicPr>
          <p:cNvPr id="9" name="Picture 8">
            <a:extLst>
              <a:ext uri="{FF2B5EF4-FFF2-40B4-BE49-F238E27FC236}">
                <a16:creationId xmlns:a16="http://schemas.microsoft.com/office/drawing/2014/main" id="{FDDCB42A-87B4-447E-A18D-26F4DE06B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1658" y="6208016"/>
            <a:ext cx="558730" cy="533333"/>
          </a:xfrm>
          <a:prstGeom prst="rect">
            <a:avLst/>
          </a:prstGeom>
        </p:spPr>
      </p:pic>
    </p:spTree>
    <p:extLst>
      <p:ext uri="{BB962C8B-B14F-4D97-AF65-F5344CB8AC3E}">
        <p14:creationId xmlns:p14="http://schemas.microsoft.com/office/powerpoint/2010/main" val="3886150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592</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Montserrat Black</vt:lpstr>
      <vt:lpstr>Nunito Sans SemiBold</vt:lpstr>
      <vt:lpstr>Wingdings</vt:lpstr>
      <vt:lpstr>Office Theme</vt:lpstr>
      <vt:lpstr>PowerPoint Presentation</vt:lpstr>
      <vt:lpstr>Trading for a Living</vt:lpstr>
      <vt:lpstr>Trading for a Living</vt:lpstr>
      <vt:lpstr>Trading for a Living</vt:lpstr>
      <vt:lpstr>Trading for a Living</vt:lpstr>
      <vt:lpstr>Trading for a Living</vt:lpstr>
      <vt:lpstr>Trading for a Living</vt:lpstr>
      <vt:lpstr>Trading for a Living</vt:lpstr>
      <vt:lpstr>Trading for a Living</vt:lpstr>
      <vt:lpstr>Trading for a Living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426</cp:revision>
  <dcterms:created xsi:type="dcterms:W3CDTF">2020-06-17T05:33:19Z</dcterms:created>
  <dcterms:modified xsi:type="dcterms:W3CDTF">2024-04-14T18:43:22Z</dcterms:modified>
</cp:coreProperties>
</file>