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9"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41360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Zero Cost Collars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43038F8-CE53-4922-AAF6-C7FB3291142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369" r="19369"/>
          <a:stretch>
            <a:fillRect/>
          </a:stretch>
        </p:blipFill>
        <p:spPr/>
      </p:pic>
      <p:sp>
        <p:nvSpPr>
          <p:cNvPr id="2" name="Title 1"/>
          <p:cNvSpPr>
            <a:spLocks noGrp="1"/>
          </p:cNvSpPr>
          <p:nvPr>
            <p:ph type="title" idx="4294967295"/>
          </p:nvPr>
        </p:nvSpPr>
        <p:spPr>
          <a:xfrm>
            <a:off x="5164137" y="262370"/>
            <a:ext cx="1863725" cy="639763"/>
          </a:xfrm>
        </p:spPr>
        <p:txBody>
          <a:bodyPr>
            <a:normAutofit/>
          </a:bodyPr>
          <a:lstStyle/>
          <a:p>
            <a:r>
              <a:rPr lang="en-US" sz="3200" dirty="0">
                <a:solidFill>
                  <a:srgbClr val="000000"/>
                </a:solidFill>
                <a:latin typeface="+mj-lt"/>
              </a:rPr>
              <a:t>Summary </a:t>
            </a:r>
          </a:p>
        </p:txBody>
      </p:sp>
      <p:sp>
        <p:nvSpPr>
          <p:cNvPr id="3" name="Text Placeholder 2"/>
          <p:cNvSpPr>
            <a:spLocks noGrp="1"/>
          </p:cNvSpPr>
          <p:nvPr>
            <p:ph type="body" idx="4294967295"/>
          </p:nvPr>
        </p:nvSpPr>
        <p:spPr>
          <a:xfrm>
            <a:off x="361950" y="1068388"/>
            <a:ext cx="5734050" cy="5362575"/>
          </a:xfrm>
        </p:spPr>
        <p:txBody>
          <a:bodyPr>
            <a:normAutofit/>
          </a:bodyPr>
          <a:lstStyle/>
          <a:p>
            <a:pPr>
              <a:buFont typeface="Wingdings" panose="05000000000000000000" pitchFamily="2" charset="2"/>
              <a:buChar char="q"/>
            </a:pPr>
            <a:r>
              <a:rPr lang="en-US" sz="1800" b="0" dirty="0">
                <a:solidFill>
                  <a:srgbClr val="000000"/>
                </a:solidFill>
                <a:latin typeface="+mn-lt"/>
                <a:cs typeface="Tahoma"/>
              </a:rPr>
              <a:t>Zero cost collars are one of the most cost-effective ways to protect your long stock positions.</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The zero-cost collar allows for a trader to establish insurance on their position for free while still leaving some upside potential. </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If at expiration the stock is unchanged the only “loss” you experience is the loss of the credit from the sale of the call that you used to buy the put. </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After expiration if the stock is not called away a trader may choose to re-establish the collar or not.</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This position will have limited losses to the downside, but also limited gains to the upside.</a:t>
            </a:r>
          </a:p>
        </p:txBody>
      </p:sp>
      <p:pic>
        <p:nvPicPr>
          <p:cNvPr id="9" name="Picture 8">
            <a:extLst>
              <a:ext uri="{FF2B5EF4-FFF2-40B4-BE49-F238E27FC236}">
                <a16:creationId xmlns:a16="http://schemas.microsoft.com/office/drawing/2014/main" id="{A64E6C10-1809-44D7-ACC5-902C191EE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158" y="6164296"/>
            <a:ext cx="558730" cy="533333"/>
          </a:xfrm>
          <a:prstGeom prst="rect">
            <a:avLst/>
          </a:prstGeom>
        </p:spPr>
      </p:pic>
    </p:spTree>
    <p:extLst>
      <p:ext uri="{BB962C8B-B14F-4D97-AF65-F5344CB8AC3E}">
        <p14:creationId xmlns:p14="http://schemas.microsoft.com/office/powerpoint/2010/main" val="304314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sitting at a desk with a computer and microphone&#10;&#10;Description automatically generated with low confidence">
            <a:extLst>
              <a:ext uri="{FF2B5EF4-FFF2-40B4-BE49-F238E27FC236}">
                <a16:creationId xmlns:a16="http://schemas.microsoft.com/office/drawing/2014/main" id="{E7C6DDDE-014C-4D9B-ADDA-D675D98E6B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386" r="19329" b="-1"/>
          <a:stretch/>
        </p:blipFill>
        <p:spPr>
          <a:xfrm>
            <a:off x="4559968" y="10"/>
            <a:ext cx="7632032" cy="6857990"/>
          </a:xfrm>
          <a:prstGeom prst="rect">
            <a:avLst/>
          </a:prstGeom>
        </p:spPr>
      </p:pic>
      <p:sp useBgFill="1">
        <p:nvSpPr>
          <p:cNvPr id="13" name="Freeform: Shape 12">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idx="4294967295"/>
          </p:nvPr>
        </p:nvSpPr>
        <p:spPr>
          <a:xfrm>
            <a:off x="1610323" y="389262"/>
            <a:ext cx="1339322" cy="590203"/>
          </a:xfrm>
        </p:spPr>
        <p:txBody>
          <a:bodyPr vert="horz" lIns="91440" tIns="45720" rIns="91440" bIns="45720" rtlCol="0" anchor="t">
            <a:normAutofit/>
          </a:bodyPr>
          <a:lstStyle/>
          <a:p>
            <a:r>
              <a:rPr lang="en-US" sz="3200" dirty="0">
                <a:latin typeface="+mj-lt"/>
                <a:cs typeface="+mj-cs"/>
              </a:rPr>
              <a:t>Collars</a:t>
            </a:r>
          </a:p>
        </p:txBody>
      </p:sp>
      <p:sp>
        <p:nvSpPr>
          <p:cNvPr id="3" name="Text Placeholder 2"/>
          <p:cNvSpPr>
            <a:spLocks noGrp="1"/>
          </p:cNvSpPr>
          <p:nvPr>
            <p:ph type="body" idx="4294967295"/>
          </p:nvPr>
        </p:nvSpPr>
        <p:spPr>
          <a:xfrm>
            <a:off x="696494" y="1368727"/>
            <a:ext cx="3409200" cy="2940140"/>
          </a:xfrm>
        </p:spPr>
        <p:txBody>
          <a:bodyPr vert="horz" lIns="91440" tIns="45720" rIns="91440" bIns="45720" rtlCol="0">
            <a:normAutofit/>
          </a:bodyPr>
          <a:lstStyle/>
          <a:p>
            <a:pPr marL="0" indent="0">
              <a:buNone/>
            </a:pPr>
            <a:r>
              <a:rPr lang="en-US" sz="2000" b="0" dirty="0">
                <a:latin typeface="+mn-lt"/>
                <a:cs typeface="+mn-cs"/>
              </a:rPr>
              <a:t>A collar is a way of protecting a long position in the underlying.</a:t>
            </a:r>
            <a:br>
              <a:rPr lang="en-US" sz="2000" b="0" dirty="0">
                <a:latin typeface="+mn-lt"/>
                <a:cs typeface="+mn-cs"/>
              </a:rPr>
            </a:br>
            <a:br>
              <a:rPr lang="en-US" sz="2000" b="0" dirty="0">
                <a:latin typeface="+mn-lt"/>
                <a:cs typeface="+mn-cs"/>
              </a:rPr>
            </a:br>
            <a:r>
              <a:rPr lang="en-US" sz="2000" b="0" dirty="0">
                <a:latin typeface="+mn-lt"/>
                <a:cs typeface="+mn-cs"/>
              </a:rPr>
              <a:t>Long stock, long OTM put, short OTM call</a:t>
            </a:r>
            <a:br>
              <a:rPr lang="en-US" sz="2000" b="0" dirty="0">
                <a:latin typeface="+mn-lt"/>
                <a:cs typeface="+mn-cs"/>
              </a:rPr>
            </a:br>
            <a:br>
              <a:rPr lang="en-US" sz="2000" b="0" dirty="0">
                <a:latin typeface="+mn-lt"/>
                <a:cs typeface="+mn-cs"/>
              </a:rPr>
            </a:br>
            <a:r>
              <a:rPr lang="en-US" sz="2000" b="0" dirty="0">
                <a:latin typeface="+mn-lt"/>
                <a:cs typeface="+mn-cs"/>
              </a:rPr>
              <a:t>Combination of covered call and a protective put.</a:t>
            </a:r>
            <a:br>
              <a:rPr lang="en-US" sz="2000" b="0" dirty="0">
                <a:latin typeface="+mn-lt"/>
                <a:cs typeface="+mn-cs"/>
              </a:rPr>
            </a:br>
            <a:br>
              <a:rPr lang="en-US" sz="2000" b="0" dirty="0">
                <a:latin typeface="+mn-lt"/>
                <a:cs typeface="+mn-cs"/>
              </a:rPr>
            </a:br>
            <a:r>
              <a:rPr lang="en-US" sz="2000" b="0" dirty="0">
                <a:latin typeface="+mn-lt"/>
                <a:cs typeface="+mn-cs"/>
              </a:rPr>
              <a:t>Caps upside potential.  </a:t>
            </a:r>
            <a:endParaRPr lang="en-US" sz="2000" dirty="0">
              <a:latin typeface="+mn-lt"/>
              <a:cs typeface="+mn-cs"/>
            </a:endParaRPr>
          </a:p>
        </p:txBody>
      </p:sp>
      <p:pic>
        <p:nvPicPr>
          <p:cNvPr id="8" name="Picture 7">
            <a:extLst>
              <a:ext uri="{FF2B5EF4-FFF2-40B4-BE49-F238E27FC236}">
                <a16:creationId xmlns:a16="http://schemas.microsoft.com/office/drawing/2014/main" id="{12C32DBB-B8B5-483C-9638-068EFAAA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193" y="6058001"/>
            <a:ext cx="558730" cy="533333"/>
          </a:xfrm>
          <a:prstGeom prst="rect">
            <a:avLst/>
          </a:prstGeom>
        </p:spPr>
      </p:pic>
      <p:pic>
        <p:nvPicPr>
          <p:cNvPr id="10" name="Picture 9" descr="Diagram&#10;&#10;Description automatically generated">
            <a:extLst>
              <a:ext uri="{FF2B5EF4-FFF2-40B4-BE49-F238E27FC236}">
                <a16:creationId xmlns:a16="http://schemas.microsoft.com/office/drawing/2014/main" id="{F10CCEA8-C8EF-421F-BF7A-3CE3E736B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53" y="4344437"/>
            <a:ext cx="2995863" cy="224689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3942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513788" y="365126"/>
            <a:ext cx="1290809" cy="768216"/>
          </a:xfrm>
        </p:spPr>
        <p:txBody>
          <a:bodyPr vert="horz" lIns="91440" tIns="45720" rIns="91440" bIns="45720" rtlCol="0" anchor="ctr">
            <a:normAutofit/>
          </a:bodyPr>
          <a:lstStyle/>
          <a:p>
            <a:r>
              <a:rPr lang="en-US" sz="3200" dirty="0">
                <a:latin typeface="+mj-lt"/>
                <a:cs typeface="+mj-cs"/>
              </a:rPr>
              <a:t>Collars</a:t>
            </a:r>
          </a:p>
        </p:txBody>
      </p:sp>
      <p:pic>
        <p:nvPicPr>
          <p:cNvPr id="5" name="Picture Placeholder 4">
            <a:extLst>
              <a:ext uri="{FF2B5EF4-FFF2-40B4-BE49-F238E27FC236}">
                <a16:creationId xmlns:a16="http://schemas.microsoft.com/office/drawing/2014/main" id="{45970841-F72C-488F-A6F9-3E8D1420498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234" r="2023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 Placeholder 3"/>
          <p:cNvSpPr>
            <a:spLocks noGrp="1"/>
          </p:cNvSpPr>
          <p:nvPr>
            <p:ph type="body" idx="4294967295"/>
          </p:nvPr>
        </p:nvSpPr>
        <p:spPr>
          <a:xfrm>
            <a:off x="6513788" y="1498468"/>
            <a:ext cx="5167350" cy="3843666"/>
          </a:xfrm>
        </p:spPr>
        <p:txBody>
          <a:bodyPr vert="horz" lIns="91440" tIns="45720" rIns="91440" bIns="45720" rtlCol="0">
            <a:normAutofit/>
          </a:bodyPr>
          <a:lstStyle/>
          <a:p>
            <a:pPr marL="0" indent="0">
              <a:buNone/>
            </a:pPr>
            <a:r>
              <a:rPr lang="en-US" sz="1800" b="1" dirty="0">
                <a:latin typeface="+mn-lt"/>
                <a:cs typeface="+mn-cs"/>
              </a:rPr>
              <a:t>Outlook: </a:t>
            </a:r>
            <a:r>
              <a:rPr lang="en-US" sz="1800" b="0" dirty="0">
                <a:latin typeface="+mn-lt"/>
                <a:cs typeface="+mn-cs"/>
              </a:rPr>
              <a:t>Low velocity bullish.</a:t>
            </a:r>
            <a:br>
              <a:rPr lang="en-US" sz="1800" b="0" dirty="0">
                <a:latin typeface="+mn-lt"/>
                <a:cs typeface="+mn-cs"/>
              </a:rPr>
            </a:br>
            <a:br>
              <a:rPr lang="en-US" sz="1800" b="0" dirty="0">
                <a:latin typeface="+mn-lt"/>
                <a:cs typeface="+mn-cs"/>
              </a:rPr>
            </a:br>
            <a:r>
              <a:rPr lang="en-US" sz="1800" b="1" dirty="0">
                <a:latin typeface="+mn-lt"/>
                <a:cs typeface="+mn-cs"/>
              </a:rPr>
              <a:t>Trade: </a:t>
            </a:r>
            <a:r>
              <a:rPr lang="en-US" sz="1800" b="0" dirty="0">
                <a:latin typeface="+mn-lt"/>
                <a:cs typeface="+mn-cs"/>
              </a:rPr>
              <a:t>Buy stock, sell OTM call, buy OTM put. </a:t>
            </a:r>
            <a:br>
              <a:rPr lang="en-US" sz="1800" b="0" dirty="0">
                <a:latin typeface="+mn-lt"/>
                <a:cs typeface="+mn-cs"/>
              </a:rPr>
            </a:br>
            <a:br>
              <a:rPr lang="en-US" sz="1800" b="0" dirty="0">
                <a:latin typeface="+mn-lt"/>
                <a:cs typeface="+mn-cs"/>
              </a:rPr>
            </a:br>
            <a:r>
              <a:rPr lang="en-US" sz="1800" b="1" dirty="0">
                <a:latin typeface="+mn-lt"/>
                <a:cs typeface="+mn-cs"/>
              </a:rPr>
              <a:t>Advantages: </a:t>
            </a:r>
            <a:r>
              <a:rPr lang="en-US" sz="1800" b="0" dirty="0">
                <a:latin typeface="+mn-lt"/>
                <a:cs typeface="+mn-cs"/>
              </a:rPr>
              <a:t>Low-cost insurance against meltdown.</a:t>
            </a:r>
            <a:br>
              <a:rPr lang="en-US" sz="1800" b="0" dirty="0">
                <a:latin typeface="+mn-lt"/>
                <a:cs typeface="+mn-cs"/>
              </a:rPr>
            </a:br>
            <a:br>
              <a:rPr lang="en-US" sz="1800" b="0" dirty="0">
                <a:latin typeface="+mn-lt"/>
                <a:cs typeface="+mn-cs"/>
              </a:rPr>
            </a:br>
            <a:r>
              <a:rPr lang="en-US" sz="1800" b="1" dirty="0">
                <a:latin typeface="+mn-lt"/>
                <a:cs typeface="+mn-cs"/>
              </a:rPr>
              <a:t>Disadvantages: </a:t>
            </a:r>
            <a:r>
              <a:rPr lang="en-US" sz="1800" b="0" dirty="0">
                <a:latin typeface="+mn-lt"/>
                <a:cs typeface="+mn-cs"/>
              </a:rPr>
              <a:t>Caps profit, slow, patient strategy.</a:t>
            </a:r>
            <a:br>
              <a:rPr lang="en-US" sz="1800" b="0" dirty="0">
                <a:latin typeface="+mn-lt"/>
                <a:cs typeface="+mn-cs"/>
              </a:rPr>
            </a:br>
            <a:br>
              <a:rPr lang="en-US" sz="1800" b="0" dirty="0">
                <a:latin typeface="+mn-lt"/>
                <a:cs typeface="+mn-cs"/>
              </a:rPr>
            </a:br>
            <a:r>
              <a:rPr lang="en-US" sz="1800" b="1" dirty="0">
                <a:latin typeface="+mn-lt"/>
                <a:cs typeface="+mn-cs"/>
              </a:rPr>
              <a:t>Max Risk: </a:t>
            </a:r>
            <a:r>
              <a:rPr lang="en-US" sz="1800" b="0" dirty="0">
                <a:latin typeface="+mn-lt"/>
                <a:cs typeface="+mn-cs"/>
              </a:rPr>
              <a:t>Difference between stock price and put strike.</a:t>
            </a:r>
            <a:br>
              <a:rPr lang="en-US" sz="1800" b="0" dirty="0">
                <a:latin typeface="+mn-lt"/>
                <a:cs typeface="+mn-cs"/>
              </a:rPr>
            </a:br>
            <a:br>
              <a:rPr lang="en-US" sz="1800" b="0" dirty="0">
                <a:latin typeface="+mn-lt"/>
                <a:cs typeface="+mn-cs"/>
              </a:rPr>
            </a:br>
            <a:r>
              <a:rPr lang="en-US" sz="1800" b="1" dirty="0">
                <a:latin typeface="+mn-lt"/>
                <a:cs typeface="+mn-cs"/>
              </a:rPr>
              <a:t>Max Reward: </a:t>
            </a:r>
            <a:r>
              <a:rPr lang="en-US" sz="1800" b="0" dirty="0">
                <a:latin typeface="+mn-lt"/>
                <a:cs typeface="+mn-cs"/>
              </a:rPr>
              <a:t>Difference between call strike and stock.</a:t>
            </a:r>
            <a:br>
              <a:rPr lang="en-US" sz="1800" b="0" dirty="0">
                <a:latin typeface="+mn-lt"/>
                <a:cs typeface="+mn-cs"/>
              </a:rPr>
            </a:br>
            <a:br>
              <a:rPr lang="en-US" sz="1800" b="0" dirty="0">
                <a:latin typeface="+mn-lt"/>
                <a:cs typeface="+mn-cs"/>
              </a:rPr>
            </a:br>
            <a:r>
              <a:rPr lang="en-US" sz="1800" b="1" dirty="0">
                <a:latin typeface="+mn-lt"/>
                <a:cs typeface="+mn-cs"/>
              </a:rPr>
              <a:t>Breakeven: </a:t>
            </a:r>
            <a:r>
              <a:rPr lang="en-US" sz="1800" b="0" dirty="0">
                <a:latin typeface="+mn-lt"/>
                <a:cs typeface="+mn-cs"/>
              </a:rPr>
              <a:t>No move in the underlying.</a:t>
            </a:r>
            <a:endParaRPr lang="en-US" sz="1800" dirty="0">
              <a:latin typeface="+mn-lt"/>
              <a:cs typeface="+mn-cs"/>
            </a:endParaRPr>
          </a:p>
        </p:txBody>
      </p:sp>
      <p:pic>
        <p:nvPicPr>
          <p:cNvPr id="8" name="Picture 7">
            <a:extLst>
              <a:ext uri="{FF2B5EF4-FFF2-40B4-BE49-F238E27FC236}">
                <a16:creationId xmlns:a16="http://schemas.microsoft.com/office/drawing/2014/main" id="{62457EFB-31FA-4594-ACCA-A858A03D1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773" y="6118475"/>
            <a:ext cx="558730" cy="533333"/>
          </a:xfrm>
          <a:prstGeom prst="rect">
            <a:avLst/>
          </a:prstGeom>
        </p:spPr>
      </p:pic>
      <p:pic>
        <p:nvPicPr>
          <p:cNvPr id="10" name="Picture 9" descr="Diagram&#10;&#10;Description automatically generated">
            <a:extLst>
              <a:ext uri="{FF2B5EF4-FFF2-40B4-BE49-F238E27FC236}">
                <a16:creationId xmlns:a16="http://schemas.microsoft.com/office/drawing/2014/main" id="{30272191-2921-4B65-A629-0C3EE229A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954" y="4563855"/>
            <a:ext cx="2783938" cy="208795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481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965873" y="133109"/>
            <a:ext cx="1267694" cy="691543"/>
          </a:xfrm>
        </p:spPr>
        <p:txBody>
          <a:bodyPr vert="horz" lIns="91440" tIns="45720" rIns="91440" bIns="45720" rtlCol="0" anchor="ctr">
            <a:normAutofit fontScale="90000"/>
          </a:bodyPr>
          <a:lstStyle/>
          <a:p>
            <a:r>
              <a:rPr lang="en-US" sz="3200" dirty="0">
                <a:latin typeface="+mj-lt"/>
                <a:cs typeface="+mj-cs"/>
              </a:rPr>
              <a:t>Collars</a:t>
            </a:r>
          </a:p>
        </p:txBody>
      </p:sp>
      <p:sp>
        <p:nvSpPr>
          <p:cNvPr id="3" name="Text Placeholder 2"/>
          <p:cNvSpPr>
            <a:spLocks noGrp="1"/>
          </p:cNvSpPr>
          <p:nvPr>
            <p:ph type="body" idx="4294967295"/>
          </p:nvPr>
        </p:nvSpPr>
        <p:spPr>
          <a:xfrm>
            <a:off x="336107" y="1039936"/>
            <a:ext cx="6527226" cy="5407162"/>
          </a:xfrm>
        </p:spPr>
        <p:txBody>
          <a:bodyPr vert="horz" lIns="91440" tIns="45720" rIns="91440" bIns="45720" rtlCol="0">
            <a:noAutofit/>
          </a:bodyPr>
          <a:lstStyle/>
          <a:p>
            <a:pPr marL="0" indent="0">
              <a:buNone/>
            </a:pPr>
            <a:r>
              <a:rPr lang="en-US" sz="1800" b="1" dirty="0">
                <a:latin typeface="+mn-lt"/>
                <a:cs typeface="+mn-cs"/>
              </a:rPr>
              <a:t>Greeks of a Collar (without stock):</a:t>
            </a:r>
          </a:p>
          <a:p>
            <a:pPr marL="0" indent="0">
              <a:buNone/>
            </a:pPr>
            <a:endParaRPr lang="en-US" sz="1600" dirty="0">
              <a:latin typeface="+mn-lt"/>
              <a:cs typeface="+mn-cs"/>
            </a:endParaRPr>
          </a:p>
          <a:p>
            <a:pPr marL="0" indent="0">
              <a:lnSpc>
                <a:spcPct val="150000"/>
              </a:lnSpc>
              <a:buNone/>
            </a:pPr>
            <a:r>
              <a:rPr lang="en-US" sz="1600" b="1" dirty="0">
                <a:latin typeface="+mn-lt"/>
                <a:cs typeface="+mn-cs"/>
              </a:rPr>
              <a:t>Delta: </a:t>
            </a:r>
            <a:r>
              <a:rPr lang="en-US" sz="1600" b="0" dirty="0">
                <a:latin typeface="+mn-lt"/>
                <a:cs typeface="+mn-cs"/>
              </a:rPr>
              <a:t>Close to zero.  As the stock moves closer to Put Strike, Delta will be negative.  As stock moves to Call Strike Price, Delta will be positive.</a:t>
            </a:r>
            <a:endParaRPr lang="en-US" sz="1600" dirty="0">
              <a:latin typeface="+mn-lt"/>
              <a:cs typeface="+mn-cs"/>
            </a:endParaRPr>
          </a:p>
          <a:p>
            <a:pPr marL="0" indent="0">
              <a:lnSpc>
                <a:spcPct val="150000"/>
              </a:lnSpc>
              <a:buNone/>
            </a:pPr>
            <a:r>
              <a:rPr lang="en-US" sz="1600" b="1" dirty="0">
                <a:latin typeface="+mn-lt"/>
                <a:cs typeface="+mn-cs"/>
              </a:rPr>
              <a:t>Gamma:  </a:t>
            </a:r>
            <a:r>
              <a:rPr lang="en-US" sz="1600" b="0" dirty="0">
                <a:latin typeface="+mn-lt"/>
                <a:cs typeface="+mn-cs"/>
              </a:rPr>
              <a:t>Close to zero.  As the stock moves closer to Put Strike, Gamma will be positive.  As stock moves to Call Strike Price, Gamma will be negative.  Gamma always peaks closer to ATM and closest until expiration. </a:t>
            </a:r>
          </a:p>
          <a:p>
            <a:pPr marL="0" indent="0">
              <a:lnSpc>
                <a:spcPct val="150000"/>
              </a:lnSpc>
              <a:buNone/>
            </a:pPr>
            <a:r>
              <a:rPr lang="en-US" sz="1600" b="1" dirty="0">
                <a:latin typeface="+mn-lt"/>
                <a:cs typeface="+mn-cs"/>
              </a:rPr>
              <a:t>Theta:  </a:t>
            </a:r>
            <a:r>
              <a:rPr lang="en-US" sz="1600" b="0" dirty="0">
                <a:latin typeface="+mn-lt"/>
                <a:cs typeface="+mn-cs"/>
              </a:rPr>
              <a:t>Close to zero.  As the stock moves closer to Put Strike, Theta will be negative.  As stock moves to Call Strike Price, Theta will be positive.  Theta always peaks closer to ATM and closest until expiration. </a:t>
            </a:r>
          </a:p>
          <a:p>
            <a:pPr marL="0" indent="0">
              <a:lnSpc>
                <a:spcPct val="150000"/>
              </a:lnSpc>
              <a:buNone/>
            </a:pPr>
            <a:r>
              <a:rPr lang="en-US" sz="1600" b="1" dirty="0">
                <a:latin typeface="+mn-lt"/>
                <a:cs typeface="+mn-cs"/>
              </a:rPr>
              <a:t>Vega: </a:t>
            </a:r>
            <a:r>
              <a:rPr lang="en-US" sz="1600" b="0" dirty="0">
                <a:latin typeface="+mn-lt"/>
                <a:cs typeface="+mn-cs"/>
              </a:rPr>
              <a:t>Volatility is helpful when the position is loss making and harmful when the position is profitable. </a:t>
            </a:r>
          </a:p>
          <a:p>
            <a:pPr marL="0" indent="0">
              <a:lnSpc>
                <a:spcPct val="150000"/>
              </a:lnSpc>
              <a:buNone/>
            </a:pPr>
            <a:r>
              <a:rPr lang="en-US" sz="1600" b="1" dirty="0">
                <a:latin typeface="+mn-lt"/>
                <a:cs typeface="+mn-cs"/>
              </a:rPr>
              <a:t>Rho: </a:t>
            </a:r>
            <a:r>
              <a:rPr lang="en-US" sz="1600" b="0" dirty="0">
                <a:latin typeface="+mn-lt"/>
                <a:cs typeface="+mn-cs"/>
              </a:rPr>
              <a:t>Higher interest rates are generally unhelpful to the position.</a:t>
            </a:r>
            <a:endParaRPr lang="en-US" sz="1600" dirty="0">
              <a:latin typeface="+mn-lt"/>
              <a:cs typeface="+mn-cs"/>
            </a:endParaRPr>
          </a:p>
        </p:txBody>
      </p:sp>
      <p:pic>
        <p:nvPicPr>
          <p:cNvPr id="7" name="Picture Placeholder 6" descr="A person using a computer&#10;&#10;Description automatically generated with medium confidence">
            <a:extLst>
              <a:ext uri="{FF2B5EF4-FFF2-40B4-BE49-F238E27FC236}">
                <a16:creationId xmlns:a16="http://schemas.microsoft.com/office/drawing/2014/main" id="{46A5380E-FB7F-44F8-BCA3-9627EF1B6E5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741" r="17231" b="1"/>
          <a:stretch/>
        </p:blipFill>
        <p:spPr>
          <a:xfrm>
            <a:off x="7199440" y="0"/>
            <a:ext cx="4992560" cy="6857990"/>
          </a:xfrm>
          <a:prstGeom prst="rect">
            <a:avLst/>
          </a:prstGeom>
          <a:effectLst/>
        </p:spPr>
      </p:pic>
      <p:pic>
        <p:nvPicPr>
          <p:cNvPr id="9" name="Picture 8">
            <a:extLst>
              <a:ext uri="{FF2B5EF4-FFF2-40B4-BE49-F238E27FC236}">
                <a16:creationId xmlns:a16="http://schemas.microsoft.com/office/drawing/2014/main" id="{2C2B4429-9799-44FA-B26A-755FE0F80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572" y="6090728"/>
            <a:ext cx="558730" cy="533333"/>
          </a:xfrm>
          <a:prstGeom prst="rect">
            <a:avLst/>
          </a:prstGeom>
        </p:spPr>
      </p:pic>
    </p:spTree>
    <p:extLst>
      <p:ext uri="{BB962C8B-B14F-4D97-AF65-F5344CB8AC3E}">
        <p14:creationId xmlns:p14="http://schemas.microsoft.com/office/powerpoint/2010/main" val="145265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7733" y="490537"/>
            <a:ext cx="5291663" cy="649331"/>
          </a:xfrm>
        </p:spPr>
        <p:txBody>
          <a:bodyPr vert="horz" lIns="91440" tIns="45720" rIns="91440" bIns="45720" rtlCol="0" anchor="b">
            <a:normAutofit/>
          </a:bodyPr>
          <a:lstStyle/>
          <a:p>
            <a:r>
              <a:rPr lang="en-US" sz="3200" dirty="0">
                <a:latin typeface="+mj-lt"/>
                <a:cs typeface="+mj-cs"/>
              </a:rPr>
              <a:t>Collars</a:t>
            </a:r>
          </a:p>
        </p:txBody>
      </p:sp>
      <p:pic>
        <p:nvPicPr>
          <p:cNvPr id="7" name="Picture Placeholder 6" descr="Chart, histogram&#10;&#10;Description automatically generated">
            <a:extLst>
              <a:ext uri="{FF2B5EF4-FFF2-40B4-BE49-F238E27FC236}">
                <a16:creationId xmlns:a16="http://schemas.microsoft.com/office/drawing/2014/main" id="{8C0E08D3-179F-4E02-9FE0-C09B12EA142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5556" r="18187"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p:cNvSpPr>
            <a:spLocks noGrp="1"/>
          </p:cNvSpPr>
          <p:nvPr>
            <p:ph type="body" idx="4294967295"/>
          </p:nvPr>
        </p:nvSpPr>
        <p:spPr>
          <a:xfrm>
            <a:off x="6305000" y="1324431"/>
            <a:ext cx="5291663" cy="4520784"/>
          </a:xfrm>
        </p:spPr>
        <p:txBody>
          <a:bodyPr vert="horz" lIns="91440" tIns="45720" rIns="91440" bIns="45720" rtlCol="0">
            <a:noAutofit/>
          </a:bodyPr>
          <a:lstStyle/>
          <a:p>
            <a:pPr marL="0" indent="0">
              <a:lnSpc>
                <a:spcPct val="100000"/>
              </a:lnSpc>
              <a:buNone/>
            </a:pPr>
            <a:r>
              <a:rPr lang="en-US" sz="2000" b="1" dirty="0">
                <a:latin typeface="+mn-lt"/>
                <a:cs typeface="+mn-cs"/>
              </a:rPr>
              <a:t>The best time to buy a collar:</a:t>
            </a:r>
          </a:p>
          <a:p>
            <a:pPr marL="0" indent="0">
              <a:lnSpc>
                <a:spcPct val="100000"/>
              </a:lnSpc>
              <a:buNone/>
            </a:pPr>
            <a:r>
              <a:rPr lang="en-US" sz="1800" b="0" dirty="0">
                <a:latin typeface="+mn-lt"/>
                <a:cs typeface="+mn-cs"/>
              </a:rPr>
              <a:t>Anytime there is a flat skew. The implied volatility on the OTM Puts are the same volatility as the OTM Call.</a:t>
            </a:r>
          </a:p>
          <a:p>
            <a:pPr marL="0" indent="0">
              <a:lnSpc>
                <a:spcPct val="100000"/>
              </a:lnSpc>
              <a:buNone/>
            </a:pPr>
            <a:r>
              <a:rPr lang="en-US" sz="1800" b="0" dirty="0">
                <a:latin typeface="+mn-lt"/>
                <a:cs typeface="+mn-cs"/>
              </a:rPr>
              <a:t>The skew will almost always revert where OTM Put will trade at a higher premium than OTM Call.</a:t>
            </a:r>
          </a:p>
          <a:p>
            <a:pPr marL="0" indent="0">
              <a:lnSpc>
                <a:spcPct val="100000"/>
              </a:lnSpc>
              <a:buNone/>
            </a:pPr>
            <a:r>
              <a:rPr lang="en-US" sz="1800" b="0" dirty="0">
                <a:latin typeface="+mn-lt"/>
                <a:cs typeface="+mn-cs"/>
              </a:rPr>
              <a:t>You can also leg into a collar if you are slightly more bullish.</a:t>
            </a:r>
          </a:p>
          <a:p>
            <a:pPr marL="0" indent="0">
              <a:lnSpc>
                <a:spcPct val="100000"/>
              </a:lnSpc>
              <a:buNone/>
            </a:pPr>
            <a:r>
              <a:rPr lang="en-US" sz="1800" b="0" dirty="0">
                <a:latin typeface="+mn-lt"/>
                <a:cs typeface="+mn-cs"/>
              </a:rPr>
              <a:t>There has been a nice run up and you want to protect your profits if the stock falls.</a:t>
            </a:r>
          </a:p>
          <a:p>
            <a:pPr marL="0" indent="0">
              <a:lnSpc>
                <a:spcPct val="100000"/>
              </a:lnSpc>
              <a:buNone/>
            </a:pPr>
            <a:r>
              <a:rPr lang="en-US" sz="1800" b="0" dirty="0">
                <a:latin typeface="+mn-lt"/>
                <a:cs typeface="+mn-cs"/>
              </a:rPr>
              <a:t>When you don’t want to lose too much on a trade, but still want to participate in some upside market activity. </a:t>
            </a:r>
          </a:p>
          <a:p>
            <a:pPr marL="0" indent="0">
              <a:lnSpc>
                <a:spcPct val="100000"/>
              </a:lnSpc>
              <a:buNone/>
            </a:pPr>
            <a:r>
              <a:rPr lang="en-US" sz="1800" b="0" dirty="0">
                <a:latin typeface="+mn-lt"/>
                <a:cs typeface="+mn-cs"/>
              </a:rPr>
              <a:t>Keeps you in a long stock position with added insurance to the downside.</a:t>
            </a:r>
          </a:p>
        </p:txBody>
      </p:sp>
      <p:pic>
        <p:nvPicPr>
          <p:cNvPr id="9" name="Picture 8">
            <a:extLst>
              <a:ext uri="{FF2B5EF4-FFF2-40B4-BE49-F238E27FC236}">
                <a16:creationId xmlns:a16="http://schemas.microsoft.com/office/drawing/2014/main" id="{876CF331-9752-4B78-AC9B-5BFC6B5A8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31" y="6100796"/>
            <a:ext cx="558730" cy="533333"/>
          </a:xfrm>
          <a:prstGeom prst="rect">
            <a:avLst/>
          </a:prstGeom>
        </p:spPr>
      </p:pic>
    </p:spTree>
    <p:extLst>
      <p:ext uri="{BB962C8B-B14F-4D97-AF65-F5344CB8AC3E}">
        <p14:creationId xmlns:p14="http://schemas.microsoft.com/office/powerpoint/2010/main" val="129528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367" y="557784"/>
            <a:ext cx="3309296" cy="523129"/>
          </a:xfrm>
        </p:spPr>
        <p:txBody>
          <a:bodyPr vert="horz" lIns="91440" tIns="45720" rIns="91440" bIns="45720" rtlCol="0" anchor="ctr">
            <a:normAutofit fontScale="90000"/>
          </a:bodyPr>
          <a:lstStyle/>
          <a:p>
            <a:r>
              <a:rPr lang="en-US" sz="3200" kern="1200" dirty="0">
                <a:solidFill>
                  <a:schemeClr val="tx1"/>
                </a:solidFill>
                <a:latin typeface="+mj-lt"/>
                <a:ea typeface="+mj-ea"/>
                <a:cs typeface="+mj-cs"/>
              </a:rPr>
              <a:t>Zero Cost Collars</a:t>
            </a:r>
          </a:p>
        </p:txBody>
      </p:sp>
      <p:sp>
        <p:nvSpPr>
          <p:cNvPr id="3" name="Text Placeholder 2"/>
          <p:cNvSpPr>
            <a:spLocks noGrp="1"/>
          </p:cNvSpPr>
          <p:nvPr>
            <p:ph type="body" idx="4294967295"/>
          </p:nvPr>
        </p:nvSpPr>
        <p:spPr>
          <a:xfrm>
            <a:off x="300625" y="1336110"/>
            <a:ext cx="4002780" cy="4960861"/>
          </a:xfrm>
        </p:spPr>
        <p:txBody>
          <a:bodyPr vert="horz" lIns="91440" tIns="45720" rIns="91440" bIns="45720" rtlCol="0">
            <a:noAutofit/>
          </a:bodyPr>
          <a:lstStyle/>
          <a:p>
            <a:pPr marL="0" indent="0">
              <a:buNone/>
            </a:pPr>
            <a:r>
              <a:rPr lang="en-US" sz="1800" b="0" dirty="0">
                <a:latin typeface="+mn-lt"/>
                <a:cs typeface="+mn-cs"/>
              </a:rPr>
              <a:t>Usually, a collar will be established for a small net debit but depending on the skew a trader might be able to establish a collar for no cost at all.</a:t>
            </a:r>
          </a:p>
          <a:p>
            <a:pPr marL="0" indent="0">
              <a:buNone/>
            </a:pPr>
            <a:endParaRPr lang="en-US" sz="1800" b="0" dirty="0">
              <a:latin typeface="+mn-lt"/>
              <a:cs typeface="+mn-cs"/>
            </a:endParaRPr>
          </a:p>
          <a:p>
            <a:pPr marL="0" indent="0">
              <a:buNone/>
            </a:pPr>
            <a:r>
              <a:rPr lang="en-US" sz="1800" b="0" dirty="0">
                <a:latin typeface="+mn-lt"/>
                <a:cs typeface="+mn-cs"/>
              </a:rPr>
              <a:t>This is known as a zero-cost collar.</a:t>
            </a:r>
          </a:p>
          <a:p>
            <a:pPr marL="0" indent="0">
              <a:buNone/>
            </a:pPr>
            <a:r>
              <a:rPr lang="en-US" sz="1800" b="0" dirty="0">
                <a:latin typeface="+mn-lt"/>
                <a:cs typeface="+mn-cs"/>
              </a:rPr>
              <a:t>This involves selling an OTM call to completely  fund the purchase of a protective put. Since the Call is OTM the trader can still participate in some upside should the stock rally. </a:t>
            </a:r>
          </a:p>
          <a:p>
            <a:pPr marL="0" indent="0">
              <a:buNone/>
            </a:pPr>
            <a:endParaRPr lang="en-US" sz="1800" b="0" dirty="0">
              <a:latin typeface="+mn-lt"/>
              <a:cs typeface="+mn-cs"/>
            </a:endParaRPr>
          </a:p>
          <a:p>
            <a:pPr marL="0" indent="0">
              <a:buNone/>
            </a:pPr>
            <a:r>
              <a:rPr lang="en-US" sz="1800" b="0" dirty="0">
                <a:latin typeface="+mn-lt"/>
                <a:cs typeface="+mn-cs"/>
              </a:rPr>
              <a:t>The point of this strategy is to establish free protection for a long stock  position.</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1F8B2D66-EB75-49C4-B4DB-B4C4BBDB74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34" r="12334"/>
          <a:stretch>
            <a:fillRect/>
          </a:stretch>
        </p:blipFill>
        <p:spPr>
          <a:xfrm>
            <a:off x="5458919" y="807593"/>
            <a:ext cx="5913216" cy="5239568"/>
          </a:xfrm>
          <a:prstGeom prst="rect">
            <a:avLst/>
          </a:prstGeom>
          <a:effectLst/>
        </p:spPr>
      </p:pic>
      <p:pic>
        <p:nvPicPr>
          <p:cNvPr id="9" name="Picture 8">
            <a:extLst>
              <a:ext uri="{FF2B5EF4-FFF2-40B4-BE49-F238E27FC236}">
                <a16:creationId xmlns:a16="http://schemas.microsoft.com/office/drawing/2014/main" id="{555A975F-A80C-4EEB-AB45-66FB3633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421" y="6092511"/>
            <a:ext cx="558730" cy="533333"/>
          </a:xfrm>
          <a:prstGeom prst="rect">
            <a:avLst/>
          </a:prstGeom>
        </p:spPr>
      </p:pic>
    </p:spTree>
    <p:extLst>
      <p:ext uri="{BB962C8B-B14F-4D97-AF65-F5344CB8AC3E}">
        <p14:creationId xmlns:p14="http://schemas.microsoft.com/office/powerpoint/2010/main" val="55369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607574" y="82865"/>
            <a:ext cx="2972644" cy="639511"/>
          </a:xfrm>
        </p:spPr>
        <p:txBody>
          <a:bodyPr vert="horz" lIns="91440" tIns="45720" rIns="91440" bIns="45720" rtlCol="0" anchor="ctr">
            <a:normAutofit/>
          </a:bodyPr>
          <a:lstStyle/>
          <a:p>
            <a:r>
              <a:rPr lang="en-US" sz="3200" dirty="0">
                <a:latin typeface="+mj-lt"/>
                <a:cs typeface="+mj-cs"/>
              </a:rPr>
              <a:t>Zero Cost Collars</a:t>
            </a:r>
          </a:p>
        </p:txBody>
      </p:sp>
      <p:sp>
        <p:nvSpPr>
          <p:cNvPr id="14" name="Rectangle 1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44C6AAF-7181-4FB6-BD34-6072E69687B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288" r="20741" b="-2"/>
          <a:stretch/>
        </p:blipFill>
        <p:spPr>
          <a:xfrm>
            <a:off x="656844" y="722376"/>
            <a:ext cx="4782312" cy="5413248"/>
          </a:xfrm>
          <a:prstGeom prst="rect">
            <a:avLst/>
          </a:prstGeom>
          <a:effectLst/>
        </p:spPr>
      </p:pic>
      <p:sp>
        <p:nvSpPr>
          <p:cNvPr id="3" name="Text Placeholder 2"/>
          <p:cNvSpPr>
            <a:spLocks noGrp="1"/>
          </p:cNvSpPr>
          <p:nvPr>
            <p:ph type="body" idx="4294967295"/>
          </p:nvPr>
        </p:nvSpPr>
        <p:spPr>
          <a:xfrm>
            <a:off x="6350696" y="805241"/>
            <a:ext cx="5486400" cy="5439757"/>
          </a:xfrm>
        </p:spPr>
        <p:txBody>
          <a:bodyPr vert="horz" lIns="91440" tIns="45720" rIns="91440" bIns="45720" rtlCol="0">
            <a:normAutofit/>
          </a:bodyPr>
          <a:lstStyle/>
          <a:p>
            <a:pPr marL="0" indent="0">
              <a:buNone/>
            </a:pPr>
            <a:r>
              <a:rPr lang="en-US" sz="1800" b="1" dirty="0">
                <a:latin typeface="+mn-lt"/>
                <a:cs typeface="+mn-cs"/>
              </a:rPr>
              <a:t>Zero Cost Collars Example:</a:t>
            </a:r>
          </a:p>
          <a:p>
            <a:pPr marL="0" indent="0">
              <a:buNone/>
            </a:pPr>
            <a:r>
              <a:rPr lang="en-US" sz="1800" b="0" dirty="0">
                <a:latin typeface="+mn-lt"/>
                <a:cs typeface="+mn-cs"/>
              </a:rPr>
              <a:t>I own </a:t>
            </a:r>
            <a:r>
              <a:rPr lang="en-US" sz="1800" dirty="0">
                <a:latin typeface="+mn-lt"/>
                <a:cs typeface="+mn-cs"/>
              </a:rPr>
              <a:t>XYZ</a:t>
            </a:r>
            <a:r>
              <a:rPr lang="en-US" sz="1800" b="0" dirty="0">
                <a:latin typeface="+mn-lt"/>
                <a:cs typeface="+mn-cs"/>
              </a:rPr>
              <a:t> stock at 445 and want to establish some downside protection out to January 2023.</a:t>
            </a:r>
          </a:p>
          <a:p>
            <a:pPr marL="0" indent="0">
              <a:buNone/>
            </a:pPr>
            <a:endParaRPr lang="en-US" sz="1800" b="0" dirty="0">
              <a:latin typeface="+mn-lt"/>
              <a:cs typeface="+mn-cs"/>
            </a:endParaRPr>
          </a:p>
          <a:p>
            <a:pPr marL="0" indent="0">
              <a:buNone/>
            </a:pPr>
            <a:r>
              <a:rPr lang="en-US" sz="1800" b="0" dirty="0">
                <a:latin typeface="+mn-lt"/>
                <a:cs typeface="+mn-cs"/>
              </a:rPr>
              <a:t>I can buy the Jan 2023 425 put for $29.50. This will protect me below 425, but this adds $29.50 or $2950 to my cost basis per 100 shares of stock.  Remember 1 option is 100 shares of stock. </a:t>
            </a:r>
          </a:p>
          <a:p>
            <a:pPr marL="0" indent="0">
              <a:buNone/>
            </a:pPr>
            <a:endParaRPr lang="en-US" sz="1800" b="0" dirty="0">
              <a:latin typeface="+mn-lt"/>
              <a:cs typeface="+mn-cs"/>
            </a:endParaRPr>
          </a:p>
          <a:p>
            <a:pPr marL="0" indent="0">
              <a:buNone/>
            </a:pPr>
            <a:r>
              <a:rPr lang="en-US" sz="1800" b="0" dirty="0">
                <a:latin typeface="+mn-lt"/>
                <a:cs typeface="+mn-cs"/>
              </a:rPr>
              <a:t>Since I don’t want to add any additional cost to my stock position, I want to establish a zero-cost collar. </a:t>
            </a:r>
          </a:p>
          <a:p>
            <a:pPr marL="0" indent="0">
              <a:buNone/>
            </a:pPr>
            <a:endParaRPr lang="en-US" sz="1800" b="0" dirty="0">
              <a:latin typeface="+mn-lt"/>
              <a:cs typeface="+mn-cs"/>
            </a:endParaRPr>
          </a:p>
          <a:p>
            <a:pPr marL="0" indent="0">
              <a:buNone/>
            </a:pPr>
            <a:r>
              <a:rPr lang="en-US" sz="1800" b="0" dirty="0">
                <a:latin typeface="+mn-lt"/>
                <a:cs typeface="+mn-cs"/>
              </a:rPr>
              <a:t>Here I would Sell a 460 Call for $29.50 and a Buy 425 Put for $29.50. This trade has me protected below 425, but my upside is now capped.</a:t>
            </a:r>
          </a:p>
          <a:p>
            <a:pPr marL="0" indent="0">
              <a:buNone/>
            </a:pPr>
            <a:endParaRPr lang="en-US" sz="1800" b="0" dirty="0">
              <a:latin typeface="+mn-lt"/>
              <a:cs typeface="+mn-cs"/>
            </a:endParaRPr>
          </a:p>
          <a:p>
            <a:pPr marL="0" indent="0">
              <a:buNone/>
            </a:pPr>
            <a:r>
              <a:rPr lang="en-US" sz="1800" b="0" dirty="0">
                <a:latin typeface="+mn-lt"/>
                <a:cs typeface="+mn-cs"/>
              </a:rPr>
              <a:t>I do not participate in any move higher in </a:t>
            </a:r>
            <a:r>
              <a:rPr lang="en-US" sz="1800" dirty="0">
                <a:latin typeface="+mn-lt"/>
                <a:cs typeface="+mn-cs"/>
              </a:rPr>
              <a:t>XYZ</a:t>
            </a:r>
            <a:r>
              <a:rPr lang="en-US" sz="1800" b="0" dirty="0">
                <a:latin typeface="+mn-lt"/>
                <a:cs typeface="+mn-cs"/>
              </a:rPr>
              <a:t> above 460.</a:t>
            </a:r>
          </a:p>
          <a:p>
            <a:pPr marL="57150" indent="0">
              <a:buNone/>
            </a:pPr>
            <a:endParaRPr lang="en-US" sz="1100" b="0" dirty="0">
              <a:latin typeface="+mn-lt"/>
              <a:cs typeface="+mn-cs"/>
            </a:endParaRPr>
          </a:p>
        </p:txBody>
      </p:sp>
      <p:pic>
        <p:nvPicPr>
          <p:cNvPr id="9" name="Picture 8">
            <a:extLst>
              <a:ext uri="{FF2B5EF4-FFF2-40B4-BE49-F238E27FC236}">
                <a16:creationId xmlns:a16="http://schemas.microsoft.com/office/drawing/2014/main" id="{A9B9769B-9439-4BD2-82A3-8594695BD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026" y="6244998"/>
            <a:ext cx="558730" cy="533333"/>
          </a:xfrm>
          <a:prstGeom prst="rect">
            <a:avLst/>
          </a:prstGeom>
        </p:spPr>
      </p:pic>
    </p:spTree>
    <p:extLst>
      <p:ext uri="{BB962C8B-B14F-4D97-AF65-F5344CB8AC3E}">
        <p14:creationId xmlns:p14="http://schemas.microsoft.com/office/powerpoint/2010/main" val="15897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784820" y="557189"/>
            <a:ext cx="2908463" cy="557626"/>
          </a:xfrm>
        </p:spPr>
        <p:txBody>
          <a:bodyPr vert="horz" lIns="91440" tIns="45720" rIns="91440" bIns="45720" rtlCol="0" anchor="ctr">
            <a:normAutofit/>
          </a:bodyPr>
          <a:lstStyle/>
          <a:p>
            <a:r>
              <a:rPr lang="en-US" sz="3200" dirty="0">
                <a:latin typeface="+mj-lt"/>
                <a:cs typeface="+mj-cs"/>
              </a:rPr>
              <a:t>Zero Cost Collars</a:t>
            </a:r>
          </a:p>
        </p:txBody>
      </p:sp>
      <p:sp>
        <p:nvSpPr>
          <p:cNvPr id="3" name="Text Placeholder 2"/>
          <p:cNvSpPr>
            <a:spLocks noGrp="1"/>
          </p:cNvSpPr>
          <p:nvPr>
            <p:ph type="body" idx="4294967295"/>
          </p:nvPr>
        </p:nvSpPr>
        <p:spPr>
          <a:xfrm>
            <a:off x="648928" y="1333318"/>
            <a:ext cx="5180245" cy="5205268"/>
          </a:xfrm>
        </p:spPr>
        <p:txBody>
          <a:bodyPr vert="horz" lIns="91440" tIns="45720" rIns="91440" bIns="45720" rtlCol="0">
            <a:noAutofit/>
          </a:bodyPr>
          <a:lstStyle/>
          <a:p>
            <a:pPr marL="0" indent="0">
              <a:buNone/>
            </a:pPr>
            <a:r>
              <a:rPr lang="en-US" sz="1800" b="1" dirty="0">
                <a:latin typeface="+mn-lt"/>
                <a:cs typeface="+mn-cs"/>
              </a:rPr>
              <a:t>Scenarios at expiration:</a:t>
            </a:r>
          </a:p>
          <a:p>
            <a:pPr marL="0" indent="0">
              <a:buNone/>
            </a:pPr>
            <a:endParaRPr lang="en-US" sz="1800" b="0" dirty="0">
              <a:latin typeface="+mn-lt"/>
              <a:cs typeface="+mn-cs"/>
            </a:endParaRPr>
          </a:p>
          <a:p>
            <a:pPr marL="0" indent="0">
              <a:buNone/>
            </a:pPr>
            <a:r>
              <a:rPr lang="en-US" sz="1800" b="0" dirty="0">
                <a:latin typeface="+mn-lt"/>
                <a:cs typeface="+mn-cs"/>
              </a:rPr>
              <a:t>The stock is in between $425 and $460:</a:t>
            </a:r>
          </a:p>
          <a:p>
            <a:pPr marL="342900" indent="-285750">
              <a:buFont typeface="Wingdings" panose="05000000000000000000" pitchFamily="2" charset="2"/>
              <a:buChar char="§"/>
            </a:pPr>
            <a:r>
              <a:rPr lang="en-US" sz="1800" b="0" dirty="0">
                <a:latin typeface="+mn-lt"/>
                <a:cs typeface="+mn-cs"/>
              </a:rPr>
              <a:t>The trader’s option position rolls off and they can re-establish the position if they choose.</a:t>
            </a:r>
          </a:p>
          <a:p>
            <a:pPr marL="0" indent="0">
              <a:buNone/>
            </a:pPr>
            <a:endParaRPr lang="en-US" sz="1800" b="0" dirty="0">
              <a:latin typeface="+mn-lt"/>
              <a:cs typeface="+mn-cs"/>
            </a:endParaRPr>
          </a:p>
          <a:p>
            <a:pPr marL="0" indent="0">
              <a:buNone/>
            </a:pPr>
            <a:r>
              <a:rPr lang="en-US" sz="1800" b="0" dirty="0">
                <a:latin typeface="+mn-lt"/>
                <a:cs typeface="+mn-cs"/>
              </a:rPr>
              <a:t>The Stock is below $425:</a:t>
            </a:r>
          </a:p>
          <a:p>
            <a:pPr>
              <a:buFont typeface="Wingdings" panose="05000000000000000000" pitchFamily="2" charset="2"/>
              <a:buChar char="§"/>
            </a:pPr>
            <a:r>
              <a:rPr lang="en-US" sz="1800" b="0" dirty="0">
                <a:latin typeface="+mn-lt"/>
                <a:cs typeface="+mn-cs"/>
              </a:rPr>
              <a:t>The trader does not experience any downside below the 425 strike. Their long protective put allows them to sell their stock at $425.</a:t>
            </a:r>
          </a:p>
          <a:p>
            <a:pPr marL="0" indent="0">
              <a:buNone/>
            </a:pPr>
            <a:endParaRPr lang="en-US" sz="1800" b="0" dirty="0">
              <a:latin typeface="+mn-lt"/>
              <a:cs typeface="+mn-cs"/>
            </a:endParaRPr>
          </a:p>
          <a:p>
            <a:pPr marL="0" indent="0">
              <a:buNone/>
            </a:pPr>
            <a:r>
              <a:rPr lang="en-US" sz="1800" b="0" dirty="0">
                <a:latin typeface="+mn-lt"/>
                <a:cs typeface="+mn-cs"/>
              </a:rPr>
              <a:t>The Stock is above $460:</a:t>
            </a:r>
          </a:p>
          <a:p>
            <a:pPr>
              <a:buFont typeface="Wingdings" panose="05000000000000000000" pitchFamily="2" charset="2"/>
              <a:buChar char="§"/>
            </a:pPr>
            <a:r>
              <a:rPr lang="en-US" sz="1800" b="0" dirty="0">
                <a:latin typeface="+mn-lt"/>
                <a:cs typeface="+mn-cs"/>
              </a:rPr>
              <a:t>The trader experienced the upside in the stock up to $460.  Above $460 the trader does not participate. The stock is called away from them and they may re-establish if they choose.</a:t>
            </a:r>
          </a:p>
        </p:txBody>
      </p:sp>
      <p:pic>
        <p:nvPicPr>
          <p:cNvPr id="7" name="Picture Placeholder 6" descr="A person writing on a computer&#10;&#10;Description automatically generated with low confidence">
            <a:extLst>
              <a:ext uri="{FF2B5EF4-FFF2-40B4-BE49-F238E27FC236}">
                <a16:creationId xmlns:a16="http://schemas.microsoft.com/office/drawing/2014/main" id="{4AA85BE9-F2EE-433A-938B-655AE27CB56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6571" r="14964" b="1"/>
          <a:stretch/>
        </p:blipFill>
        <p:spPr>
          <a:xfrm>
            <a:off x="6182944" y="557189"/>
            <a:ext cx="5170852" cy="5571898"/>
          </a:xfrm>
          <a:prstGeom prst="rect">
            <a:avLst/>
          </a:prstGeom>
          <a:ln w="38100" cap="sq">
            <a:solidFill>
              <a:schemeClr val="bg2"/>
            </a:solidFill>
            <a:prstDash val="solid"/>
            <a:miter lim="800000"/>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E93AEB07-C04B-4BEE-884D-50A47F9CD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008" y="6129087"/>
            <a:ext cx="558730" cy="533333"/>
          </a:xfrm>
          <a:prstGeom prst="rect">
            <a:avLst/>
          </a:prstGeom>
        </p:spPr>
      </p:pic>
    </p:spTree>
    <p:extLst>
      <p:ext uri="{BB962C8B-B14F-4D97-AF65-F5344CB8AC3E}">
        <p14:creationId xmlns:p14="http://schemas.microsoft.com/office/powerpoint/2010/main" val="318121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596502" y="153506"/>
            <a:ext cx="3008880" cy="765134"/>
          </a:xfrm>
        </p:spPr>
        <p:txBody>
          <a:bodyPr vert="horz" lIns="91440" tIns="45720" rIns="91440" bIns="45720" rtlCol="0" anchor="b">
            <a:normAutofit/>
          </a:bodyPr>
          <a:lstStyle/>
          <a:p>
            <a:r>
              <a:rPr lang="en-US" sz="3200" kern="1200" dirty="0">
                <a:solidFill>
                  <a:schemeClr val="tx1"/>
                </a:solidFill>
                <a:latin typeface="+mj-lt"/>
                <a:ea typeface="+mj-ea"/>
                <a:cs typeface="+mj-cs"/>
              </a:rPr>
              <a:t>Zero Cost Collars</a:t>
            </a:r>
          </a:p>
        </p:txBody>
      </p:sp>
      <p:pic>
        <p:nvPicPr>
          <p:cNvPr id="7" name="Picture Placeholder 6">
            <a:extLst>
              <a:ext uri="{FF2B5EF4-FFF2-40B4-BE49-F238E27FC236}">
                <a16:creationId xmlns:a16="http://schemas.microsoft.com/office/drawing/2014/main" id="{0EC2F130-16D4-4378-9729-138714C31F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914" r="22914"/>
          <a:stretch>
            <a:fillRect/>
          </a:stretch>
        </p:blipFill>
        <p:spPr>
          <a:xfrm>
            <a:off x="1144063" y="918640"/>
            <a:ext cx="3724299" cy="4589025"/>
          </a:xfrm>
          <a:prstGeom prst="rect">
            <a:avLst/>
          </a:prstGeom>
          <a:ln w="38100" cap="sq">
            <a:solidFill>
              <a:srgbClr val="002060"/>
            </a:solidFill>
            <a:prstDash val="solid"/>
            <a:miter lim="800000"/>
          </a:ln>
          <a:effectLst>
            <a:outerShdw blurRad="50800" dist="38100" dir="10800000" algn="r" rotWithShape="0">
              <a:prstClr val="black">
                <a:alpha val="40000"/>
              </a:prstClr>
            </a:outerShdw>
          </a:effectLst>
        </p:spPr>
      </p:pic>
      <p:sp>
        <p:nvSpPr>
          <p:cNvPr id="3" name="Text Placeholder 2"/>
          <p:cNvSpPr>
            <a:spLocks noGrp="1"/>
          </p:cNvSpPr>
          <p:nvPr>
            <p:ph type="body" idx="4294967295"/>
          </p:nvPr>
        </p:nvSpPr>
        <p:spPr>
          <a:xfrm>
            <a:off x="5173249" y="1158036"/>
            <a:ext cx="6563639" cy="5067400"/>
          </a:xfrm>
        </p:spPr>
        <p:txBody>
          <a:bodyPr vert="horz" lIns="91440" tIns="45720" rIns="91440" bIns="45720" rtlCol="0" anchor="t">
            <a:noAutofit/>
          </a:bodyPr>
          <a:lstStyle/>
          <a:p>
            <a:pPr marL="0" indent="0">
              <a:buNone/>
            </a:pPr>
            <a:r>
              <a:rPr lang="en-US" sz="1800" b="1" dirty="0">
                <a:latin typeface="+mn-lt"/>
                <a:cs typeface="+mn-cs"/>
              </a:rPr>
              <a:t>Some things to consider:</a:t>
            </a:r>
          </a:p>
          <a:p>
            <a:pPr marL="0" indent="0">
              <a:buNone/>
            </a:pPr>
            <a:r>
              <a:rPr lang="en-US" sz="1600" b="1" dirty="0">
                <a:latin typeface="+mn-lt"/>
                <a:cs typeface="+mn-cs"/>
              </a:rPr>
              <a:t>Commissions-</a:t>
            </a:r>
          </a:p>
          <a:p>
            <a:pPr marL="0" indent="0">
              <a:buNone/>
            </a:pPr>
            <a:r>
              <a:rPr lang="en-US" sz="1600" b="0" dirty="0">
                <a:latin typeface="+mn-lt"/>
                <a:cs typeface="+mn-cs"/>
              </a:rPr>
              <a:t>Remember to take your commissions into account. Your zero cost collar might not end up being completely free. This may change the strikes that you choose.</a:t>
            </a:r>
          </a:p>
          <a:p>
            <a:pPr marL="0" indent="0">
              <a:buNone/>
            </a:pPr>
            <a:r>
              <a:rPr lang="en-US" sz="1600" b="1" dirty="0">
                <a:latin typeface="+mn-lt"/>
                <a:cs typeface="+mn-cs"/>
              </a:rPr>
              <a:t>Mark to Mark-</a:t>
            </a:r>
          </a:p>
          <a:p>
            <a:pPr marL="0" indent="0">
              <a:buNone/>
            </a:pPr>
            <a:r>
              <a:rPr lang="en-US" sz="1600" b="0" dirty="0">
                <a:latin typeface="+mn-lt"/>
                <a:cs typeface="+mn-cs"/>
              </a:rPr>
              <a:t>This position will make or loss money as the stock moves and options move in value.  This will require capital as the stock moves.</a:t>
            </a:r>
          </a:p>
          <a:p>
            <a:pPr marL="0" indent="0">
              <a:buNone/>
            </a:pPr>
            <a:r>
              <a:rPr lang="en-US" sz="1600" b="1" dirty="0">
                <a:latin typeface="+mn-lt"/>
                <a:cs typeface="+mn-cs"/>
              </a:rPr>
              <a:t>P&amp;L profile-</a:t>
            </a:r>
          </a:p>
          <a:p>
            <a:pPr marL="0" indent="0">
              <a:buNone/>
            </a:pPr>
            <a:r>
              <a:rPr lang="en-US" sz="1600" b="0" dirty="0">
                <a:latin typeface="+mn-lt"/>
                <a:cs typeface="+mn-cs"/>
              </a:rPr>
              <a:t>The profit and loss profile of this strategy will look exactly like a long deep ITM Call Spread. Remember that long stock and long put is a synthetic call. With this in mind you know that you position nets out to 1 long call and 1 short call</a:t>
            </a:r>
          </a:p>
          <a:p>
            <a:pPr marL="0" indent="0">
              <a:buNone/>
            </a:pPr>
            <a:endParaRPr lang="en-US" sz="1600" b="0" dirty="0">
              <a:latin typeface="+mn-lt"/>
              <a:cs typeface="+mn-cs"/>
            </a:endParaRPr>
          </a:p>
          <a:p>
            <a:pPr marL="0" indent="0">
              <a:buNone/>
            </a:pPr>
            <a:r>
              <a:rPr lang="en-US" sz="1600" b="0" i="1" dirty="0">
                <a:latin typeface="+mn-lt"/>
                <a:cs typeface="+mn-cs"/>
              </a:rPr>
              <a:t>If the stock is unchanged at expiration your only “loss” is the credit that you would have collected if you had not used the short call proceeds to buy the protective put. </a:t>
            </a:r>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6E3E47-6D6C-430C-9BD6-2D81AAC54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714" y="6133705"/>
            <a:ext cx="558730" cy="533333"/>
          </a:xfrm>
          <a:prstGeom prst="rect">
            <a:avLst/>
          </a:prstGeom>
        </p:spPr>
      </p:pic>
    </p:spTree>
    <p:extLst>
      <p:ext uri="{BB962C8B-B14F-4D97-AF65-F5344CB8AC3E}">
        <p14:creationId xmlns:p14="http://schemas.microsoft.com/office/powerpoint/2010/main" val="187848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1032</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Montserrat Black</vt:lpstr>
      <vt:lpstr>Nunito Sans SemiBold</vt:lpstr>
      <vt:lpstr>Tahoma</vt:lpstr>
      <vt:lpstr>Wingdings</vt:lpstr>
      <vt:lpstr>Office Theme</vt:lpstr>
      <vt:lpstr>PowerPoint Presentation</vt:lpstr>
      <vt:lpstr>Collars</vt:lpstr>
      <vt:lpstr>Collars</vt:lpstr>
      <vt:lpstr>Collars</vt:lpstr>
      <vt:lpstr>Collars</vt:lpstr>
      <vt:lpstr>Zero Cost Collars</vt:lpstr>
      <vt:lpstr>Zero Cost Collars</vt:lpstr>
      <vt:lpstr>Zero Cost Collars</vt:lpstr>
      <vt:lpstr>Zero Cost Collars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2024-04-14T18:36:03Z</dcterms:modified>
</cp:coreProperties>
</file>