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9"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09" name="Shape 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As you can see here on the chart just because 10 day Historical volaitlity spikes in a few places does not necessarily mean the stock is going down.</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Also you can visulally see that regarless of the stock direction shorter time frame historical volailities have a mean reverting tendency. Where they might spike above or below the long term average but eventually return to normal level on average over time.</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endParaRPr lang="x-none" sz="1800" b="0" i="0" u="none" strike="noStrike" cap="none" baseline="0"/>
          </a:p>
        </p:txBody>
      </p:sp>
      <p:sp>
        <p:nvSpPr>
          <p:cNvPr id="490" name="Shape 4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96" name="Shape 4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This is a comparison of Implied volatilities</a:t>
            </a:r>
          </a:p>
          <a:p>
            <a:pPr marL="171450" marR="0" lvl="0" indent="-171450" algn="l" rtl="0">
              <a:buClr>
                <a:srgbClr val="000000"/>
              </a:buClr>
              <a:buSzPct val="101851"/>
              <a:buFont typeface="Arial"/>
              <a:buChar char="•"/>
            </a:pPr>
            <a:r>
              <a:rPr lang="x-none" sz="1800" b="0" i="0" u="none" strike="noStrike" cap="none" baseline="0"/>
              <a:t>-You can see the movement of IV is much more erratic and unpredictable. It also has a smoother moving overlay as you use a larger time frame for calculation</a:t>
            </a:r>
          </a:p>
          <a:p>
            <a:endParaRPr lang="x-none" sz="1800" b="0" i="0" u="none" strike="noStrike" cap="none" baseline="0"/>
          </a:p>
        </p:txBody>
      </p:sp>
      <p:sp>
        <p:nvSpPr>
          <p:cNvPr id="497" name="Shape 4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So lets next take a look at Implied vs. Historical volatilities</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 its easy to see why these volatilities are different</a:t>
            </a:r>
          </a:p>
          <a:p>
            <a:pPr marL="171450" marR="0" lvl="0" indent="-171450" algn="l" rtl="0">
              <a:buClr>
                <a:srgbClr val="000000"/>
              </a:buClr>
              <a:buSzPct val="101851"/>
              <a:buFont typeface="Arial"/>
              <a:buChar char="•"/>
            </a:pPr>
            <a:r>
              <a:rPr lang="x-none" sz="1800" b="0" i="0" u="none" strike="noStrike" cap="none" baseline="0"/>
              <a:t>There are often time where they go off in different directions and are very uncorrelated to each other</a:t>
            </a:r>
          </a:p>
          <a:p>
            <a:pPr marL="171450" marR="0" lvl="0" indent="-171450" algn="l" rtl="0">
              <a:buClr>
                <a:srgbClr val="000000"/>
              </a:buClr>
              <a:buSzPct val="101851"/>
              <a:buFont typeface="Arial"/>
              <a:buChar char="•"/>
            </a:pPr>
            <a:r>
              <a:rPr lang="x-none" sz="1800" b="0" i="0" u="none" strike="noStrike" cap="none" baseline="0"/>
              <a:t>Some traders look for times when the IV and Historical have a large gap in value. Some can say that this is a time to exploit the current IV as being either too much or to little.</a:t>
            </a:r>
          </a:p>
          <a:p>
            <a:pPr marL="171450" marR="0" lvl="0" indent="-171450" algn="l" rtl="0">
              <a:buClr>
                <a:srgbClr val="000000"/>
              </a:buClr>
              <a:buSzPct val="101851"/>
              <a:buFont typeface="Arial"/>
              <a:buChar char="•"/>
            </a:pPr>
            <a:r>
              <a:rPr lang="x-none" sz="1800" b="0" i="0" u="none" strike="noStrike" cap="none" baseline="0"/>
              <a:t>-</a:t>
            </a:r>
          </a:p>
          <a:p>
            <a:endParaRPr lang="x-none" sz="1800" b="0" i="0" u="none" strike="noStrike" cap="none" baseline="0"/>
          </a:p>
          <a:p>
            <a:endParaRPr lang="x-none" sz="1800" b="0" i="0" u="none" strike="noStrike" cap="none" baseline="0"/>
          </a:p>
          <a:p>
            <a:endParaRPr lang="x-none" sz="1800" b="0" i="0" u="none" strike="noStrike" cap="none" baseline="0"/>
          </a:p>
        </p:txBody>
      </p:sp>
      <p:sp>
        <p:nvSpPr>
          <p:cNvPr id="504" name="Shape 5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01600" algn="l" rtl="0">
              <a:buSzPct val="78571"/>
              <a:buFont typeface="Arial"/>
              <a:buNone/>
            </a:pPr>
            <a:r>
              <a:rPr lang="x-none"/>
              <a:t>
</a:t>
            </a:r>
          </a:p>
          <a:p>
            <a:endParaRPr lang="x-none"/>
          </a:p>
          <a:p>
            <a:pPr marL="171450" marR="0" lvl="0" indent="-171450" algn="l" rtl="0">
              <a:buClr>
                <a:srgbClr val="000000"/>
              </a:buClr>
              <a:buSzPct val="101851"/>
              <a:buFont typeface="Arial"/>
              <a:buChar char="•"/>
            </a:pPr>
            <a:r>
              <a:rPr lang="x-none" sz="1800" b="0" i="0" u="none" strike="noStrike" cap="none" baseline="0"/>
              <a:t>When the stocks volatility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volatility in the current month.</a:t>
            </a:r>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endParaRPr lang="x-none" sz="1800" b="0" i="0" u="none" strike="noStrike" cap="none" baseline="0"/>
          </a:p>
          <a:p>
            <a:pPr marL="171450" marR="0" lvl="0" indent="-171450" algn="l" rtl="0">
              <a:buClr>
                <a:srgbClr val="000000"/>
              </a:buClr>
              <a:buSzPct val="97222"/>
              <a:buFont typeface="Arial"/>
              <a:buChar char="•"/>
            </a:pPr>
            <a:r>
              <a:rPr lang="x-none" sz="1200" b="0" i="0" u="none" strike="noStrike" cap="none" baseline="0">
                <a:solidFill>
                  <a:schemeClr val="dk1"/>
                </a:solidFill>
                <a:latin typeface="Calibri"/>
                <a:ea typeface="Calibri"/>
                <a:cs typeface="Calibri"/>
                <a:sym typeface="Calibri"/>
              </a:rPr>
              <a:t>This is the hardest Greek to capture, because implied volatility can move so fast that a trader like myself has to be quick on their feet.  Earnings, possible company annoucements, rumors can all affect volatility.</a:t>
            </a:r>
          </a:p>
          <a:p>
            <a:endParaRPr lang="x-none" sz="1200" b="0" i="0" u="none" strike="noStrike" cap="none" baseline="0">
              <a:solidFill>
                <a:schemeClr val="dk1"/>
              </a:solidFill>
              <a:latin typeface="Calibri"/>
              <a:ea typeface="Calibri"/>
              <a:cs typeface="Calibri"/>
              <a:sym typeface="Calibri"/>
            </a:endParaRPr>
          </a:p>
        </p:txBody>
      </p:sp>
      <p:sp>
        <p:nvSpPr>
          <p:cNvPr id="511" name="Shape 5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5" name="Shape 4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16" name="Shape 4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p:txBody>
      </p:sp>
      <p:sp>
        <p:nvSpPr>
          <p:cNvPr id="426" name="Shape 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p:txBody>
      </p:sp>
      <p:sp>
        <p:nvSpPr>
          <p:cNvPr id="436" name="Shape 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
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a:p>
            <a:endParaRPr lang="x-none" sz="1800" b="0" i="0" u="none" strike="noStrike" cap="none" baseline="0"/>
          </a:p>
          <a:p>
            <a:pPr marL="0" marR="0" lvl="0" indent="0" algn="l" rtl="0">
              <a:lnSpc>
                <a:spcPct val="100000"/>
              </a:lnSpc>
              <a:spcBef>
                <a:spcPts val="0"/>
              </a:spcBef>
              <a:spcAft>
                <a:spcPts val="0"/>
              </a:spcAft>
              <a:buSzPct val="25000"/>
              <a:buFont typeface="Arial"/>
              <a:buNone/>
            </a:pPr>
            <a:r>
              <a:rPr lang="x-none" sz="1800" b="0" i="0" u="none" strike="noStrike" cap="none" baseline="0"/>
              <a:t>Kurtosis of the Greeks is steeper because with the Strangle the Strikes are set apart.</a:t>
            </a:r>
          </a:p>
          <a:p>
            <a:endParaRPr lang="x-none" sz="1800" b="0" i="0" u="none" strike="noStrike" cap="none" baseline="0"/>
          </a:p>
        </p:txBody>
      </p:sp>
      <p:sp>
        <p:nvSpPr>
          <p:cNvPr id="446" name="Shape 4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a:p>
            <a:pPr lvl="0" rtl="0">
              <a:buNone/>
            </a:pPr>
            <a:r>
              <a:rPr lang="x-none" sz="1800" b="0" i="0" u="none" strike="noStrike" cap="none" baseline="0"/>
              <a:t>Kurtosis of the Greeks is steeper because with the Strangle the Strikes are set apart.</a:t>
            </a: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67" name="Shape 4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a:p>
            <a:pPr lvl="0" rtl="0">
              <a:buNone/>
            </a:pPr>
            <a:r>
              <a:rPr lang="x-none" sz="1800" b="0" i="0" u="none" strike="noStrike" cap="none" baseline="0"/>
              <a:t>Kurtosis of the Greeks is steeper because with the Strangle the Strikes are set apart.</a:t>
            </a:r>
          </a:p>
        </p:txBody>
      </p:sp>
      <p:sp>
        <p:nvSpPr>
          <p:cNvPr id="468" name="Shape 4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volatility is higher, usually the price of the options is higher</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ATM Option Always trades at the lowest volatility in the current month.</a:t>
            </a:r>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pPr marL="171450" marR="0" lvl="0" indent="-171450" algn="l" rtl="0">
              <a:buClr>
                <a:srgbClr val="000000"/>
              </a:buClr>
              <a:buSzPct val="101851"/>
              <a:buFont typeface="Arial"/>
              <a:buChar char="•"/>
            </a:pPr>
            <a:r>
              <a:rPr lang="x-none" sz="1800" b="0" i="0" u="none" strike="noStrike" cap="none" baseline="0"/>
              <a:t>This is because the options are much less  expensive in value (lower deltas) and will have a “lotto” ticket type behavior</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76" name="Shape 4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lnSpc>
                <a:spcPct val="100000"/>
              </a:lnSpc>
              <a:spcBef>
                <a:spcPts val="0"/>
              </a:spcBef>
              <a:spcAft>
                <a:spcPts val="0"/>
              </a:spcAft>
              <a:buClr>
                <a:srgbClr val="000000"/>
              </a:buClr>
              <a:buSzPct val="101851"/>
              <a:buFont typeface="Arial"/>
              <a:buChar char="•"/>
            </a:pPr>
            <a:r>
              <a:rPr lang="x-none" sz="1800" b="0" i="0" u="none" strike="noStrike" cap="none" baseline="0"/>
              <a:t>This is a display of multiple options  at the same strike.</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The Sensitivity is the Highest with At the Money Option.</a:t>
            </a:r>
          </a:p>
          <a:p>
            <a:endParaRPr lang="x-none" sz="1800" b="0" i="0" u="none" strike="noStrike" cap="none" baseline="0"/>
          </a:p>
          <a:p>
            <a:endParaRPr lang="x-none" sz="1800" b="0" i="0" u="none" strike="noStrike" cap="none" baseline="0"/>
          </a:p>
        </p:txBody>
      </p:sp>
      <p:sp>
        <p:nvSpPr>
          <p:cNvPr id="483" name="Shape 4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365157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Volatility</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Shape 448"/>
          <p:cNvSpPr txBox="1">
            <a:spLocks noGrp="1"/>
          </p:cNvSpPr>
          <p:nvPr>
            <p:ph type="title" idx="4294967295"/>
          </p:nvPr>
        </p:nvSpPr>
        <p:spPr>
          <a:xfrm>
            <a:off x="7281969" y="617601"/>
            <a:ext cx="4314645" cy="993299"/>
          </a:xfrm>
          <a:prstGeom prst="rect">
            <a:avLst/>
          </a:prstGeom>
        </p:spPr>
        <p:txBody>
          <a:bodyPr vert="horz" lIns="91440" tIns="45720" rIns="91440" bIns="45720" rtlCol="0" anchor="b" anchorCtr="0">
            <a:normAutofit/>
          </a:bodyPr>
          <a:lstStyle/>
          <a:p>
            <a:pPr lvl="0" algn="ctr">
              <a:buSzPct val="25000"/>
            </a:pPr>
            <a:r>
              <a:rPr lang="en-US" sz="3200" dirty="0">
                <a:latin typeface="+mj-lt"/>
                <a:cs typeface="+mj-cs"/>
              </a:rPr>
              <a:t>Another Example of </a:t>
            </a:r>
            <a:br>
              <a:rPr lang="en-US" sz="3200" dirty="0">
                <a:latin typeface="+mj-lt"/>
                <a:cs typeface="+mj-cs"/>
              </a:rPr>
            </a:br>
            <a:r>
              <a:rPr lang="en-US" sz="3200" dirty="0">
                <a:latin typeface="+mj-lt"/>
                <a:cs typeface="+mj-cs"/>
              </a:rPr>
              <a:t>SHORT Implied Volatility</a:t>
            </a:r>
          </a:p>
        </p:txBody>
      </p:sp>
      <p:pic>
        <p:nvPicPr>
          <p:cNvPr id="4" name="Picture Placeholder 3" descr="Man working in open office space">
            <a:extLst>
              <a:ext uri="{FF2B5EF4-FFF2-40B4-BE49-F238E27FC236}">
                <a16:creationId xmlns:a16="http://schemas.microsoft.com/office/drawing/2014/main" id="{3EC8A855-35BA-4055-8845-876A6C5E35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035" r="15582"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72" name="Rectangle 71">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4" name="Rectangle 7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3A31AB38-AEEB-4D34-B9ED-6197B4493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44" y="381147"/>
            <a:ext cx="1009791" cy="352474"/>
          </a:xfrm>
          <a:prstGeom prst="rect">
            <a:avLst/>
          </a:prstGeom>
        </p:spPr>
      </p:pic>
      <p:pic>
        <p:nvPicPr>
          <p:cNvPr id="8" name="Picture 7" descr="Chart, line chart&#10;&#10;Description automatically generated">
            <a:extLst>
              <a:ext uri="{FF2B5EF4-FFF2-40B4-BE49-F238E27FC236}">
                <a16:creationId xmlns:a16="http://schemas.microsoft.com/office/drawing/2014/main" id="{BA464DFE-7CC5-452B-80AB-52A132B8B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40371"/>
            <a:ext cx="3062346" cy="306234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descr="Chart, line chart&#10;&#10;Description automatically generated">
            <a:extLst>
              <a:ext uri="{FF2B5EF4-FFF2-40B4-BE49-F238E27FC236}">
                <a16:creationId xmlns:a16="http://schemas.microsoft.com/office/drawing/2014/main" id="{5CB94321-0CF3-446C-9BEE-681291507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4584" y="1828187"/>
            <a:ext cx="2612622" cy="2743227"/>
          </a:xfrm>
          <a:prstGeom prst="rect">
            <a:avLst/>
          </a:prstGeom>
        </p:spPr>
      </p:pic>
      <p:pic>
        <p:nvPicPr>
          <p:cNvPr id="12" name="Picture 11" descr="Diagram, engineering drawing&#10;&#10;Description automatically generated with medium confidence">
            <a:extLst>
              <a:ext uri="{FF2B5EF4-FFF2-40B4-BE49-F238E27FC236}">
                <a16:creationId xmlns:a16="http://schemas.microsoft.com/office/drawing/2014/main" id="{0E9C4B56-D00C-4A9E-98A4-4BFD1E622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4821" y="4399238"/>
            <a:ext cx="2542385" cy="2305898"/>
          </a:xfrm>
          <a:prstGeom prst="rect">
            <a:avLst/>
          </a:prstGeom>
        </p:spPr>
      </p:pic>
      <p:pic>
        <p:nvPicPr>
          <p:cNvPr id="14" name="Picture 13">
            <a:extLst>
              <a:ext uri="{FF2B5EF4-FFF2-40B4-BE49-F238E27FC236}">
                <a16:creationId xmlns:a16="http://schemas.microsoft.com/office/drawing/2014/main" id="{86ADE60B-B5D7-4F26-BF4D-FD8B975C03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0659" y="6181406"/>
            <a:ext cx="558730" cy="533333"/>
          </a:xfrm>
          <a:prstGeom prst="rect">
            <a:avLst/>
          </a:prstGeom>
        </p:spPr>
      </p:pic>
      <p:pic>
        <p:nvPicPr>
          <p:cNvPr id="16" name="Picture 15" descr="Icon&#10;&#10;Description automatically generated">
            <a:extLst>
              <a:ext uri="{FF2B5EF4-FFF2-40B4-BE49-F238E27FC236}">
                <a16:creationId xmlns:a16="http://schemas.microsoft.com/office/drawing/2014/main" id="{94FACF79-2283-4EEE-A288-FDEC3A5D91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1077" y="-27928"/>
            <a:ext cx="1359164" cy="1359164"/>
          </a:xfrm>
          <a:prstGeom prst="rect">
            <a:avLst/>
          </a:prstGeom>
        </p:spPr>
      </p:pic>
    </p:spTree>
    <p:extLst>
      <p:ext uri="{BB962C8B-B14F-4D97-AF65-F5344CB8AC3E}">
        <p14:creationId xmlns:p14="http://schemas.microsoft.com/office/powerpoint/2010/main" val="291901962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8"/>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5" name="Rectangle 8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0" name="Shape 460"/>
          <p:cNvSpPr txBox="1">
            <a:spLocks noGrp="1"/>
          </p:cNvSpPr>
          <p:nvPr>
            <p:ph type="body" idx="4294967295"/>
          </p:nvPr>
        </p:nvSpPr>
        <p:spPr>
          <a:xfrm>
            <a:off x="411479" y="2688336"/>
            <a:ext cx="4498848" cy="3584448"/>
          </a:xfrm>
          <a:prstGeom prst="rect">
            <a:avLst/>
          </a:prstGeom>
        </p:spPr>
        <p:txBody>
          <a:bodyPr vert="horz" lIns="91440" tIns="45720" rIns="91440" bIns="45720" rtlCol="0" anchor="t" anchorCtr="0">
            <a:normAutofit/>
          </a:bodyPr>
          <a:lstStyle/>
          <a:p>
            <a:pPr marL="0">
              <a:spcBef>
                <a:spcPts val="560"/>
              </a:spcBef>
              <a:buClr>
                <a:srgbClr val="14456F"/>
              </a:buClr>
              <a:buSzPct val="25000"/>
            </a:pPr>
            <a:endParaRPr lang="en-US" sz="1800">
              <a:latin typeface="+mn-lt"/>
              <a:cs typeface="+mn-cs"/>
              <a:sym typeface="Tahoma"/>
            </a:endParaRPr>
          </a:p>
          <a:p>
            <a:endParaRPr lang="en-US" sz="1800">
              <a:latin typeface="+mn-lt"/>
              <a:cs typeface="+mn-cs"/>
              <a:sym typeface="Tahoma"/>
            </a:endParaRPr>
          </a:p>
        </p:txBody>
      </p:sp>
      <p:pic>
        <p:nvPicPr>
          <p:cNvPr id="12" name="Picture Placeholder 11" descr="A person working on a computer&#10;&#10;Description automatically generated with low confidence">
            <a:extLst>
              <a:ext uri="{FF2B5EF4-FFF2-40B4-BE49-F238E27FC236}">
                <a16:creationId xmlns:a16="http://schemas.microsoft.com/office/drawing/2014/main" id="{F80AB918-20CB-4E30-B970-7B654DF9BEF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499" r="1649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14" name="Picture 13">
            <a:extLst>
              <a:ext uri="{FF2B5EF4-FFF2-40B4-BE49-F238E27FC236}">
                <a16:creationId xmlns:a16="http://schemas.microsoft.com/office/drawing/2014/main" id="{34E8C4EA-41AB-4579-87CE-5F2FE93C2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937"/>
            <a:ext cx="1009791" cy="352474"/>
          </a:xfrm>
          <a:prstGeom prst="rect">
            <a:avLst/>
          </a:prstGeom>
        </p:spPr>
      </p:pic>
      <p:sp>
        <p:nvSpPr>
          <p:cNvPr id="459" name="Shape 459"/>
          <p:cNvSpPr txBox="1">
            <a:spLocks noGrp="1"/>
          </p:cNvSpPr>
          <p:nvPr>
            <p:ph type="title" idx="4294967295"/>
          </p:nvPr>
        </p:nvSpPr>
        <p:spPr>
          <a:xfrm>
            <a:off x="504895" y="240522"/>
            <a:ext cx="4485861" cy="1088136"/>
          </a:xfrm>
          <a:prstGeom prst="rect">
            <a:avLst/>
          </a:prstGeom>
        </p:spPr>
        <p:txBody>
          <a:bodyPr vert="horz" lIns="91440" tIns="45720" rIns="91440" bIns="45720" rtlCol="0" anchor="b" anchorCtr="0">
            <a:normAutofit/>
          </a:bodyPr>
          <a:lstStyle/>
          <a:p>
            <a:pPr algn="ctr">
              <a:buSzPct val="25000"/>
            </a:pPr>
            <a:r>
              <a:rPr lang="en-US" sz="3400" dirty="0">
                <a:latin typeface="+mj-lt"/>
                <a:cs typeface="+mj-cs"/>
              </a:rPr>
              <a:t>Taken advantage of </a:t>
            </a:r>
            <a:br>
              <a:rPr lang="en-US" sz="3400" dirty="0">
                <a:latin typeface="+mj-lt"/>
                <a:cs typeface="+mj-cs"/>
              </a:rPr>
            </a:br>
            <a:r>
              <a:rPr lang="en-US" sz="3400" dirty="0">
                <a:latin typeface="+mj-lt"/>
                <a:cs typeface="+mj-cs"/>
              </a:rPr>
              <a:t>Short Implied Volatility</a:t>
            </a:r>
          </a:p>
        </p:txBody>
      </p:sp>
      <p:pic>
        <p:nvPicPr>
          <p:cNvPr id="16" name="Picture 15" descr="Chart, line chart&#10;&#10;Description automatically generated">
            <a:extLst>
              <a:ext uri="{FF2B5EF4-FFF2-40B4-BE49-F238E27FC236}">
                <a16:creationId xmlns:a16="http://schemas.microsoft.com/office/drawing/2014/main" id="{D2E820BA-8795-494E-A8C0-FA5867C38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58" y="1569180"/>
            <a:ext cx="4958746" cy="2863924"/>
          </a:xfrm>
          <a:prstGeom prst="rect">
            <a:avLst/>
          </a:prstGeom>
        </p:spPr>
      </p:pic>
      <p:pic>
        <p:nvPicPr>
          <p:cNvPr id="18" name="Picture 17" descr="Chart, line chart&#10;&#10;Description automatically generated">
            <a:extLst>
              <a:ext uri="{FF2B5EF4-FFF2-40B4-BE49-F238E27FC236}">
                <a16:creationId xmlns:a16="http://schemas.microsoft.com/office/drawing/2014/main" id="{57390B34-9354-40BF-B0B2-6556DA0AE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658" y="4576602"/>
            <a:ext cx="2290498" cy="2080230"/>
          </a:xfrm>
          <a:prstGeom prst="rect">
            <a:avLst/>
          </a:prstGeom>
        </p:spPr>
      </p:pic>
      <p:pic>
        <p:nvPicPr>
          <p:cNvPr id="20" name="Picture 19" descr="Diagram&#10;&#10;Description automatically generated">
            <a:extLst>
              <a:ext uri="{FF2B5EF4-FFF2-40B4-BE49-F238E27FC236}">
                <a16:creationId xmlns:a16="http://schemas.microsoft.com/office/drawing/2014/main" id="{14CA3DD2-7D8D-41F2-95B8-D6ADCA727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2635" y="4535769"/>
            <a:ext cx="2290499" cy="2081709"/>
          </a:xfrm>
          <a:prstGeom prst="rect">
            <a:avLst/>
          </a:prstGeom>
        </p:spPr>
      </p:pic>
      <p:pic>
        <p:nvPicPr>
          <p:cNvPr id="22" name="Picture 21">
            <a:extLst>
              <a:ext uri="{FF2B5EF4-FFF2-40B4-BE49-F238E27FC236}">
                <a16:creationId xmlns:a16="http://schemas.microsoft.com/office/drawing/2014/main" id="{9F84F087-E86E-4552-85B8-0E340DB26B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48593" y="6272784"/>
            <a:ext cx="558730" cy="533333"/>
          </a:xfrm>
          <a:prstGeom prst="rect">
            <a:avLst/>
          </a:prstGeom>
        </p:spPr>
      </p:pic>
    </p:spTree>
    <p:extLst>
      <p:ext uri="{BB962C8B-B14F-4D97-AF65-F5344CB8AC3E}">
        <p14:creationId xmlns:p14="http://schemas.microsoft.com/office/powerpoint/2010/main" val="2238577478"/>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69"/>
        <p:cNvGrpSpPr/>
        <p:nvPr/>
      </p:nvGrpSpPr>
      <p:grpSpPr>
        <a:xfrm>
          <a:off x="0" y="0"/>
          <a:ext cx="0" cy="0"/>
          <a:chOff x="0" y="0"/>
          <a:chExt cx="0" cy="0"/>
        </a:xfrm>
      </p:grpSpPr>
      <p:sp>
        <p:nvSpPr>
          <p:cNvPr id="470" name="Shape 470"/>
          <p:cNvSpPr txBox="1">
            <a:spLocks noGrp="1"/>
          </p:cNvSpPr>
          <p:nvPr>
            <p:ph type="title" idx="4294967295"/>
          </p:nvPr>
        </p:nvSpPr>
        <p:spPr>
          <a:xfrm>
            <a:off x="7534062" y="208344"/>
            <a:ext cx="4087306" cy="1516284"/>
          </a:xfrm>
          <a:prstGeom prst="rect">
            <a:avLst/>
          </a:prstGeom>
        </p:spPr>
        <p:txBody>
          <a:bodyPr vert="horz" lIns="91440" tIns="45720" rIns="91440" bIns="45720" rtlCol="0" anchor="b" anchorCtr="0">
            <a:normAutofit/>
          </a:bodyPr>
          <a:lstStyle/>
          <a:p>
            <a:pPr algn="ctr">
              <a:buSzPct val="25000"/>
            </a:pPr>
            <a:r>
              <a:rPr lang="en-US" sz="3200" b="1" dirty="0">
                <a:solidFill>
                  <a:schemeClr val="bg1"/>
                </a:solidFill>
                <a:latin typeface="+mj-lt"/>
                <a:cs typeface="+mj-cs"/>
              </a:rPr>
              <a:t>Volatility Smile - Notice ATM is cheapest, Wings most expensive</a:t>
            </a:r>
          </a:p>
        </p:txBody>
      </p:sp>
      <p:sp>
        <p:nvSpPr>
          <p:cNvPr id="91" name="Freeform: Shape 9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Placeholder 3">
            <a:extLst>
              <a:ext uri="{FF2B5EF4-FFF2-40B4-BE49-F238E27FC236}">
                <a16:creationId xmlns:a16="http://schemas.microsoft.com/office/drawing/2014/main" id="{6C119267-9E74-4763-8E44-05BE30DD6EB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33" r="2268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6" name="Picture 5" descr="Chart, line chart&#10;&#10;Description automatically generated">
            <a:extLst>
              <a:ext uri="{FF2B5EF4-FFF2-40B4-BE49-F238E27FC236}">
                <a16:creationId xmlns:a16="http://schemas.microsoft.com/office/drawing/2014/main" id="{4766C83D-84F2-4544-9AE5-003152135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648" y="2368172"/>
            <a:ext cx="7248769" cy="412522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26620E6-018C-42C1-8664-BA7F9D4E9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3587" y="5962959"/>
            <a:ext cx="558730" cy="533333"/>
          </a:xfrm>
          <a:prstGeom prst="rect">
            <a:avLst/>
          </a:prstGeom>
        </p:spPr>
      </p:pic>
    </p:spTree>
    <p:extLst>
      <p:ext uri="{BB962C8B-B14F-4D97-AF65-F5344CB8AC3E}">
        <p14:creationId xmlns:p14="http://schemas.microsoft.com/office/powerpoint/2010/main" val="3497427286"/>
      </p:ext>
    </p:extLst>
  </p:cSld>
  <p:clrMapOvr>
    <a:overrideClrMapping bg1="dk1" tx1="lt1" bg2="dk2" tx2="lt2" accent1="accent1" accent2="accent2" accent3="accent3" accent4="accent4" accent5="accent5" accent6="accent6" hlink="hlink" folHlink="folHlink"/>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7"/>
        <p:cNvGrpSpPr/>
        <p:nvPr/>
      </p:nvGrpSpPr>
      <p:grpSpPr>
        <a:xfrm>
          <a:off x="0" y="0"/>
          <a:ext cx="0" cy="0"/>
          <a:chOff x="0" y="0"/>
          <a:chExt cx="0" cy="0"/>
        </a:xfrm>
      </p:grpSpPr>
      <p:sp useBgFill="1">
        <p:nvSpPr>
          <p:cNvPr id="480" name="Rectangle 9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Shape 478"/>
          <p:cNvSpPr txBox="1">
            <a:spLocks noGrp="1"/>
          </p:cNvSpPr>
          <p:nvPr>
            <p:ph type="title"/>
          </p:nvPr>
        </p:nvSpPr>
        <p:spPr>
          <a:xfrm>
            <a:off x="918491" y="330988"/>
            <a:ext cx="3474720" cy="1338742"/>
          </a:xfrm>
          <a:prstGeom prst="rect">
            <a:avLst/>
          </a:prstGeom>
        </p:spPr>
        <p:txBody>
          <a:bodyPr vert="horz" lIns="91440" tIns="45720" rIns="91440" bIns="45720" rtlCol="0" anchor="b" anchorCtr="0">
            <a:normAutofit fontScale="90000"/>
          </a:bodyPr>
          <a:lstStyle/>
          <a:p>
            <a:pPr>
              <a:spcBef>
                <a:spcPct val="0"/>
              </a:spcBef>
              <a:buSzPct val="25000"/>
            </a:pPr>
            <a:r>
              <a:rPr lang="en-US" sz="3200" dirty="0">
                <a:solidFill>
                  <a:schemeClr val="tx1"/>
                </a:solidFill>
                <a:latin typeface="+mj-lt"/>
                <a:ea typeface="+mj-ea"/>
                <a:cs typeface="+mj-cs"/>
              </a:rPr>
              <a:t>Volatility Smiles Across Time- Skew highest closest to Expiration</a:t>
            </a:r>
          </a:p>
        </p:txBody>
      </p:sp>
      <p:sp>
        <p:nvSpPr>
          <p:cNvPr id="48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computer, computer&#10;&#10;Description automatically generated">
            <a:extLst>
              <a:ext uri="{FF2B5EF4-FFF2-40B4-BE49-F238E27FC236}">
                <a16:creationId xmlns:a16="http://schemas.microsoft.com/office/drawing/2014/main" id="{C3E54F99-5935-452E-9245-7032786A7872}"/>
              </a:ext>
            </a:extLst>
          </p:cNvPr>
          <p:cNvPicPr>
            <a:picLocks noChangeAspect="1"/>
          </p:cNvPicPr>
          <p:nvPr/>
        </p:nvPicPr>
        <p:blipFill rotWithShape="1">
          <a:blip r:embed="rId3">
            <a:extLst>
              <a:ext uri="{28A0092B-C50C-407E-A947-70E740481C1C}">
                <a14:useLocalDpi xmlns:a14="http://schemas.microsoft.com/office/drawing/2010/main" val="0"/>
              </a:ext>
            </a:extLst>
          </a:blip>
          <a:srcRect l="7724" r="253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6E09932B-28A1-45B7-AC47-C2717E556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460" y="6163110"/>
            <a:ext cx="558730" cy="533333"/>
          </a:xfrm>
          <a:prstGeom prst="rect">
            <a:avLst/>
          </a:prstGeom>
        </p:spPr>
      </p:pic>
      <p:pic>
        <p:nvPicPr>
          <p:cNvPr id="7" name="Picture 6" descr="Chart, histogram&#10;&#10;Description automatically generated">
            <a:extLst>
              <a:ext uri="{FF2B5EF4-FFF2-40B4-BE49-F238E27FC236}">
                <a16:creationId xmlns:a16="http://schemas.microsoft.com/office/drawing/2014/main" id="{AA875FB8-1BFC-49F7-B775-7A7807863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01" y="2118640"/>
            <a:ext cx="7160692" cy="429045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62702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78"/>
                                        </p:tgtEl>
                                        <p:attrNameLst>
                                          <p:attrName>style.visibility</p:attrName>
                                        </p:attrNameLst>
                                      </p:cBhvr>
                                      <p:to>
                                        <p:strVal val="visible"/>
                                      </p:to>
                                    </p:set>
                                    <p:animEffect transition="in" filter="fade">
                                      <p:cBhvr>
                                        <p:cTn id="7" dur="7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4"/>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3BDCEB-CE7D-4535-8732-4F1BA5854C94}"/>
              </a:ext>
            </a:extLst>
          </p:cNvPr>
          <p:cNvPicPr>
            <a:picLocks noChangeAspect="1"/>
          </p:cNvPicPr>
          <p:nvPr/>
        </p:nvPicPr>
        <p:blipFill rotWithShape="1">
          <a:blip r:embed="rId3">
            <a:extLst>
              <a:ext uri="{28A0092B-C50C-407E-A947-70E740481C1C}">
                <a14:useLocalDpi xmlns:a14="http://schemas.microsoft.com/office/drawing/2010/main" val="0"/>
              </a:ext>
            </a:extLst>
          </a:blip>
          <a:srcRect r="17969"/>
          <a:stretch/>
        </p:blipFill>
        <p:spPr>
          <a:xfrm>
            <a:off x="3523488" y="10"/>
            <a:ext cx="8668512" cy="6857990"/>
          </a:xfrm>
          <a:prstGeom prst="rect">
            <a:avLst/>
          </a:prstGeom>
        </p:spPr>
      </p:pic>
      <p:sp>
        <p:nvSpPr>
          <p:cNvPr id="108" name="Rectangle 10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 name="Rectangle 1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6745573-445E-4EF4-AA7A-12BC9CADA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77981" y="579281"/>
            <a:ext cx="1009791" cy="239107"/>
          </a:xfrm>
          <a:prstGeom prst="rect">
            <a:avLst/>
          </a:prstGeom>
        </p:spPr>
      </p:pic>
      <p:sp>
        <p:nvSpPr>
          <p:cNvPr id="485" name="Shape 485"/>
          <p:cNvSpPr txBox="1">
            <a:spLocks noGrp="1"/>
          </p:cNvSpPr>
          <p:nvPr>
            <p:ph type="title"/>
          </p:nvPr>
        </p:nvSpPr>
        <p:spPr>
          <a:xfrm>
            <a:off x="423719" y="414833"/>
            <a:ext cx="4023360" cy="1511881"/>
          </a:xfrm>
          <a:prstGeom prst="rect">
            <a:avLst/>
          </a:prstGeom>
        </p:spPr>
        <p:txBody>
          <a:bodyPr vert="horz" lIns="91440" tIns="45720" rIns="91440" bIns="45720" rtlCol="0" anchor="b" anchorCtr="0">
            <a:normAutofit/>
          </a:bodyPr>
          <a:lstStyle/>
          <a:p>
            <a:pPr>
              <a:spcBef>
                <a:spcPct val="0"/>
              </a:spcBef>
              <a:buSzPct val="25000"/>
            </a:pPr>
            <a:r>
              <a:rPr lang="en-US" sz="3200" dirty="0">
                <a:solidFill>
                  <a:schemeClr val="tx1"/>
                </a:solidFill>
                <a:latin typeface="+mj-lt"/>
                <a:ea typeface="+mj-ea"/>
                <a:cs typeface="+mj-cs"/>
              </a:rPr>
              <a:t>Historical Volatilities – 10 day vs 90 day- Longer Time- Flatter</a:t>
            </a:r>
          </a:p>
        </p:txBody>
      </p:sp>
      <p:pic>
        <p:nvPicPr>
          <p:cNvPr id="7" name="Picture 6">
            <a:extLst>
              <a:ext uri="{FF2B5EF4-FFF2-40B4-BE49-F238E27FC236}">
                <a16:creationId xmlns:a16="http://schemas.microsoft.com/office/drawing/2014/main" id="{FFD19DD8-778A-45D5-A342-6189BD886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2952" y="6175989"/>
            <a:ext cx="558730" cy="533333"/>
          </a:xfrm>
          <a:prstGeom prst="rect">
            <a:avLst/>
          </a:prstGeom>
        </p:spPr>
      </p:pic>
      <p:pic>
        <p:nvPicPr>
          <p:cNvPr id="9" name="Picture 8">
            <a:extLst>
              <a:ext uri="{FF2B5EF4-FFF2-40B4-BE49-F238E27FC236}">
                <a16:creationId xmlns:a16="http://schemas.microsoft.com/office/drawing/2014/main" id="{45DB04F0-E4FE-40D9-A2E3-E43A017B7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80" y="2271678"/>
            <a:ext cx="6244791" cy="417097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568355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85"/>
                                        </p:tgtEl>
                                        <p:attrNameLst>
                                          <p:attrName>style.visibility</p:attrName>
                                        </p:attrNameLst>
                                      </p:cBhvr>
                                      <p:to>
                                        <p:strVal val="visible"/>
                                      </p:to>
                                    </p:set>
                                    <p:animEffect transition="in" filter="fade">
                                      <p:cBhvr>
                                        <p:cTn id="7" dur="4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Placeholder 3" descr="Stock numbers on a digital display">
            <a:extLst>
              <a:ext uri="{FF2B5EF4-FFF2-40B4-BE49-F238E27FC236}">
                <a16:creationId xmlns:a16="http://schemas.microsoft.com/office/drawing/2014/main" id="{5177859F-7658-4F30-AD9A-6F0204D55D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067" r="24067"/>
          <a:stretch/>
        </p:blipFill>
        <p:spPr>
          <a:xfrm>
            <a:off x="0" y="0"/>
            <a:ext cx="6096000" cy="6858000"/>
          </a:xfrm>
        </p:spPr>
      </p:pic>
      <p:sp>
        <p:nvSpPr>
          <p:cNvPr id="492" name="Shape 492"/>
          <p:cNvSpPr txBox="1">
            <a:spLocks noGrp="1"/>
          </p:cNvSpPr>
          <p:nvPr>
            <p:ph type="title" idx="4294967295"/>
          </p:nvPr>
        </p:nvSpPr>
        <p:spPr>
          <a:xfrm>
            <a:off x="6096000" y="131320"/>
            <a:ext cx="3268662" cy="979488"/>
          </a:xfrm>
          <a:prstGeom prst="rect">
            <a:avLst/>
          </a:prstGeom>
          <a:noFill/>
          <a:ln>
            <a:noFill/>
          </a:ln>
        </p:spPr>
        <p:txBody>
          <a:bodyPr vert="horz" wrap="square" lIns="91425" tIns="45700" rIns="91425" bIns="45700" rtlCol="0" anchor="ctr" anchorCtr="0">
            <a:spAutoFit/>
          </a:bodyPr>
          <a:lstStyle/>
          <a:p>
            <a:pPr algn="ctr">
              <a:buSzPct val="25000"/>
            </a:pPr>
            <a:r>
              <a:rPr lang="x-none" sz="3200" dirty="0">
                <a:solidFill>
                  <a:srgbClr val="000000"/>
                </a:solidFill>
                <a:latin typeface="+mj-lt"/>
              </a:rPr>
              <a:t>Implied Volatilities </a:t>
            </a:r>
            <a:br>
              <a:rPr lang="en-US" sz="3200" dirty="0">
                <a:solidFill>
                  <a:srgbClr val="000000"/>
                </a:solidFill>
                <a:latin typeface="+mj-lt"/>
              </a:rPr>
            </a:br>
            <a:r>
              <a:rPr lang="x-none" sz="3200" dirty="0">
                <a:solidFill>
                  <a:srgbClr val="000000"/>
                </a:solidFill>
                <a:latin typeface="+mj-lt"/>
              </a:rPr>
              <a:t>30</a:t>
            </a:r>
            <a:r>
              <a:rPr lang="en-US" sz="3200" dirty="0">
                <a:solidFill>
                  <a:srgbClr val="000000"/>
                </a:solidFill>
                <a:latin typeface="+mj-lt"/>
              </a:rPr>
              <a:t> </a:t>
            </a:r>
            <a:r>
              <a:rPr lang="x-none" sz="3200" dirty="0">
                <a:solidFill>
                  <a:srgbClr val="000000"/>
                </a:solidFill>
                <a:latin typeface="+mj-lt"/>
              </a:rPr>
              <a:t>day vs 360</a:t>
            </a:r>
            <a:r>
              <a:rPr lang="en-US" sz="3200" dirty="0">
                <a:solidFill>
                  <a:srgbClr val="000000"/>
                </a:solidFill>
                <a:latin typeface="+mj-lt"/>
              </a:rPr>
              <a:t> </a:t>
            </a:r>
            <a:r>
              <a:rPr lang="x-none" sz="3200" dirty="0">
                <a:solidFill>
                  <a:srgbClr val="000000"/>
                </a:solidFill>
                <a:latin typeface="+mj-lt"/>
              </a:rPr>
              <a:t>day</a:t>
            </a:r>
          </a:p>
        </p:txBody>
      </p:sp>
      <p:pic>
        <p:nvPicPr>
          <p:cNvPr id="6" name="Picture 5" descr="Chart, histogram&#10;&#10;Description automatically generated">
            <a:extLst>
              <a:ext uri="{FF2B5EF4-FFF2-40B4-BE49-F238E27FC236}">
                <a16:creationId xmlns:a16="http://schemas.microsoft.com/office/drawing/2014/main" id="{37432ED9-2E2B-4E31-9D32-D5D51EB42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273" y="1347414"/>
            <a:ext cx="6482843" cy="478292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C358F64-8029-4DE7-B881-238398ABB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5751" y="6130343"/>
            <a:ext cx="558730" cy="533333"/>
          </a:xfrm>
          <a:prstGeom prst="rect">
            <a:avLst/>
          </a:prstGeom>
        </p:spPr>
      </p:pic>
    </p:spTree>
    <p:extLst>
      <p:ext uri="{BB962C8B-B14F-4D97-AF65-F5344CB8AC3E}">
        <p14:creationId xmlns:p14="http://schemas.microsoft.com/office/powerpoint/2010/main" val="2044748732"/>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8"/>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Shape 499"/>
          <p:cNvSpPr txBox="1">
            <a:spLocks noGrp="1"/>
          </p:cNvSpPr>
          <p:nvPr>
            <p:ph type="title" idx="4294967295"/>
          </p:nvPr>
        </p:nvSpPr>
        <p:spPr>
          <a:xfrm>
            <a:off x="641944" y="200979"/>
            <a:ext cx="5452532" cy="1016891"/>
          </a:xfrm>
          <a:prstGeom prst="rect">
            <a:avLst/>
          </a:prstGeom>
        </p:spPr>
        <p:txBody>
          <a:bodyPr vert="horz" lIns="91440" tIns="45720" rIns="91440" bIns="45720" rtlCol="0" anchor="b" anchorCtr="0">
            <a:normAutofit/>
          </a:bodyPr>
          <a:lstStyle/>
          <a:p>
            <a:pPr algn="ctr">
              <a:buSzPct val="25000"/>
            </a:pPr>
            <a:r>
              <a:rPr lang="en-US" sz="3200" dirty="0">
                <a:latin typeface="+mj-lt"/>
                <a:cs typeface="+mj-cs"/>
              </a:rPr>
              <a:t>Implied vs Historical Volatilities </a:t>
            </a:r>
            <a:br>
              <a:rPr lang="en-US" sz="3200" dirty="0">
                <a:latin typeface="+mj-lt"/>
                <a:cs typeface="+mj-cs"/>
              </a:rPr>
            </a:br>
            <a:r>
              <a:rPr lang="en-US" sz="3200" dirty="0">
                <a:latin typeface="+mj-lt"/>
                <a:cs typeface="+mj-cs"/>
              </a:rPr>
              <a:t>90 day vs 90 day</a:t>
            </a:r>
          </a:p>
        </p:txBody>
      </p:sp>
      <p:pic>
        <p:nvPicPr>
          <p:cNvPr id="4" name="Picture Placeholder 3">
            <a:extLst>
              <a:ext uri="{FF2B5EF4-FFF2-40B4-BE49-F238E27FC236}">
                <a16:creationId xmlns:a16="http://schemas.microsoft.com/office/drawing/2014/main" id="{A7A2B56E-E33A-4177-B4D3-96738DF57A8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584" r="2940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6" name="Picture 5" descr="Chart, histogram&#10;&#10;Description automatically generated">
            <a:extLst>
              <a:ext uri="{FF2B5EF4-FFF2-40B4-BE49-F238E27FC236}">
                <a16:creationId xmlns:a16="http://schemas.microsoft.com/office/drawing/2014/main" id="{D2E473AF-539F-4F65-A320-000B82D7D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60" y="1477667"/>
            <a:ext cx="8001665" cy="512053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1B91CE4-470E-4BC3-ABFF-2663697BB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740" y="6123688"/>
            <a:ext cx="558730" cy="533333"/>
          </a:xfrm>
          <a:prstGeom prst="rect">
            <a:avLst/>
          </a:prstGeom>
        </p:spPr>
      </p:pic>
    </p:spTree>
    <p:extLst>
      <p:ext uri="{BB962C8B-B14F-4D97-AF65-F5344CB8AC3E}">
        <p14:creationId xmlns:p14="http://schemas.microsoft.com/office/powerpoint/2010/main" val="1269250636"/>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5"/>
        <p:cNvGrpSpPr/>
        <p:nvPr/>
      </p:nvGrpSpPr>
      <p:grpSpPr>
        <a:xfrm>
          <a:off x="0" y="0"/>
          <a:ext cx="0" cy="0"/>
          <a:chOff x="0" y="0"/>
          <a:chExt cx="0" cy="0"/>
        </a:xfrm>
      </p:grpSpPr>
      <p:sp>
        <p:nvSpPr>
          <p:cNvPr id="506" name="Shape 506"/>
          <p:cNvSpPr txBox="1">
            <a:spLocks noGrp="1"/>
          </p:cNvSpPr>
          <p:nvPr>
            <p:ph type="title" idx="4294967295"/>
          </p:nvPr>
        </p:nvSpPr>
        <p:spPr>
          <a:xfrm>
            <a:off x="655320" y="365125"/>
            <a:ext cx="5120114" cy="1692794"/>
          </a:xfrm>
          <a:prstGeom prst="rect">
            <a:avLst/>
          </a:prstGeom>
        </p:spPr>
        <p:txBody>
          <a:bodyPr vert="horz" lIns="91440" tIns="45720" rIns="91440" bIns="45720" rtlCol="0" anchor="ctr" anchorCtr="0">
            <a:normAutofit/>
          </a:bodyPr>
          <a:lstStyle/>
          <a:p>
            <a:pPr>
              <a:buSzPct val="25000"/>
            </a:pPr>
            <a:r>
              <a:rPr lang="en-US">
                <a:latin typeface="+mj-lt"/>
                <a:cs typeface="+mj-cs"/>
              </a:rPr>
              <a:t>Summary</a:t>
            </a:r>
          </a:p>
        </p:txBody>
      </p:sp>
      <p:cxnSp>
        <p:nvCxnSpPr>
          <p:cNvPr id="128" name="Straight Arrow Connector 1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7" name="Shape 507"/>
          <p:cNvSpPr txBox="1">
            <a:spLocks noGrp="1"/>
          </p:cNvSpPr>
          <p:nvPr>
            <p:ph type="body" idx="4294967295"/>
          </p:nvPr>
        </p:nvSpPr>
        <p:spPr>
          <a:xfrm>
            <a:off x="200417" y="2575033"/>
            <a:ext cx="5895584" cy="4101340"/>
          </a:xfrm>
          <a:prstGeom prst="rect">
            <a:avLst/>
          </a:prstGeom>
        </p:spPr>
        <p:txBody>
          <a:bodyPr vert="horz" lIns="91440" tIns="45720" rIns="91440" bIns="45720" rtlCol="0" anchorCtr="0">
            <a:noAutofit/>
          </a:bodyPr>
          <a:lstStyle/>
          <a:p>
            <a:pPr marL="0" indent="0">
              <a:spcBef>
                <a:spcPts val="320"/>
              </a:spcBef>
              <a:buClr>
                <a:srgbClr val="14456F"/>
              </a:buClr>
              <a:buSzPct val="25000"/>
              <a:buNone/>
            </a:pPr>
            <a:r>
              <a:rPr lang="en-US" sz="1800" b="1" dirty="0">
                <a:latin typeface="+mn-lt"/>
                <a:cs typeface="+mn-cs"/>
                <a:sym typeface="Tahoma"/>
              </a:rPr>
              <a:t>Volatility is the most dynamic and mysterious factor in the extrinsic portion of options behavior, valuation, &amp; trading.</a:t>
            </a:r>
          </a:p>
          <a:p>
            <a:endParaRPr lang="en-US" sz="1800" b="0" dirty="0">
              <a:latin typeface="+mn-lt"/>
              <a:cs typeface="+mn-cs"/>
              <a:sym typeface="Tahoma"/>
            </a:endParaRP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Volatility is usually Higher for OTM Puts than OTM Calls, showing us the “Smile” or Volatility “Skew.”</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Implied Volatility is higher for Earnings Months, Drug Announcements, or any Month with more “Fear” or “Uncertainty” </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Historical Volatility is the track record of stock volatility in the past based on daily movements.</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Implied volatility is the expectation of volatility in the future of where the stock will move in the future.</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Options trades can be made that profit/loss on movement on implied volatility regardless of stock movement</a:t>
            </a:r>
          </a:p>
        </p:txBody>
      </p:sp>
      <p:pic>
        <p:nvPicPr>
          <p:cNvPr id="5" name="Picture Placeholder 4" descr="A person sitting at a desk with a computer&#10;&#10;Description automatically generated with low confidence">
            <a:extLst>
              <a:ext uri="{FF2B5EF4-FFF2-40B4-BE49-F238E27FC236}">
                <a16:creationId xmlns:a16="http://schemas.microsoft.com/office/drawing/2014/main" id="{514465F1-5159-41D7-8492-DCED4235B3C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a:extLst>
              <a:ext uri="{FF2B5EF4-FFF2-40B4-BE49-F238E27FC236}">
                <a16:creationId xmlns:a16="http://schemas.microsoft.com/office/drawing/2014/main" id="{12852C20-412D-4031-B6EA-7A959880B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5068" y="6143040"/>
            <a:ext cx="558730" cy="533333"/>
          </a:xfrm>
          <a:prstGeom prst="rect">
            <a:avLst/>
          </a:prstGeom>
        </p:spPr>
      </p:pic>
    </p:spTree>
    <p:extLst>
      <p:ext uri="{BB962C8B-B14F-4D97-AF65-F5344CB8AC3E}">
        <p14:creationId xmlns:p14="http://schemas.microsoft.com/office/powerpoint/2010/main" val="472979769"/>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1"/>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hape 402"/>
          <p:cNvSpPr txBox="1">
            <a:spLocks noGrp="1"/>
          </p:cNvSpPr>
          <p:nvPr>
            <p:ph type="title" idx="4294967295"/>
          </p:nvPr>
        </p:nvSpPr>
        <p:spPr>
          <a:xfrm>
            <a:off x="8034143" y="357827"/>
            <a:ext cx="2953339" cy="1075046"/>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Historical Vs. </a:t>
            </a:r>
            <a:br>
              <a:rPr lang="en-US" sz="3200" b="1" dirty="0">
                <a:latin typeface="+mj-lt"/>
                <a:cs typeface="+mj-cs"/>
              </a:rPr>
            </a:br>
            <a:r>
              <a:rPr lang="en-US" sz="3200" b="1" dirty="0">
                <a:latin typeface="+mj-lt"/>
                <a:cs typeface="+mj-cs"/>
              </a:rPr>
              <a:t>Implied Volatility</a:t>
            </a:r>
          </a:p>
        </p:txBody>
      </p:sp>
      <p:pic>
        <p:nvPicPr>
          <p:cNvPr id="4" name="Picture Placeholder 3">
            <a:extLst>
              <a:ext uri="{FF2B5EF4-FFF2-40B4-BE49-F238E27FC236}">
                <a16:creationId xmlns:a16="http://schemas.microsoft.com/office/drawing/2014/main" id="{8BCE821B-D718-4973-ADF7-EB593B6FF09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561" r="14193"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403" name="Shape 403"/>
          <p:cNvSpPr txBox="1">
            <a:spLocks noGrp="1"/>
          </p:cNvSpPr>
          <p:nvPr>
            <p:ph type="body" idx="4294967295"/>
          </p:nvPr>
        </p:nvSpPr>
        <p:spPr>
          <a:xfrm>
            <a:off x="6942223" y="1790700"/>
            <a:ext cx="4589491" cy="4390181"/>
          </a:xfrm>
          <a:prstGeom prst="rect">
            <a:avLst/>
          </a:prstGeom>
        </p:spPr>
        <p:txBody>
          <a:bodyPr vert="horz" lIns="91440" tIns="45720" rIns="91440" bIns="45720" rtlCol="0"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Historical Volatility: </a:t>
            </a:r>
            <a:r>
              <a:rPr lang="en-US" sz="1800" b="0" dirty="0">
                <a:latin typeface="+mn-lt"/>
                <a:cs typeface="+mn-cs"/>
                <a:sym typeface="Tahoma"/>
              </a:rPr>
              <a:t>Is a measure of volatility, expressed as an average over a given time period. This only takes into consideration of how much volatility has moved in the past and does not extend what volatility will do in the future.</a:t>
            </a:r>
          </a:p>
          <a:p>
            <a:pPr marL="0" indent="0">
              <a:lnSpc>
                <a:spcPct val="150000"/>
              </a:lnSpc>
              <a:spcBef>
                <a:spcPts val="320"/>
              </a:spcBef>
              <a:buClr>
                <a:srgbClr val="14456F"/>
              </a:buClr>
              <a:buSzPct val="25000"/>
              <a:buNone/>
            </a:pPr>
            <a:r>
              <a:rPr lang="en-US" sz="1800" b="1" dirty="0">
                <a:latin typeface="+mn-lt"/>
                <a:cs typeface="+mn-cs"/>
                <a:sym typeface="Tahoma"/>
              </a:rPr>
              <a:t>Implied Volatility:  </a:t>
            </a:r>
            <a:r>
              <a:rPr lang="en-US" sz="1800" b="0" dirty="0">
                <a:latin typeface="+mn-lt"/>
                <a:cs typeface="+mn-cs"/>
                <a:sym typeface="Tahoma"/>
              </a:rPr>
              <a:t>given the current prices of where the option is trading. This excess premium to the intrinsic value is considered implied volatility.</a:t>
            </a:r>
          </a:p>
        </p:txBody>
      </p:sp>
      <p:pic>
        <p:nvPicPr>
          <p:cNvPr id="6" name="Picture 5">
            <a:extLst>
              <a:ext uri="{FF2B5EF4-FFF2-40B4-BE49-F238E27FC236}">
                <a16:creationId xmlns:a16="http://schemas.microsoft.com/office/drawing/2014/main" id="{C8988739-FFC0-4AE9-A26E-8D9BA1D68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5630" y="6174645"/>
            <a:ext cx="558730" cy="533333"/>
          </a:xfrm>
          <a:prstGeom prst="rect">
            <a:avLst/>
          </a:prstGeom>
        </p:spPr>
      </p:pic>
    </p:spTree>
    <p:extLst>
      <p:ext uri="{BB962C8B-B14F-4D97-AF65-F5344CB8AC3E}">
        <p14:creationId xmlns:p14="http://schemas.microsoft.com/office/powerpoint/2010/main" val="420788714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0"/>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Shape 411"/>
          <p:cNvSpPr txBox="1">
            <a:spLocks noGrp="1"/>
          </p:cNvSpPr>
          <p:nvPr>
            <p:ph type="title" idx="4294967295"/>
          </p:nvPr>
        </p:nvSpPr>
        <p:spPr>
          <a:xfrm>
            <a:off x="272525" y="6169"/>
            <a:ext cx="5823475" cy="1671569"/>
          </a:xfrm>
          <a:prstGeom prst="rect">
            <a:avLst/>
          </a:prstGeom>
        </p:spPr>
        <p:txBody>
          <a:bodyPr vert="horz" lIns="91440" tIns="45720" rIns="91440" bIns="45720" rtlCol="0" anchor="ctr" anchorCtr="0">
            <a:normAutofit/>
          </a:bodyPr>
          <a:lstStyle/>
          <a:p>
            <a:pPr algn="ctr">
              <a:buSzPct val="25000"/>
            </a:pPr>
            <a:r>
              <a:rPr lang="en-US" sz="3200" b="1" dirty="0">
                <a:latin typeface="+mj-lt"/>
                <a:cs typeface="+mj-cs"/>
              </a:rPr>
              <a:t>Why is it very important to </a:t>
            </a:r>
            <a:br>
              <a:rPr lang="en-US" sz="3200" b="1" dirty="0">
                <a:latin typeface="+mj-lt"/>
                <a:cs typeface="+mj-cs"/>
              </a:rPr>
            </a:br>
            <a:r>
              <a:rPr lang="en-US" sz="3200" b="1" dirty="0">
                <a:latin typeface="+mj-lt"/>
                <a:cs typeface="+mj-cs"/>
              </a:rPr>
              <a:t>understand volatility?</a:t>
            </a:r>
          </a:p>
        </p:txBody>
      </p:sp>
      <p:sp>
        <p:nvSpPr>
          <p:cNvPr id="412" name="Shape 412"/>
          <p:cNvSpPr txBox="1">
            <a:spLocks noGrp="1"/>
          </p:cNvSpPr>
          <p:nvPr>
            <p:ph type="body" idx="4294967295"/>
          </p:nvPr>
        </p:nvSpPr>
        <p:spPr>
          <a:xfrm>
            <a:off x="230941" y="1488445"/>
            <a:ext cx="5727273" cy="5058862"/>
          </a:xfrm>
          <a:prstGeom prst="rect">
            <a:avLst/>
          </a:prstGeom>
        </p:spPr>
        <p:txBody>
          <a:bodyPr vert="horz" lIns="91440" tIns="45720" rIns="91440" bIns="45720" rtlCol="0" anchorCtr="0">
            <a:noAutofit/>
          </a:bodyPr>
          <a:lstStyle/>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Volatility itself is a primary measure of risk.</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Price volatility presents opportunities to buy assets cheaply and sell when overpriced.</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The wider the swings in instrument's price the harder emotionally it is to not worry.</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For options, it is not just important at which price you buy, but also the time at which you buy. For proper timing and understanding of volatility cycles is essential.</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Market moves in a cyclical fashion from phase of low volatility to high volatility and so on. These phases result in most technical chart patterns such as trading range compression, buying climax etc.</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When certain cash flows from selling a security are needed at a specific future date, higher volatility means a greater chance of a shortfall.</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Higher volatility of returns while saving for retirement results in a wider distribution of possible final portfolio values.</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Higher volatility of return when retired gives withdrawals a larger permanent impact on the portfolio's value.</a:t>
            </a:r>
          </a:p>
        </p:txBody>
      </p:sp>
      <p:pic>
        <p:nvPicPr>
          <p:cNvPr id="5" name="Picture Placeholder 4" descr="A person using a computer&#10;&#10;Description automatically generated with medium confidence">
            <a:extLst>
              <a:ext uri="{FF2B5EF4-FFF2-40B4-BE49-F238E27FC236}">
                <a16:creationId xmlns:a16="http://schemas.microsoft.com/office/drawing/2014/main" id="{AE535C5B-3982-4179-94EF-307D5B785A7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233" r="24337" b="-2"/>
          <a:stretch/>
        </p:blipFill>
        <p:spPr>
          <a:xfrm>
            <a:off x="6189155" y="10"/>
            <a:ext cx="6002844" cy="6857990"/>
          </a:xfrm>
          <a:prstGeom prst="rect">
            <a:avLst/>
          </a:prstGeom>
          <a:effectLst/>
        </p:spPr>
      </p:pic>
      <p:pic>
        <p:nvPicPr>
          <p:cNvPr id="9" name="Picture 8">
            <a:extLst>
              <a:ext uri="{FF2B5EF4-FFF2-40B4-BE49-F238E27FC236}">
                <a16:creationId xmlns:a16="http://schemas.microsoft.com/office/drawing/2014/main" id="{A143C98B-8B1A-4903-85DC-6B0B176A6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2380" y="6183326"/>
            <a:ext cx="558730" cy="533333"/>
          </a:xfrm>
          <a:prstGeom prst="rect">
            <a:avLst/>
          </a:prstGeom>
        </p:spPr>
      </p:pic>
    </p:spTree>
    <p:extLst>
      <p:ext uri="{BB962C8B-B14F-4D97-AF65-F5344CB8AC3E}">
        <p14:creationId xmlns:p14="http://schemas.microsoft.com/office/powerpoint/2010/main" val="3994142490"/>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22723" y="634181"/>
            <a:ext cx="1671904" cy="610811"/>
          </a:xfrm>
        </p:spPr>
        <p:txBody>
          <a:bodyPr vert="horz" lIns="91440" tIns="45720" rIns="91440" bIns="45720" rtlCol="0" anchor="ctr">
            <a:normAutofit/>
          </a:bodyPr>
          <a:lstStyle/>
          <a:p>
            <a:r>
              <a:rPr lang="en-US" sz="3200" b="1" dirty="0">
                <a:latin typeface="+mj-lt"/>
                <a:cs typeface="+mj-cs"/>
              </a:rPr>
              <a:t>Volatility</a:t>
            </a:r>
          </a:p>
        </p:txBody>
      </p:sp>
      <p:pic>
        <p:nvPicPr>
          <p:cNvPr id="6" name="Picture Placeholder 5">
            <a:extLst>
              <a:ext uri="{FF2B5EF4-FFF2-40B4-BE49-F238E27FC236}">
                <a16:creationId xmlns:a16="http://schemas.microsoft.com/office/drawing/2014/main" id="{1B38BE3E-3E98-4C9E-9034-845A1E677A6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441" r="27440" b="-1"/>
          <a:stretch/>
        </p:blipFill>
        <p:spPr>
          <a:xfrm>
            <a:off x="20" y="10"/>
            <a:ext cx="4635571" cy="6857990"/>
          </a:xfrm>
          <a:prstGeom prst="rect">
            <a:avLst/>
          </a:prstGeom>
          <a:effectLst/>
        </p:spPr>
      </p:pic>
      <p:sp>
        <p:nvSpPr>
          <p:cNvPr id="3" name="Text Placeholder 2"/>
          <p:cNvSpPr>
            <a:spLocks noGrp="1"/>
          </p:cNvSpPr>
          <p:nvPr>
            <p:ph type="body" idx="4294967295"/>
          </p:nvPr>
        </p:nvSpPr>
        <p:spPr>
          <a:xfrm>
            <a:off x="4965430" y="3429000"/>
            <a:ext cx="6586489" cy="2948028"/>
          </a:xfrm>
        </p:spPr>
        <p:txBody>
          <a:bodyPr vert="horz" lIns="91440" tIns="45720" rIns="91440" bIns="45720" rtlCol="0">
            <a:normAutofit/>
          </a:bodyPr>
          <a:lstStyle/>
          <a:p>
            <a:pPr marL="0" indent="0">
              <a:buNone/>
            </a:pPr>
            <a:r>
              <a:rPr lang="en-US" sz="1600" b="0" dirty="0">
                <a:latin typeface="+mn-lt"/>
                <a:cs typeface="+mn-cs"/>
              </a:rPr>
              <a:t>If we have a stock trading at $100 with an implied volatility of 25 percent, the options are implying that the stock will be higher or lower by 25 percent within one standard deviation. (One standard deviation equals 68 percent in a normal distribution.) So. the stock has a 68 percent probability of being between $75 and $125.</a:t>
            </a:r>
          </a:p>
          <a:p>
            <a:pPr marL="0" indent="0">
              <a:buNone/>
            </a:pPr>
            <a:r>
              <a:rPr lang="en-US" sz="1600" b="0" dirty="0">
                <a:latin typeface="+mn-lt"/>
                <a:cs typeface="+mn-cs"/>
              </a:rPr>
              <a:t>While the volatility data that we usually look at is an annual figure, you can also get monthly or daily numbers. The daily data can be obtained by dividing the volatility figure by the square root of the number of trading days in a year, which is usually accepted as 252. So. if the volatility is 32 percent, the daily moves should be 2 percent (32 divided by the square root of 252, or approximately 16). That means that 68 percent of the time the daily moves should be 2 percent or less.</a:t>
            </a:r>
          </a:p>
          <a:p>
            <a:endParaRPr lang="en-US" sz="1100" b="0" dirty="0">
              <a:latin typeface="+mn-lt"/>
              <a:cs typeface="+mn-cs"/>
            </a:endParaRPr>
          </a:p>
        </p:txBody>
      </p:sp>
      <p:sp>
        <p:nvSpPr>
          <p:cNvPr id="11" name="Rectangle 10">
            <a:extLst>
              <a:ext uri="{FF2B5EF4-FFF2-40B4-BE49-F238E27FC236}">
                <a16:creationId xmlns:a16="http://schemas.microsoft.com/office/drawing/2014/main" id="{7269EBCC-2006-4BB1-87B8-1E132C78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1" y="0"/>
            <a:ext cx="1261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histogram&#10;&#10;Description automatically generated">
            <a:extLst>
              <a:ext uri="{FF2B5EF4-FFF2-40B4-BE49-F238E27FC236}">
                <a16:creationId xmlns:a16="http://schemas.microsoft.com/office/drawing/2014/main" id="{01A3B5A0-5822-4DA3-8F54-9E70835EF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017" y="1374535"/>
            <a:ext cx="5486400" cy="1628775"/>
          </a:xfrm>
          <a:prstGeom prst="rect">
            <a:avLst/>
          </a:prstGeom>
        </p:spPr>
      </p:pic>
      <p:pic>
        <p:nvPicPr>
          <p:cNvPr id="10" name="Picture 9">
            <a:extLst>
              <a:ext uri="{FF2B5EF4-FFF2-40B4-BE49-F238E27FC236}">
                <a16:creationId xmlns:a16="http://schemas.microsoft.com/office/drawing/2014/main" id="{5D51DED5-A558-490C-8D3A-E9F5C50F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2554" y="6110361"/>
            <a:ext cx="558730" cy="533333"/>
          </a:xfrm>
          <a:prstGeom prst="rect">
            <a:avLst/>
          </a:prstGeom>
        </p:spPr>
      </p:pic>
    </p:spTree>
    <p:extLst>
      <p:ext uri="{BB962C8B-B14F-4D97-AF65-F5344CB8AC3E}">
        <p14:creationId xmlns:p14="http://schemas.microsoft.com/office/powerpoint/2010/main" val="213052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6274" y="289956"/>
            <a:ext cx="1630808" cy="535655"/>
          </a:xfrm>
        </p:spPr>
        <p:txBody>
          <a:bodyPr vert="horz" lIns="91440" tIns="45720" rIns="91440" bIns="45720" rtlCol="0" anchor="ctr">
            <a:normAutofit/>
          </a:bodyPr>
          <a:lstStyle/>
          <a:p>
            <a:r>
              <a:rPr lang="en-US" sz="3200" b="1" kern="1200" dirty="0">
                <a:solidFill>
                  <a:schemeClr val="tx1"/>
                </a:solidFill>
                <a:latin typeface="+mj-lt"/>
                <a:ea typeface="+mj-ea"/>
                <a:cs typeface="+mj-cs"/>
              </a:rPr>
              <a:t>Volatility</a:t>
            </a:r>
          </a:p>
        </p:txBody>
      </p:sp>
      <p:sp>
        <p:nvSpPr>
          <p:cNvPr id="3" name="Text Placeholder 2"/>
          <p:cNvSpPr>
            <a:spLocks noGrp="1"/>
          </p:cNvSpPr>
          <p:nvPr>
            <p:ph type="body" idx="4294967295"/>
          </p:nvPr>
        </p:nvSpPr>
        <p:spPr>
          <a:xfrm>
            <a:off x="370717" y="1378809"/>
            <a:ext cx="4061922" cy="1496992"/>
          </a:xfrm>
        </p:spPr>
        <p:txBody>
          <a:bodyPr vert="horz" lIns="91440" tIns="45720" rIns="91440" bIns="45720" rtlCol="0">
            <a:normAutofit/>
          </a:bodyPr>
          <a:lstStyle/>
          <a:p>
            <a:pPr marL="0" indent="0">
              <a:lnSpc>
                <a:spcPct val="150000"/>
              </a:lnSpc>
              <a:buNone/>
            </a:pPr>
            <a:r>
              <a:rPr lang="en-US" sz="1800" b="1" dirty="0">
                <a:latin typeface="+mn-lt"/>
                <a:cs typeface="+mn-cs"/>
              </a:rPr>
              <a:t>Volatility reversion</a:t>
            </a:r>
          </a:p>
          <a:p>
            <a:pPr marL="0" indent="0">
              <a:lnSpc>
                <a:spcPct val="150000"/>
              </a:lnSpc>
              <a:buNone/>
            </a:pPr>
            <a:r>
              <a:rPr lang="en-US" sz="1800" b="0" dirty="0">
                <a:latin typeface="+mn-lt"/>
                <a:cs typeface="+mn-cs"/>
              </a:rPr>
              <a:t>Cotton Futures- Implied vs. Historical Volatility</a:t>
            </a:r>
          </a:p>
          <a:p>
            <a:endParaRPr lang="en-US" sz="2000" dirty="0">
              <a:latin typeface="+mn-lt"/>
              <a:cs typeface="+mn-cs"/>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B78DD828-7C12-48C9-BA7A-26332818B4A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129" r="15129"/>
          <a:stretch/>
        </p:blipFill>
        <p:spPr>
          <a:xfrm>
            <a:off x="5872518" y="807593"/>
            <a:ext cx="5086018" cy="5239568"/>
          </a:xfrm>
          <a:prstGeom prst="rect">
            <a:avLst/>
          </a:prstGeom>
          <a:effectLst/>
        </p:spPr>
      </p:pic>
      <p:pic>
        <p:nvPicPr>
          <p:cNvPr id="8" name="Picture 7">
            <a:extLst>
              <a:ext uri="{FF2B5EF4-FFF2-40B4-BE49-F238E27FC236}">
                <a16:creationId xmlns:a16="http://schemas.microsoft.com/office/drawing/2014/main" id="{D1B2364C-49E3-4BDA-9A75-0C8EE8495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3681" y="6137026"/>
            <a:ext cx="558730" cy="533333"/>
          </a:xfrm>
          <a:prstGeom prst="rect">
            <a:avLst/>
          </a:prstGeom>
        </p:spPr>
      </p:pic>
      <p:pic>
        <p:nvPicPr>
          <p:cNvPr id="10" name="Picture 9" descr="Chart, line chart, histogram&#10;&#10;Description automatically generated">
            <a:extLst>
              <a:ext uri="{FF2B5EF4-FFF2-40B4-BE49-F238E27FC236}">
                <a16:creationId xmlns:a16="http://schemas.microsoft.com/office/drawing/2014/main" id="{61D4418E-B864-43D2-BDB0-5B926DE4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90" y="3429000"/>
            <a:ext cx="4087000" cy="192906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688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BFCF683-93BB-4DE5-BD67-9CB6EE3DA4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411" r="36411"/>
          <a:stretch/>
        </p:blipFill>
        <p:spPr>
          <a:xfrm>
            <a:off x="19114" y="0"/>
            <a:ext cx="4402574" cy="6857999"/>
          </a:xfrm>
        </p:spPr>
      </p:pic>
      <p:sp>
        <p:nvSpPr>
          <p:cNvPr id="2" name="Title 1"/>
          <p:cNvSpPr>
            <a:spLocks noGrp="1"/>
          </p:cNvSpPr>
          <p:nvPr>
            <p:ph type="title" idx="4294967295"/>
          </p:nvPr>
        </p:nvSpPr>
        <p:spPr>
          <a:xfrm>
            <a:off x="5262562" y="148137"/>
            <a:ext cx="1666875" cy="638175"/>
          </a:xfrm>
        </p:spPr>
        <p:txBody>
          <a:bodyPr>
            <a:normAutofit/>
          </a:bodyPr>
          <a:lstStyle/>
          <a:p>
            <a:r>
              <a:rPr lang="en-US" sz="3200" dirty="0">
                <a:solidFill>
                  <a:srgbClr val="000000"/>
                </a:solidFill>
                <a:latin typeface="+mj-lt"/>
              </a:rPr>
              <a:t>Volatility</a:t>
            </a:r>
          </a:p>
        </p:txBody>
      </p:sp>
      <p:sp>
        <p:nvSpPr>
          <p:cNvPr id="3" name="Text Placeholder 2"/>
          <p:cNvSpPr>
            <a:spLocks noGrp="1"/>
          </p:cNvSpPr>
          <p:nvPr>
            <p:ph type="body" idx="4294967295"/>
          </p:nvPr>
        </p:nvSpPr>
        <p:spPr>
          <a:xfrm>
            <a:off x="5211807" y="1112337"/>
            <a:ext cx="6291262" cy="5278438"/>
          </a:xfrm>
        </p:spPr>
        <p:txBody>
          <a:bodyPr>
            <a:normAutofit/>
          </a:bodyPr>
          <a:lstStyle/>
          <a:p>
            <a:pPr marL="0" indent="0">
              <a:lnSpc>
                <a:spcPct val="100000"/>
              </a:lnSpc>
              <a:buNone/>
            </a:pPr>
            <a:r>
              <a:rPr lang="en-US" sz="1800" b="1" dirty="0">
                <a:solidFill>
                  <a:srgbClr val="000000"/>
                </a:solidFill>
                <a:latin typeface="+mn-lt"/>
                <a:cs typeface="Tahoma"/>
              </a:rPr>
              <a:t>Market clues good buying opportunity:</a:t>
            </a:r>
          </a:p>
          <a:p>
            <a:pPr marL="0" indent="0">
              <a:lnSpc>
                <a:spcPct val="100000"/>
              </a:lnSpc>
              <a:buNone/>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20 day and 50 day HV are less than 90 day, ideally 20 day is less than the 50 day.  This could indicate a possible trend.</a:t>
            </a:r>
          </a:p>
          <a:p>
            <a:pPr>
              <a:lnSpc>
                <a:spcPct val="100000"/>
              </a:lnSpc>
              <a:buFont typeface="Wingdings" panose="05000000000000000000" pitchFamily="2" charset="2"/>
              <a:buChar char="§"/>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Always remember that implied volatility will spike in front of keys event such as Earnings, Investor Conferences, and Mergers and Acquisitions.</a:t>
            </a:r>
          </a:p>
          <a:p>
            <a:pPr>
              <a:lnSpc>
                <a:spcPct val="100000"/>
              </a:lnSpc>
              <a:buFont typeface="Wingdings" panose="05000000000000000000" pitchFamily="2" charset="2"/>
              <a:buChar char="§"/>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It is said that implied volatility will always revert to the mean of historical volatility over a long period of time.  </a:t>
            </a:r>
          </a:p>
          <a:p>
            <a:pPr>
              <a:lnSpc>
                <a:spcPct val="100000"/>
              </a:lnSpc>
              <a:buFont typeface="Wingdings" panose="05000000000000000000" pitchFamily="2" charset="2"/>
              <a:buChar char="§"/>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I always like to compare the 20 day historical volatility to the 20 implied volatility, which represents a 1 Month average</a:t>
            </a:r>
            <a:r>
              <a:rPr lang="en-US" sz="1600" b="0" dirty="0">
                <a:solidFill>
                  <a:srgbClr val="000000"/>
                </a:solidFill>
                <a:latin typeface="Tahoma"/>
                <a:cs typeface="Tahoma"/>
              </a:rPr>
              <a:t>.</a:t>
            </a:r>
          </a:p>
        </p:txBody>
      </p:sp>
      <p:pic>
        <p:nvPicPr>
          <p:cNvPr id="9" name="Picture 8">
            <a:extLst>
              <a:ext uri="{FF2B5EF4-FFF2-40B4-BE49-F238E27FC236}">
                <a16:creationId xmlns:a16="http://schemas.microsoft.com/office/drawing/2014/main" id="{B9DBC47A-443F-4947-BEE6-22AC93C2B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613" y="6117704"/>
            <a:ext cx="558730" cy="533333"/>
          </a:xfrm>
          <a:prstGeom prst="rect">
            <a:avLst/>
          </a:prstGeom>
        </p:spPr>
      </p:pic>
    </p:spTree>
    <p:extLst>
      <p:ext uri="{BB962C8B-B14F-4D97-AF65-F5344CB8AC3E}">
        <p14:creationId xmlns:p14="http://schemas.microsoft.com/office/powerpoint/2010/main" val="99151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655320" y="592941"/>
            <a:ext cx="4041940" cy="1112943"/>
          </a:xfrm>
          <a:prstGeom prst="rect">
            <a:avLst/>
          </a:prstGeom>
        </p:spPr>
        <p:txBody>
          <a:bodyPr vert="horz" lIns="91440" tIns="45720" rIns="91440" bIns="45720" rtlCol="0" anchor="ctr" anchorCtr="0">
            <a:normAutofit/>
          </a:bodyPr>
          <a:lstStyle/>
          <a:p>
            <a:pPr>
              <a:spcBef>
                <a:spcPct val="0"/>
              </a:spcBef>
              <a:buSzPct val="25000"/>
            </a:pPr>
            <a:r>
              <a:rPr lang="en-US" sz="3200" dirty="0">
                <a:solidFill>
                  <a:schemeClr val="tx1"/>
                </a:solidFill>
                <a:latin typeface="+mj-lt"/>
                <a:ea typeface="+mj-ea"/>
                <a:cs typeface="+mj-cs"/>
              </a:rPr>
              <a:t>Expect Higher Volatility Moving Forward?</a:t>
            </a:r>
          </a:p>
        </p:txBody>
      </p:sp>
      <p:cxnSp>
        <p:nvCxnSpPr>
          <p:cNvPr id="105" name="Straight Arrow Connector 10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9" name="Shape 419"/>
          <p:cNvSpPr txBox="1">
            <a:spLocks noGrp="1"/>
          </p:cNvSpPr>
          <p:nvPr>
            <p:ph type="body" idx="1"/>
          </p:nvPr>
        </p:nvSpPr>
        <p:spPr>
          <a:xfrm>
            <a:off x="655321" y="2575034"/>
            <a:ext cx="5120113" cy="3462228"/>
          </a:xfrm>
          <a:prstGeom prst="rect">
            <a:avLst/>
          </a:prstGeom>
        </p:spPr>
        <p:txBody>
          <a:bodyPr vert="horz" lIns="91440" tIns="45720" rIns="91440" bIns="45720" rtlCol="0" anchorCtr="0">
            <a:normAutofit/>
          </a:bodyPr>
          <a:lstStyle/>
          <a:p>
            <a:pPr indent="-228600">
              <a:lnSpc>
                <a:spcPct val="90000"/>
              </a:lnSpc>
              <a:spcBef>
                <a:spcPts val="560"/>
              </a:spcBef>
              <a:buClr>
                <a:srgbClr val="14456F"/>
              </a:buClr>
              <a:buSzPct val="25000"/>
              <a:buFont typeface="Arial" panose="020B0604020202020204" pitchFamily="34" charset="0"/>
              <a:buChar char="•"/>
            </a:pPr>
            <a:r>
              <a:rPr lang="en-US" sz="1800">
                <a:latin typeface="+mn-lt"/>
                <a:cs typeface="+mn-cs"/>
                <a:sym typeface="Tahoma"/>
              </a:rPr>
              <a:t>
</a:t>
            </a:r>
          </a:p>
          <a:p>
            <a:pPr indent="-228600">
              <a:lnSpc>
                <a:spcPct val="90000"/>
              </a:lnSpc>
              <a:buFont typeface="Arial" panose="020B0604020202020204" pitchFamily="34" charset="0"/>
              <a:buChar char="•"/>
            </a:pPr>
            <a:endParaRPr lang="en-US" sz="1800">
              <a:latin typeface="+mn-lt"/>
              <a:cs typeface="+mn-cs"/>
              <a:sym typeface="Tahoma"/>
            </a:endParaRPr>
          </a:p>
        </p:txBody>
      </p:sp>
      <p:pic>
        <p:nvPicPr>
          <p:cNvPr id="423" name="Picture 420">
            <a:extLst>
              <a:ext uri="{FF2B5EF4-FFF2-40B4-BE49-F238E27FC236}">
                <a16:creationId xmlns:a16="http://schemas.microsoft.com/office/drawing/2014/main" id="{2743BF26-3EA3-08BD-6156-2D3DCA49E887}"/>
              </a:ext>
            </a:extLst>
          </p:cNvPr>
          <p:cNvPicPr>
            <a:picLocks noChangeAspect="1"/>
          </p:cNvPicPr>
          <p:nvPr/>
        </p:nvPicPr>
        <p:blipFill>
          <a:blip r:embed="rId3">
            <a:extLst>
              <a:ext uri="{28A0092B-C50C-407E-A947-70E740481C1C}">
                <a14:useLocalDpi xmlns:a14="http://schemas.microsoft.com/office/drawing/2010/main" val="0"/>
              </a:ext>
            </a:extLst>
          </a:blip>
          <a:srcRect l="22806" r="2280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Picture 2">
            <a:extLst>
              <a:ext uri="{FF2B5EF4-FFF2-40B4-BE49-F238E27FC236}">
                <a16:creationId xmlns:a16="http://schemas.microsoft.com/office/drawing/2014/main" id="{E2F7E6FA-FFA9-4D15-9991-FBADCC090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399" y="6181105"/>
            <a:ext cx="558730" cy="533333"/>
          </a:xfrm>
          <a:prstGeom prst="rect">
            <a:avLst/>
          </a:prstGeom>
        </p:spPr>
      </p:pic>
      <p:pic>
        <p:nvPicPr>
          <p:cNvPr id="5" name="Picture 4" descr="Chart, line chart&#10;&#10;Description automatically generated">
            <a:extLst>
              <a:ext uri="{FF2B5EF4-FFF2-40B4-BE49-F238E27FC236}">
                <a16:creationId xmlns:a16="http://schemas.microsoft.com/office/drawing/2014/main" id="{259B1D36-DA0A-422F-9112-C0F9BC4A7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06" y="1964437"/>
            <a:ext cx="4567314" cy="257707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7" name="Picture 6" descr="Chart, line chart&#10;&#10;Description automatically generated">
            <a:extLst>
              <a:ext uri="{FF2B5EF4-FFF2-40B4-BE49-F238E27FC236}">
                <a16:creationId xmlns:a16="http://schemas.microsoft.com/office/drawing/2014/main" id="{F12EFF74-10CA-47C9-A5B8-0F9418467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51" y="4704288"/>
            <a:ext cx="2734664" cy="2010150"/>
          </a:xfrm>
          <a:prstGeom prst="rect">
            <a:avLst/>
          </a:prstGeom>
        </p:spPr>
      </p:pic>
      <p:pic>
        <p:nvPicPr>
          <p:cNvPr id="9" name="Picture 8" descr="Chart, line chart&#10;&#10;Description automatically generated">
            <a:extLst>
              <a:ext uri="{FF2B5EF4-FFF2-40B4-BE49-F238E27FC236}">
                <a16:creationId xmlns:a16="http://schemas.microsoft.com/office/drawing/2014/main" id="{47295A99-5227-47F3-8498-91DDA939E2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0779" y="4704288"/>
            <a:ext cx="2825221" cy="2031300"/>
          </a:xfrm>
          <a:prstGeom prst="rect">
            <a:avLst/>
          </a:prstGeom>
        </p:spPr>
      </p:pic>
    </p:spTree>
    <p:extLst>
      <p:ext uri="{BB962C8B-B14F-4D97-AF65-F5344CB8AC3E}">
        <p14:creationId xmlns:p14="http://schemas.microsoft.com/office/powerpoint/2010/main" val="129046605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494A5D2B-E65D-4864-A318-BEB66CB75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826" y="4051843"/>
            <a:ext cx="3125664" cy="2142841"/>
          </a:xfrm>
          <a:prstGeom prst="rect">
            <a:avLst/>
          </a:prstGeom>
        </p:spPr>
      </p:pic>
      <p:pic>
        <p:nvPicPr>
          <p:cNvPr id="4" name="Picture Placeholder 3">
            <a:extLst>
              <a:ext uri="{FF2B5EF4-FFF2-40B4-BE49-F238E27FC236}">
                <a16:creationId xmlns:a16="http://schemas.microsoft.com/office/drawing/2014/main" id="{60400317-81DA-40FF-B2CE-717758D80BB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2261" r="22261"/>
          <a:stretch/>
        </p:blipFill>
        <p:spPr>
          <a:xfrm>
            <a:off x="273469" y="591457"/>
            <a:ext cx="5754914" cy="5675086"/>
          </a:xfrm>
        </p:spPr>
      </p:pic>
      <p:sp>
        <p:nvSpPr>
          <p:cNvPr id="428" name="Shape 428"/>
          <p:cNvSpPr txBox="1">
            <a:spLocks noGrp="1"/>
          </p:cNvSpPr>
          <p:nvPr>
            <p:ph type="title" idx="4294967295"/>
          </p:nvPr>
        </p:nvSpPr>
        <p:spPr>
          <a:xfrm>
            <a:off x="6465453" y="190978"/>
            <a:ext cx="5300662" cy="1227138"/>
          </a:xfrm>
          <a:prstGeom prst="rect">
            <a:avLst/>
          </a:prstGeom>
          <a:noFill/>
          <a:ln>
            <a:noFill/>
          </a:ln>
        </p:spPr>
        <p:txBody>
          <a:bodyPr vert="horz" wrap="square" lIns="91425" tIns="45700" rIns="91425" bIns="45700" rtlCol="0" anchor="ctr" anchorCtr="0">
            <a:spAutoFit/>
          </a:bodyPr>
          <a:lstStyle/>
          <a:p>
            <a:pPr>
              <a:buSzPct val="25000"/>
            </a:pPr>
            <a:r>
              <a:rPr lang="en-US" sz="3200" dirty="0">
                <a:solidFill>
                  <a:srgbClr val="000000"/>
                </a:solidFill>
                <a:latin typeface="+mj-lt"/>
              </a:rPr>
              <a:t>Expect Lower Volatility Moving Forward?</a:t>
            </a:r>
            <a:br>
              <a:rPr lang="en-US" sz="1800" dirty="0">
                <a:solidFill>
                  <a:srgbClr val="000000"/>
                </a:solidFill>
              </a:rPr>
            </a:br>
            <a:endParaRPr lang="x-none" sz="1800" dirty="0">
              <a:solidFill>
                <a:srgbClr val="000000"/>
              </a:solidFill>
            </a:endParaRPr>
          </a:p>
        </p:txBody>
      </p:sp>
      <p:pic>
        <p:nvPicPr>
          <p:cNvPr id="6" name="Picture 5" descr="Chart, line chart&#10;&#10;Description automatically generated">
            <a:extLst>
              <a:ext uri="{FF2B5EF4-FFF2-40B4-BE49-F238E27FC236}">
                <a16:creationId xmlns:a16="http://schemas.microsoft.com/office/drawing/2014/main" id="{C2B7DF1A-D823-4343-89FD-EAF79FFC4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765" y="1418117"/>
            <a:ext cx="3810037" cy="24399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AB70845-192A-421D-BA31-62E40F921A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90" y="4054249"/>
            <a:ext cx="3314527" cy="2142841"/>
          </a:xfrm>
          <a:prstGeom prst="rect">
            <a:avLst/>
          </a:prstGeom>
        </p:spPr>
      </p:pic>
      <p:pic>
        <p:nvPicPr>
          <p:cNvPr id="12" name="Picture 11">
            <a:extLst>
              <a:ext uri="{FF2B5EF4-FFF2-40B4-BE49-F238E27FC236}">
                <a16:creationId xmlns:a16="http://schemas.microsoft.com/office/drawing/2014/main" id="{584BAA38-F613-4E97-87ED-8CACC0E16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5610" y="6194684"/>
            <a:ext cx="558730" cy="533333"/>
          </a:xfrm>
          <a:prstGeom prst="rect">
            <a:avLst/>
          </a:prstGeom>
        </p:spPr>
      </p:pic>
      <p:pic>
        <p:nvPicPr>
          <p:cNvPr id="14" name="Picture 13" descr="Icon&#10;&#10;Description automatically generated">
            <a:extLst>
              <a:ext uri="{FF2B5EF4-FFF2-40B4-BE49-F238E27FC236}">
                <a16:creationId xmlns:a16="http://schemas.microsoft.com/office/drawing/2014/main" id="{E31CDA0F-57D5-4A3E-A6F3-5953639612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2776" y="445494"/>
            <a:ext cx="1069535" cy="1069535"/>
          </a:xfrm>
          <a:prstGeom prst="rect">
            <a:avLst/>
          </a:prstGeom>
        </p:spPr>
      </p:pic>
    </p:spTree>
    <p:extLst>
      <p:ext uri="{BB962C8B-B14F-4D97-AF65-F5344CB8AC3E}">
        <p14:creationId xmlns:p14="http://schemas.microsoft.com/office/powerpoint/2010/main" val="2199846728"/>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7"/>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Shape 438"/>
          <p:cNvSpPr txBox="1">
            <a:spLocks noGrp="1"/>
          </p:cNvSpPr>
          <p:nvPr>
            <p:ph type="title" idx="4294967295"/>
          </p:nvPr>
        </p:nvSpPr>
        <p:spPr>
          <a:xfrm>
            <a:off x="1306992" y="260313"/>
            <a:ext cx="4137655" cy="1004154"/>
          </a:xfrm>
          <a:prstGeom prst="rect">
            <a:avLst/>
          </a:prstGeom>
        </p:spPr>
        <p:txBody>
          <a:bodyPr vert="horz" lIns="91440" tIns="45720" rIns="91440" bIns="45720" rtlCol="0" anchor="t" anchorCtr="0">
            <a:normAutofit/>
          </a:bodyPr>
          <a:lstStyle/>
          <a:p>
            <a:pPr algn="ctr">
              <a:buSzPct val="25000"/>
            </a:pPr>
            <a:r>
              <a:rPr lang="en-US" sz="3200" b="1" dirty="0">
                <a:latin typeface="+mj-lt"/>
                <a:cs typeface="+mj-cs"/>
              </a:rPr>
              <a:t>Another Example of </a:t>
            </a:r>
            <a:br>
              <a:rPr lang="en-US" sz="3200" b="1" dirty="0">
                <a:latin typeface="+mj-lt"/>
                <a:cs typeface="+mj-cs"/>
              </a:rPr>
            </a:br>
            <a:r>
              <a:rPr lang="en-US" sz="3200" b="1" dirty="0">
                <a:latin typeface="+mj-lt"/>
                <a:cs typeface="+mj-cs"/>
              </a:rPr>
              <a:t>LONG Implied Volatility</a:t>
            </a:r>
          </a:p>
        </p:txBody>
      </p:sp>
      <p:sp>
        <p:nvSpPr>
          <p:cNvPr id="125" name="Rectangle 1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D38A0FD7-727C-47CA-86CF-5627C373A6D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134" r="5693" b="-1"/>
          <a:stretch/>
        </p:blipFill>
        <p:spPr>
          <a:xfrm>
            <a:off x="6747354" y="899801"/>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6" name="Picture 5">
            <a:extLst>
              <a:ext uri="{FF2B5EF4-FFF2-40B4-BE49-F238E27FC236}">
                <a16:creationId xmlns:a16="http://schemas.microsoft.com/office/drawing/2014/main" id="{AB5CB4D2-D712-4699-8C20-163A7A3ED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4669" y="6057999"/>
            <a:ext cx="558730" cy="533333"/>
          </a:xfrm>
          <a:prstGeom prst="rect">
            <a:avLst/>
          </a:prstGeom>
        </p:spPr>
      </p:pic>
      <p:pic>
        <p:nvPicPr>
          <p:cNvPr id="8" name="Picture 7" descr="Chart, line chart&#10;&#10;Description automatically generated">
            <a:extLst>
              <a:ext uri="{FF2B5EF4-FFF2-40B4-BE49-F238E27FC236}">
                <a16:creationId xmlns:a16="http://schemas.microsoft.com/office/drawing/2014/main" id="{4EBD1FD2-BDC0-446F-B2D4-D494F632F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710" y="1524778"/>
            <a:ext cx="3381934" cy="258036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descr="Chart, line chart&#10;&#10;Description automatically generated">
            <a:extLst>
              <a:ext uri="{FF2B5EF4-FFF2-40B4-BE49-F238E27FC236}">
                <a16:creationId xmlns:a16="http://schemas.microsoft.com/office/drawing/2014/main" id="{A6F8911B-A7A3-4388-8348-8BA5864E1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976" y="4272267"/>
            <a:ext cx="3096385" cy="2418605"/>
          </a:xfrm>
          <a:prstGeom prst="rect">
            <a:avLst/>
          </a:prstGeom>
        </p:spPr>
      </p:pic>
      <p:pic>
        <p:nvPicPr>
          <p:cNvPr id="12" name="Picture 11" descr="Diagram, engineering drawing&#10;&#10;Description automatically generated with medium confidence">
            <a:extLst>
              <a:ext uri="{FF2B5EF4-FFF2-40B4-BE49-F238E27FC236}">
                <a16:creationId xmlns:a16="http://schemas.microsoft.com/office/drawing/2014/main" id="{64A94818-4A81-44B5-84E9-B3BF2F2E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3677" y="4276053"/>
            <a:ext cx="3381934" cy="2414819"/>
          </a:xfrm>
          <a:prstGeom prst="rect">
            <a:avLst/>
          </a:prstGeom>
        </p:spPr>
      </p:pic>
    </p:spTree>
    <p:extLst>
      <p:ext uri="{BB962C8B-B14F-4D97-AF65-F5344CB8AC3E}">
        <p14:creationId xmlns:p14="http://schemas.microsoft.com/office/powerpoint/2010/main" val="582665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38"/>
                                        </p:tgtEl>
                                        <p:attrNameLst>
                                          <p:attrName>style.visibility</p:attrName>
                                        </p:attrNameLst>
                                      </p:cBhvr>
                                      <p:to>
                                        <p:strVal val="visible"/>
                                      </p:to>
                                    </p:set>
                                    <p:animEffect transition="in" filter="fade">
                                      <p:cBhvr>
                                        <p:cTn id="7" dur="4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2650</TotalTime>
  <Words>1424</Words>
  <Application>Microsoft Office PowerPoint</Application>
  <PresentationFormat>Widescreen</PresentationFormat>
  <Paragraphs>144</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Courier New</vt:lpstr>
      <vt:lpstr>Montserrat Black</vt:lpstr>
      <vt:lpstr>Nunito Sans SemiBold</vt:lpstr>
      <vt:lpstr>Tahoma</vt:lpstr>
      <vt:lpstr>Wingdings</vt:lpstr>
      <vt:lpstr>Office Theme</vt:lpstr>
      <vt:lpstr>PowerPoint Presentation</vt:lpstr>
      <vt:lpstr>Historical Vs.  Implied Volatility</vt:lpstr>
      <vt:lpstr>Why is it very important to  understand volatility?</vt:lpstr>
      <vt:lpstr>Volatility</vt:lpstr>
      <vt:lpstr>Volatility</vt:lpstr>
      <vt:lpstr>Volatility</vt:lpstr>
      <vt:lpstr>Expect Higher Volatility Moving Forward?</vt:lpstr>
      <vt:lpstr>Expect Lower Volatility Moving Forward? </vt:lpstr>
      <vt:lpstr>Another Example of  LONG Implied Volatility</vt:lpstr>
      <vt:lpstr>Another Example of  SHORT Implied Volatility</vt:lpstr>
      <vt:lpstr>Taken advantage of  Short Implied Volatility</vt:lpstr>
      <vt:lpstr>Volatility Smile - Notice ATM is cheapest, Wings most expensive</vt:lpstr>
      <vt:lpstr>Volatility Smiles Across Time- Skew highest closest to Expiration</vt:lpstr>
      <vt:lpstr>Historical Volatilities – 10 day vs 90 day- Longer Time- Flatter</vt:lpstr>
      <vt:lpstr>Implied Volatilities  30 day vs 360 day</vt:lpstr>
      <vt:lpstr>Implied vs Historical Volatilities  90 day vs 90 day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2024-04-14T18:44:15Z</dcterms:modified>
</cp:coreProperties>
</file>