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handoutMasterIdLst>
    <p:handoutMasterId r:id="rId21"/>
  </p:handoutMasterIdLst>
  <p:sldIdLst>
    <p:sldId id="299" r:id="rId2"/>
    <p:sldId id="258" r:id="rId3"/>
    <p:sldId id="259" r:id="rId4"/>
    <p:sldId id="260" r:id="rId5"/>
    <p:sldId id="261" r:id="rId6"/>
    <p:sldId id="262" r:id="rId7"/>
    <p:sldId id="263" r:id="rId8"/>
    <p:sldId id="264" r:id="rId9"/>
    <p:sldId id="300" r:id="rId10"/>
    <p:sldId id="266" r:id="rId11"/>
    <p:sldId id="267" r:id="rId12"/>
    <p:sldId id="302" r:id="rId13"/>
    <p:sldId id="269" r:id="rId14"/>
    <p:sldId id="270" r:id="rId15"/>
    <p:sldId id="30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101"/>
    <a:srgbClr val="001132"/>
    <a:srgbClr val="DAE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7FD17E-8A15-48D5-8FD4-4CE8E6F896C4}" v="97" dt="2022-03-28T02:57:36.647"/>
  </p1510:revLst>
</p1510:revInfo>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85" autoAdjust="0"/>
    <p:restoredTop sz="93725" autoAdjust="0"/>
  </p:normalViewPr>
  <p:slideViewPr>
    <p:cSldViewPr snapToGrid="0">
      <p:cViewPr varScale="1">
        <p:scale>
          <a:sx n="81" d="100"/>
          <a:sy n="81" d="100"/>
        </p:scale>
        <p:origin x="1500" y="84"/>
      </p:cViewPr>
      <p:guideLst/>
    </p:cSldViewPr>
  </p:slideViewPr>
  <p:notesTextViewPr>
    <p:cViewPr>
      <p:scale>
        <a:sx n="1" d="1"/>
        <a:sy n="1" d="1"/>
      </p:scale>
      <p:origin x="0" y="0"/>
    </p:cViewPr>
  </p:notesTextViewPr>
  <p:sorterViewPr>
    <p:cViewPr>
      <p:scale>
        <a:sx n="100" d="100"/>
        <a:sy n="100" d="100"/>
      </p:scale>
      <p:origin x="0" y="-8316"/>
    </p:cViewPr>
  </p:sorterViewPr>
  <p:notesViewPr>
    <p:cSldViewPr snapToGrid="0">
      <p:cViewPr varScale="1">
        <p:scale>
          <a:sx n="51" d="100"/>
          <a:sy n="51" d="100"/>
        </p:scale>
        <p:origin x="2697" y="3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D9A794-8686-4685-8344-C04AA68E770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C4EDB64-D3AB-4B00-9870-49FC0ACF611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13A15D0-226A-47D6-86E8-B6C5A1805F4A}" type="datetimeFigureOut">
              <a:rPr lang="en-US" smtClean="0"/>
              <a:t>4/14/2024</a:t>
            </a:fld>
            <a:endParaRPr lang="en-US"/>
          </a:p>
        </p:txBody>
      </p:sp>
      <p:sp>
        <p:nvSpPr>
          <p:cNvPr id="4" name="Footer Placeholder 3">
            <a:extLst>
              <a:ext uri="{FF2B5EF4-FFF2-40B4-BE49-F238E27FC236}">
                <a16:creationId xmlns:a16="http://schemas.microsoft.com/office/drawing/2014/main" id="{971A7FA2-BDAE-4D8D-BF6C-5BED775B06F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2DA106F-8AA8-48F9-AEA8-F7EB85399C2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4A2CD1-AF6F-49B8-8A27-E1A8A5AABB6B}" type="slidenum">
              <a:rPr lang="en-US" smtClean="0"/>
              <a:t>‹#›</a:t>
            </a:fld>
            <a:endParaRPr lang="en-US"/>
          </a:p>
        </p:txBody>
      </p:sp>
    </p:spTree>
    <p:extLst>
      <p:ext uri="{BB962C8B-B14F-4D97-AF65-F5344CB8AC3E}">
        <p14:creationId xmlns:p14="http://schemas.microsoft.com/office/powerpoint/2010/main" val="38059050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F008FB-3961-4465-A2EF-0EC75423D8E6}" type="datetimeFigureOut">
              <a:rPr lang="en-US" smtClean="0"/>
              <a:t>4/14/2024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A7366C-7FF4-498D-9D4C-43ABFA05C1A6}" type="slidenum">
              <a:rPr lang="en-US" smtClean="0"/>
              <a:t>‹#›</a:t>
            </a:fld>
            <a:endParaRPr lang="en-US"/>
          </a:p>
        </p:txBody>
      </p:sp>
    </p:spTree>
    <p:extLst>
      <p:ext uri="{BB962C8B-B14F-4D97-AF65-F5344CB8AC3E}">
        <p14:creationId xmlns:p14="http://schemas.microsoft.com/office/powerpoint/2010/main" val="13746382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Pictures –</a:t>
            </a:r>
            <a:r>
              <a:rPr lang="en-US" baseline="0" dirty="0"/>
              <a:t> Credit &amp; Debit</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196000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kern="1200" dirty="0">
                <a:solidFill>
                  <a:schemeClr val="tx1"/>
                </a:solidFill>
                <a:effectLst/>
                <a:latin typeface="+mn-lt"/>
                <a:ea typeface="+mn-ea"/>
                <a:cs typeface="+mn-cs"/>
              </a:rPr>
              <a:t>The net effect of the strategy is to bring down the cost and breakeven on the trade compared to simply buying the long call. </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The bought leg is closer to the money than the sold leg, so it is more expensive and also has a higher Delta than the OTM sold call leg. </a:t>
            </a:r>
          </a:p>
          <a:p>
            <a:pPr marL="0" indent="0">
              <a:buFontTx/>
              <a:buNone/>
            </a:pPr>
            <a:endParaRPr lang="en-US" sz="1200" kern="1200" dirty="0">
              <a:solidFill>
                <a:schemeClr val="tx1"/>
              </a:solidFill>
              <a:effectLst/>
              <a:latin typeface="+mn-lt"/>
              <a:ea typeface="+mn-ea"/>
              <a:cs typeface="+mn-cs"/>
            </a:endParaRPr>
          </a:p>
          <a:p>
            <a:pPr marL="0" indent="0">
              <a:buFontTx/>
              <a:buNone/>
            </a:pPr>
            <a:r>
              <a:rPr lang="en-US" sz="1200" kern="1200" dirty="0">
                <a:solidFill>
                  <a:schemeClr val="tx1"/>
                </a:solidFill>
                <a:effectLst/>
                <a:latin typeface="+mn-lt"/>
                <a:ea typeface="+mn-ea"/>
                <a:cs typeface="+mn-cs"/>
              </a:rPr>
              <a:t>Therefore you don’t want to be over-exposed to time decay, which is at its most profound in the last month. When you add the fact that your stock must move upwards in order for you to reach your breakeven point, bull calls tend to be more suited to longer-term trades where you need time to be right. </a:t>
            </a:r>
          </a:p>
          <a:p>
            <a:pPr marL="0" indent="0">
              <a:buFontTx/>
              <a:buNone/>
            </a:pPr>
            <a:endParaRPr lang="en-US" dirty="0"/>
          </a:p>
          <a:p>
            <a:r>
              <a:rPr lang="en-US" sz="1200" kern="1200" dirty="0">
                <a:solidFill>
                  <a:schemeClr val="tx1"/>
                </a:solidFill>
                <a:effectLst/>
                <a:latin typeface="+mn-lt"/>
                <a:ea typeface="+mn-ea"/>
                <a:cs typeface="+mn-cs"/>
              </a:rPr>
              <a:t>The Bull Call Spread requires a bullish outlook because you will make a profit only when the stock price rises. However, the returns possible on this strategy can be spectacular if you get it right and everything goes in your favor. The bought leg gives you the leverage, but the sold leg reduces your cost and increases your leverage, though at the expense of capping your upside. </a:t>
            </a:r>
          </a:p>
          <a:p>
            <a:endParaRPr lang="en-US" dirty="0"/>
          </a:p>
          <a:p>
            <a:r>
              <a:rPr lang="en-US" sz="1200" kern="1200" dirty="0">
                <a:solidFill>
                  <a:schemeClr val="tx1"/>
                </a:solidFill>
                <a:effectLst/>
                <a:latin typeface="+mn-lt"/>
                <a:ea typeface="+mn-ea"/>
                <a:cs typeface="+mn-cs"/>
              </a:rPr>
              <a:t>Many so-called options instructors advocate the Bull Call Spread because it’s easy to show spectacular potential returns. The key word here is </a:t>
            </a:r>
            <a:r>
              <a:rPr lang="en-US" sz="1200" i="1" kern="1200" dirty="0">
                <a:solidFill>
                  <a:schemeClr val="tx1"/>
                </a:solidFill>
                <a:effectLst/>
                <a:latin typeface="+mn-lt"/>
                <a:ea typeface="+mn-ea"/>
                <a:cs typeface="+mn-cs"/>
              </a:rPr>
              <a:t>potential. </a:t>
            </a:r>
            <a:r>
              <a:rPr lang="en-US" sz="1200" kern="1200" dirty="0">
                <a:solidFill>
                  <a:schemeClr val="tx1"/>
                </a:solidFill>
                <a:effectLst/>
                <a:latin typeface="+mn-lt"/>
                <a:ea typeface="+mn-ea"/>
                <a:cs typeface="+mn-cs"/>
              </a:rPr>
              <a:t>It’s all very well demonstrating a trade where you can make 400% more than your initial stake, but if the stock has to rise by 50% for us to get there, then I’m more likely to look at the odds of that happening, rather than being suckered in by the attractive </a:t>
            </a:r>
            <a:r>
              <a:rPr lang="en-US" sz="1200" i="1" kern="1200" dirty="0">
                <a:solidFill>
                  <a:schemeClr val="tx1"/>
                </a:solidFill>
                <a:effectLst/>
                <a:latin typeface="+mn-lt"/>
                <a:ea typeface="+mn-ea"/>
                <a:cs typeface="+mn-cs"/>
              </a:rPr>
              <a:t>potential </a:t>
            </a:r>
            <a:r>
              <a:rPr lang="en-US" sz="1200" kern="1200" dirty="0">
                <a:solidFill>
                  <a:schemeClr val="tx1"/>
                </a:solidFill>
                <a:effectLst/>
                <a:latin typeface="+mn-lt"/>
                <a:ea typeface="+mn-ea"/>
                <a:cs typeface="+mn-cs"/>
              </a:rPr>
              <a:t>yield. Personally, when I do these, I always look first at where my breakeven point is. If it’s not too far away, then I’ll see if the yield is attractive enough. </a:t>
            </a:r>
            <a:endParaRPr lang="en-US" dirty="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444536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Risk Profile is Slanted to the Right, indicating a bullish bias ( Profits will increase as stock price rises) </a:t>
            </a:r>
          </a:p>
          <a:p>
            <a:pPr marL="171450" indent="-171450">
              <a:buFontTx/>
              <a:buChar char="-"/>
            </a:pPr>
            <a:endParaRPr lang="en-US" baseline="0" dirty="0"/>
          </a:p>
          <a:p>
            <a:pPr marL="171450" indent="-171450">
              <a:buFontTx/>
              <a:buChar char="-"/>
            </a:pPr>
            <a:r>
              <a:rPr lang="en-US" baseline="0" dirty="0"/>
              <a:t>This is a debit strategy, meaning it will cost you money to make this trade</a:t>
            </a:r>
          </a:p>
          <a:p>
            <a:endParaRPr lang="en-US" dirty="0"/>
          </a:p>
          <a:p>
            <a:r>
              <a:rPr lang="en-US" dirty="0"/>
              <a:t>- Option with shortest times</a:t>
            </a:r>
            <a:r>
              <a:rPr lang="en-US" baseline="0" dirty="0"/>
              <a:t> left till expiration will provide more leverage BUT! They will have lower deltas and thus less chance of expiring in the money</a:t>
            </a:r>
            <a:endParaRPr lang="en-US" dirty="0"/>
          </a:p>
          <a:p>
            <a:endParaRPr lang="en-US" dirty="0"/>
          </a:p>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a:p>
            <a:r>
              <a:rPr lang="en-US" dirty="0"/>
              <a:t>Note: On</a:t>
            </a:r>
            <a:r>
              <a:rPr lang="en-US" baseline="0" dirty="0"/>
              <a:t> this strategy the Losses are </a:t>
            </a:r>
            <a:r>
              <a:rPr lang="en-US" baseline="0" dirty="0" err="1"/>
              <a:t>limtied</a:t>
            </a:r>
            <a:r>
              <a:rPr lang="en-US" baseline="0" dirty="0"/>
              <a:t> ( they flat line at the cost you paid for the spread) &amp; the Profits are limited (flat line where the spread is at </a:t>
            </a:r>
            <a:r>
              <a:rPr lang="en-US" baseline="0" dirty="0" err="1"/>
              <a:t>maxiumum</a:t>
            </a:r>
            <a:r>
              <a:rPr lang="en-US" baseline="0" dirty="0"/>
              <a:t> value</a:t>
            </a:r>
          </a:p>
          <a:p>
            <a:endParaRPr lang="en-US" baseline="0" dirty="0"/>
          </a:p>
          <a:p>
            <a:r>
              <a:rPr lang="en-US" baseline="0" dirty="0"/>
              <a:t>The delta increases as the stock moves towards ATM and peaks right in between the strike prices</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4068954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a:t>
            </a:r>
            <a:r>
              <a:rPr lang="en-US" baseline="0" dirty="0"/>
              <a:t> _ Stock chart of Stock moving up.</a:t>
            </a:r>
          </a:p>
          <a:p>
            <a:endParaRPr lang="en-US" baseline="0" dirty="0"/>
          </a:p>
          <a:p>
            <a:r>
              <a:rPr lang="en-US" sz="1200" dirty="0"/>
              <a:t>Scenario 1: Stock falls below long call strike. </a:t>
            </a:r>
            <a:r>
              <a:rPr lang="en-US" sz="1200" b="0" dirty="0"/>
              <a:t>The total position will be trading at a loss and the position will expire worthless. I can try to sell the long call before expiration to preserve some capital</a:t>
            </a:r>
            <a:br>
              <a:rPr lang="en-US" sz="1200" b="0" dirty="0"/>
            </a:br>
            <a:endParaRPr lang="en-US" sz="1200" b="0" dirty="0"/>
          </a:p>
          <a:p>
            <a:r>
              <a:rPr lang="en-US" sz="1200" dirty="0"/>
              <a:t>Scenario 2: Stock falls below breakeven strike but above long call strike. I </a:t>
            </a:r>
            <a:r>
              <a:rPr lang="en-US" sz="1200" b="0" dirty="0"/>
              <a:t>can sell the long call and buy the short call for combined small profit. Or I normally wait till expiration and sell the long call at a slight profit while letting the short call expire worthless. </a:t>
            </a:r>
            <a:br>
              <a:rPr lang="en-US" sz="1200" b="0" dirty="0"/>
            </a:br>
            <a:br>
              <a:rPr lang="en-US" sz="1200" b="0" dirty="0"/>
            </a:br>
            <a:r>
              <a:rPr lang="en-US" sz="1200" dirty="0"/>
              <a:t>Scenario 3: Stock rises above the breakeven price but stays under the short call strike. </a:t>
            </a:r>
            <a:r>
              <a:rPr lang="en-US" sz="1200" b="0" dirty="0"/>
              <a:t> I call sell the long call and buy back the short call or let them both expire for a small profit.</a:t>
            </a:r>
            <a:br>
              <a:rPr lang="en-US" sz="1200" b="0" dirty="0"/>
            </a:br>
            <a:endParaRPr lang="en-US" sz="1200" dirty="0"/>
          </a:p>
          <a:p>
            <a:r>
              <a:rPr lang="en-US" sz="1200" dirty="0"/>
              <a:t>Scenario 4: Stock rises above the Short strike. </a:t>
            </a:r>
            <a:r>
              <a:rPr lang="en-US" sz="1200" b="0" dirty="0"/>
              <a:t>The short call assignment at expiration will offset the long call exercise and you will reap maximum profit</a:t>
            </a:r>
          </a:p>
          <a:p>
            <a:endParaRPr lang="en-US" baseline="0" dirty="0"/>
          </a:p>
          <a:p>
            <a:endParaRPr lang="en-US" baseline="0" dirty="0"/>
          </a:p>
          <a:p>
            <a:r>
              <a:rPr lang="en-US" b="1" baseline="0" dirty="0"/>
              <a:t>Remember </a:t>
            </a:r>
            <a:r>
              <a:rPr lang="en-US" baseline="0" dirty="0"/>
              <a:t>: Long options value erodes over time,  A one month option </a:t>
            </a:r>
            <a:r>
              <a:rPr lang="en-US" baseline="0" dirty="0" err="1"/>
              <a:t>comparted</a:t>
            </a:r>
            <a:r>
              <a:rPr lang="en-US" baseline="0" dirty="0"/>
              <a:t> to a 12 month option as far more theta </a:t>
            </a:r>
            <a:r>
              <a:rPr lang="en-US" baseline="0" dirty="0" err="1"/>
              <a:t>efffect</a:t>
            </a:r>
            <a:r>
              <a:rPr lang="en-US" baseline="0" dirty="0"/>
              <a:t>. So in essence you will be paying far less “per day” to own a call that is 12 or 6 months out than a 1 month option.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1347909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a:t>
            </a:r>
            <a:r>
              <a:rPr lang="en-US" baseline="0" dirty="0"/>
              <a:t> _ Stock chart of Stock moving up.</a:t>
            </a:r>
          </a:p>
          <a:p>
            <a:endParaRPr lang="en-US" baseline="0" dirty="0"/>
          </a:p>
          <a:p>
            <a:r>
              <a:rPr lang="en-US" sz="1200" dirty="0"/>
              <a:t>Scenario 1: Stock falls below long call strike. </a:t>
            </a:r>
            <a:r>
              <a:rPr lang="en-US" sz="1200" b="0" dirty="0"/>
              <a:t>The total position will be trading at a loss and the position will expire worthless. I can try to sell the long call before expiration to preserve some capital</a:t>
            </a:r>
            <a:br>
              <a:rPr lang="en-US" sz="1200" b="0" dirty="0"/>
            </a:br>
            <a:endParaRPr lang="en-US" sz="1200" b="0" dirty="0"/>
          </a:p>
          <a:p>
            <a:r>
              <a:rPr lang="en-US" sz="1200" dirty="0"/>
              <a:t>Scenario 2: Stock falls below breakeven strike but above long call strike. I </a:t>
            </a:r>
            <a:r>
              <a:rPr lang="en-US" sz="1200" b="0" dirty="0"/>
              <a:t>can sell the long call and buy the short call for combined small profit. Or I normally wait till expiration and sell the long call at a slight profit while letting the short call expire worthless. </a:t>
            </a:r>
            <a:br>
              <a:rPr lang="en-US" sz="1200" b="0" dirty="0"/>
            </a:br>
            <a:br>
              <a:rPr lang="en-US" sz="1200" b="0" dirty="0"/>
            </a:br>
            <a:r>
              <a:rPr lang="en-US" sz="1200" dirty="0"/>
              <a:t>Scenario 3: Stock rises above the breakeven price but stays under the short call strike. </a:t>
            </a:r>
            <a:r>
              <a:rPr lang="en-US" sz="1200" b="0" dirty="0"/>
              <a:t> I call sell the long call and buy back the short call or let them both expire for a small profit.</a:t>
            </a:r>
            <a:br>
              <a:rPr lang="en-US" sz="1200" b="0" dirty="0"/>
            </a:br>
            <a:endParaRPr lang="en-US" sz="1200" dirty="0"/>
          </a:p>
          <a:p>
            <a:r>
              <a:rPr lang="en-US" sz="1200" dirty="0"/>
              <a:t>Scenario 4: Stock rises above the Short strike. </a:t>
            </a:r>
            <a:r>
              <a:rPr lang="en-US" sz="1200" b="0" dirty="0"/>
              <a:t>The short call assignment at expiration will offset the long call exercise and you will reap maximum profit</a:t>
            </a:r>
          </a:p>
          <a:p>
            <a:endParaRPr lang="en-US" baseline="0" dirty="0"/>
          </a:p>
          <a:p>
            <a:endParaRPr lang="en-US" baseline="0" dirty="0"/>
          </a:p>
          <a:p>
            <a:r>
              <a:rPr lang="en-US" b="1" baseline="0" dirty="0"/>
              <a:t>Remember </a:t>
            </a:r>
            <a:r>
              <a:rPr lang="en-US" baseline="0" dirty="0"/>
              <a:t>: Long options value erodes over time,  A one month option </a:t>
            </a:r>
            <a:r>
              <a:rPr lang="en-US" baseline="0" dirty="0" err="1"/>
              <a:t>comparted</a:t>
            </a:r>
            <a:r>
              <a:rPr lang="en-US" baseline="0" dirty="0"/>
              <a:t> to a 12 month option as far more theta </a:t>
            </a:r>
            <a:r>
              <a:rPr lang="en-US" baseline="0" dirty="0" err="1"/>
              <a:t>efffect</a:t>
            </a:r>
            <a:r>
              <a:rPr lang="en-US" baseline="0" dirty="0"/>
              <a:t>. So in essence you will be paying far less “per day” to own a call that is 12 or 6 months out than a 1 month option.</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347909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Risk Profile is Slanted to the Right, indicating a bullish bias ( Profits will increase as stock price rises) </a:t>
            </a:r>
          </a:p>
          <a:p>
            <a:pPr marL="171450" indent="-171450">
              <a:buFontTx/>
              <a:buChar char="-"/>
            </a:pPr>
            <a:endParaRPr lang="en-US" baseline="0" dirty="0"/>
          </a:p>
          <a:p>
            <a:pPr marL="171450" indent="-171450">
              <a:buFontTx/>
              <a:buChar char="-"/>
            </a:pPr>
            <a:r>
              <a:rPr lang="en-US" baseline="0" dirty="0"/>
              <a:t>This is a debit strategy, meaning it will cost you money to make this trade</a:t>
            </a:r>
          </a:p>
          <a:p>
            <a:endParaRPr lang="en-US" dirty="0"/>
          </a:p>
          <a:p>
            <a:r>
              <a:rPr lang="en-US" dirty="0"/>
              <a:t>- Option with shortest times</a:t>
            </a:r>
            <a:r>
              <a:rPr lang="en-US" baseline="0" dirty="0"/>
              <a:t> left till expiration will provide more leverage BUT! They will have lower deltas and thus less chance of expiring in the money</a:t>
            </a:r>
            <a:endParaRPr lang="en-US" dirty="0"/>
          </a:p>
          <a:p>
            <a:endParaRPr lang="en-US" dirty="0"/>
          </a:p>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a:p>
            <a:r>
              <a:rPr lang="en-US" dirty="0"/>
              <a:t>Note: On</a:t>
            </a:r>
            <a:r>
              <a:rPr lang="en-US" baseline="0" dirty="0"/>
              <a:t> this strategy the Losses are </a:t>
            </a:r>
            <a:r>
              <a:rPr lang="en-US" baseline="0" dirty="0" err="1"/>
              <a:t>limtied</a:t>
            </a:r>
            <a:r>
              <a:rPr lang="en-US" baseline="0" dirty="0"/>
              <a:t> ( they flat line at the cost you paid for the spread) &amp; the Profits are limited (flat line where the spread is at </a:t>
            </a:r>
            <a:r>
              <a:rPr lang="en-US" baseline="0" dirty="0" err="1"/>
              <a:t>maxiumum</a:t>
            </a:r>
            <a:r>
              <a:rPr lang="en-US" baseline="0" dirty="0"/>
              <a:t> value</a:t>
            </a:r>
          </a:p>
          <a:p>
            <a:endParaRPr lang="en-US" baseline="0" dirty="0"/>
          </a:p>
          <a:p>
            <a:r>
              <a:rPr lang="en-US" baseline="0" dirty="0"/>
              <a:t>The delta increases as the stock moves towards ATM and peaks right in between the strike prices</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327612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Risk Profile is Slanted to the Right, indicating a bullish bias ( Profits will increase as stock price rises) </a:t>
            </a:r>
          </a:p>
          <a:p>
            <a:pPr marL="171450" indent="-171450">
              <a:buFontTx/>
              <a:buChar char="-"/>
            </a:pPr>
            <a:endParaRPr lang="en-US" baseline="0" dirty="0"/>
          </a:p>
          <a:p>
            <a:pPr marL="171450" indent="-171450">
              <a:buFontTx/>
              <a:buChar char="-"/>
            </a:pPr>
            <a:r>
              <a:rPr lang="en-US" baseline="0" dirty="0"/>
              <a:t>This is a debit strategy, meaning it will cost you money to make this trade</a:t>
            </a:r>
          </a:p>
          <a:p>
            <a:endParaRPr lang="en-US" dirty="0"/>
          </a:p>
          <a:p>
            <a:r>
              <a:rPr lang="en-US" dirty="0"/>
              <a:t>- Option with shortest times</a:t>
            </a:r>
            <a:r>
              <a:rPr lang="en-US" baseline="0" dirty="0"/>
              <a:t> left till expiration will provide more leverage BUT! They will have lower deltas and thus less chance of expiring in the money</a:t>
            </a:r>
            <a:endParaRPr lang="en-US" dirty="0"/>
          </a:p>
          <a:p>
            <a:endParaRPr lang="en-US" dirty="0"/>
          </a:p>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a:p>
            <a:r>
              <a:rPr lang="en-US" dirty="0"/>
              <a:t>Note: On</a:t>
            </a:r>
            <a:r>
              <a:rPr lang="en-US" baseline="0" dirty="0"/>
              <a:t> this strategy the Losses are </a:t>
            </a:r>
            <a:r>
              <a:rPr lang="en-US" baseline="0" dirty="0" err="1"/>
              <a:t>limtied</a:t>
            </a:r>
            <a:r>
              <a:rPr lang="en-US" baseline="0" dirty="0"/>
              <a:t> ( they flat line at the cost you paid for the spread) &amp; the Profits are limited (flat line where the spread is at </a:t>
            </a:r>
            <a:r>
              <a:rPr lang="en-US" baseline="0" dirty="0" err="1"/>
              <a:t>maxiumum</a:t>
            </a:r>
            <a:r>
              <a:rPr lang="en-US" baseline="0" dirty="0"/>
              <a:t> value</a:t>
            </a:r>
          </a:p>
          <a:p>
            <a:endParaRPr lang="en-US" baseline="0" dirty="0"/>
          </a:p>
          <a:p>
            <a:r>
              <a:rPr lang="en-US" baseline="0" dirty="0"/>
              <a:t>The delta increases as the stock moves towards ATM and peaks right in between the strike prices</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605710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Risk Profile is Slanted to the Right, indicating a bullish bias ( Profits will increase as stock price rises) </a:t>
            </a:r>
          </a:p>
          <a:p>
            <a:pPr marL="171450" indent="-171450">
              <a:buFontTx/>
              <a:buChar char="-"/>
            </a:pPr>
            <a:endParaRPr lang="en-US" baseline="0" dirty="0"/>
          </a:p>
          <a:p>
            <a:pPr marL="171450" indent="-171450">
              <a:buFontTx/>
              <a:buChar char="-"/>
            </a:pPr>
            <a:r>
              <a:rPr lang="en-US" baseline="0" dirty="0"/>
              <a:t>This is a debit strategy, meaning it will cost you money to make this trade</a:t>
            </a:r>
          </a:p>
          <a:p>
            <a:endParaRPr lang="en-US" dirty="0"/>
          </a:p>
          <a:p>
            <a:r>
              <a:rPr lang="en-US" dirty="0"/>
              <a:t>- Option with shortest times</a:t>
            </a:r>
            <a:r>
              <a:rPr lang="en-US" baseline="0" dirty="0"/>
              <a:t> left till expiration will provide more leverage BUT! They will have lower deltas and thus less chance of expiring in the money</a:t>
            </a:r>
            <a:endParaRPr lang="en-US" dirty="0"/>
          </a:p>
          <a:p>
            <a:endParaRPr lang="en-US" dirty="0"/>
          </a:p>
          <a:p>
            <a:r>
              <a:rPr lang="en-US" dirty="0"/>
              <a:t>Where is ITM?</a:t>
            </a:r>
          </a:p>
          <a:p>
            <a:endParaRPr lang="en-US" dirty="0"/>
          </a:p>
          <a:p>
            <a:r>
              <a:rPr lang="en-US" dirty="0"/>
              <a:t>Where is</a:t>
            </a:r>
            <a:r>
              <a:rPr lang="en-US" baseline="0" dirty="0"/>
              <a:t> ATM?</a:t>
            </a:r>
          </a:p>
          <a:p>
            <a:endParaRPr lang="en-US" baseline="0" dirty="0"/>
          </a:p>
          <a:p>
            <a:r>
              <a:rPr lang="en-US" baseline="0" dirty="0"/>
              <a:t>Where is OTM?</a:t>
            </a:r>
          </a:p>
          <a:p>
            <a:endParaRPr lang="en-US" dirty="0"/>
          </a:p>
          <a:p>
            <a:r>
              <a:rPr lang="en-US" dirty="0"/>
              <a:t>Note: On</a:t>
            </a:r>
            <a:r>
              <a:rPr lang="en-US" baseline="0" dirty="0"/>
              <a:t> this strategy the Losses are </a:t>
            </a:r>
            <a:r>
              <a:rPr lang="en-US" baseline="0" dirty="0" err="1"/>
              <a:t>limtied</a:t>
            </a:r>
            <a:r>
              <a:rPr lang="en-US" baseline="0" dirty="0"/>
              <a:t> ( they flat line at the cost you paid for the spread) &amp; the Profits are limited (flat line where the spread is at </a:t>
            </a:r>
            <a:r>
              <a:rPr lang="en-US" baseline="0" dirty="0" err="1"/>
              <a:t>maxiumum</a:t>
            </a:r>
            <a:r>
              <a:rPr lang="en-US" baseline="0" dirty="0"/>
              <a:t> value</a:t>
            </a:r>
          </a:p>
          <a:p>
            <a:endParaRPr lang="en-US" baseline="0" dirty="0"/>
          </a:p>
          <a:p>
            <a:r>
              <a:rPr lang="en-US" baseline="0" dirty="0"/>
              <a:t>The delta increases as the stock moves towards ATM and peaks right in between the strike prices</a:t>
            </a:r>
            <a:endParaRPr lang="en-US" dirty="0"/>
          </a:p>
        </p:txBody>
      </p:sp>
      <p:sp>
        <p:nvSpPr>
          <p:cNvPr id="4" name="Slide Number Placeholder 3"/>
          <p:cNvSpPr>
            <a:spLocks noGrp="1"/>
          </p:cNvSpPr>
          <p:nvPr>
            <p:ph type="sldNum" sz="quarter" idx="10"/>
          </p:nvPr>
        </p:nvSpPr>
        <p:spPr/>
        <p:txBody>
          <a:bodyPr/>
          <a:lstStyle/>
          <a:p>
            <a:fld id="{391105E4-9E70-4B8C-B294-1B0219D9996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844980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Shape 1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7" name="Shape 1117"/>
          <p:cNvSpPr txBox="1">
            <a:spLocks noGrp="1"/>
          </p:cNvSpPr>
          <p:nvPr>
            <p:ph type="body" idx="1"/>
          </p:nvPr>
        </p:nvSpPr>
        <p:spPr>
          <a:xfrm>
            <a:off x="685800" y="4343400"/>
            <a:ext cx="5486399" cy="4114800"/>
          </a:xfrm>
          <a:prstGeom prst="rect">
            <a:avLst/>
          </a:prstGeom>
        </p:spPr>
        <p:txBody>
          <a:bodyPr lIns="91425" tIns="91425" rIns="91425" bIns="91425" anchor="ctr" anchorCtr="0">
            <a:sp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92818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87D1CBB-5EF3-40E6-A9A4-96A1D97FCF02}"/>
              </a:ext>
            </a:extLst>
          </p:cNvPr>
          <p:cNvSpPr>
            <a:spLocks noGrp="1"/>
          </p:cNvSpPr>
          <p:nvPr>
            <p:ph type="pic" sz="quarter" idx="10"/>
          </p:nvPr>
        </p:nvSpPr>
        <p:spPr>
          <a:xfrm>
            <a:off x="1" y="554702"/>
            <a:ext cx="4840093" cy="5717811"/>
          </a:xfrm>
          <a:custGeom>
            <a:avLst/>
            <a:gdLst>
              <a:gd name="connsiteX0" fmla="*/ 0 w 4840093"/>
              <a:gd name="connsiteY0" fmla="*/ 0 h 5717811"/>
              <a:gd name="connsiteX1" fmla="*/ 4705060 w 4840093"/>
              <a:gd name="connsiteY1" fmla="*/ 258649 h 5717811"/>
              <a:gd name="connsiteX2" fmla="*/ 4840093 w 4840093"/>
              <a:gd name="connsiteY2" fmla="*/ 401309 h 5717811"/>
              <a:gd name="connsiteX3" fmla="*/ 4840093 w 4840093"/>
              <a:gd name="connsiteY3" fmla="*/ 5250921 h 5717811"/>
              <a:gd name="connsiteX4" fmla="*/ 4707040 w 4840093"/>
              <a:gd name="connsiteY4" fmla="*/ 5393453 h 5717811"/>
              <a:gd name="connsiteX5" fmla="*/ 0 w 4840093"/>
              <a:gd name="connsiteY5" fmla="*/ 5717811 h 5717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40093" h="5717811">
                <a:moveTo>
                  <a:pt x="0" y="0"/>
                </a:moveTo>
                <a:lnTo>
                  <a:pt x="4705060" y="258649"/>
                </a:lnTo>
                <a:cubicBezTo>
                  <a:pt x="4780807" y="262813"/>
                  <a:pt x="4840093" y="325448"/>
                  <a:pt x="4840093" y="401309"/>
                </a:cubicBezTo>
                <a:lnTo>
                  <a:pt x="4840093" y="5250921"/>
                </a:lnTo>
                <a:cubicBezTo>
                  <a:pt x="4840093" y="5326016"/>
                  <a:pt x="4781958" y="5388290"/>
                  <a:pt x="4707040" y="5393453"/>
                </a:cubicBezTo>
                <a:lnTo>
                  <a:pt x="0" y="571781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526382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32A2BF95-F4F5-4C4D-8CF8-A40AFFCD20FE}"/>
              </a:ext>
            </a:extLst>
          </p:cNvPr>
          <p:cNvSpPr>
            <a:spLocks noGrp="1"/>
          </p:cNvSpPr>
          <p:nvPr>
            <p:ph type="pic" sz="quarter" idx="12"/>
          </p:nvPr>
        </p:nvSpPr>
        <p:spPr>
          <a:xfrm>
            <a:off x="1523999"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3DB2694B-9858-41F1-BA1D-199F09A99DAF}"/>
              </a:ext>
            </a:extLst>
          </p:cNvPr>
          <p:cNvSpPr>
            <a:spLocks noGrp="1"/>
          </p:cNvSpPr>
          <p:nvPr>
            <p:ph type="pic" sz="quarter" idx="13"/>
          </p:nvPr>
        </p:nvSpPr>
        <p:spPr>
          <a:xfrm>
            <a:off x="4545807" y="1955228"/>
            <a:ext cx="3100387" cy="4279106"/>
          </a:xfrm>
          <a:custGeom>
            <a:avLst/>
            <a:gdLst>
              <a:gd name="connsiteX0" fmla="*/ 111025 w 3100387"/>
              <a:gd name="connsiteY0" fmla="*/ 0 h 4279106"/>
              <a:gd name="connsiteX1" fmla="*/ 2989362 w 3100387"/>
              <a:gd name="connsiteY1" fmla="*/ 0 h 4279106"/>
              <a:gd name="connsiteX2" fmla="*/ 3100387 w 3100387"/>
              <a:gd name="connsiteY2" fmla="*/ 111025 h 4279106"/>
              <a:gd name="connsiteX3" fmla="*/ 3100387 w 3100387"/>
              <a:gd name="connsiteY3" fmla="*/ 4168081 h 4279106"/>
              <a:gd name="connsiteX4" fmla="*/ 2989362 w 3100387"/>
              <a:gd name="connsiteY4" fmla="*/ 4279106 h 4279106"/>
              <a:gd name="connsiteX5" fmla="*/ 111025 w 3100387"/>
              <a:gd name="connsiteY5" fmla="*/ 4279106 h 4279106"/>
              <a:gd name="connsiteX6" fmla="*/ 0 w 3100387"/>
              <a:gd name="connsiteY6" fmla="*/ 4168081 h 4279106"/>
              <a:gd name="connsiteX7" fmla="*/ 0 w 3100387"/>
              <a:gd name="connsiteY7" fmla="*/ 111025 h 4279106"/>
              <a:gd name="connsiteX8" fmla="*/ 111025 w 3100387"/>
              <a:gd name="connsiteY8" fmla="*/ 0 h 427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0387" h="4279106">
                <a:moveTo>
                  <a:pt x="111025" y="0"/>
                </a:moveTo>
                <a:lnTo>
                  <a:pt x="2989362" y="0"/>
                </a:lnTo>
                <a:cubicBezTo>
                  <a:pt x="3050679" y="0"/>
                  <a:pt x="3100387" y="49708"/>
                  <a:pt x="3100387" y="111025"/>
                </a:cubicBezTo>
                <a:lnTo>
                  <a:pt x="3100387" y="4168081"/>
                </a:lnTo>
                <a:cubicBezTo>
                  <a:pt x="3100387" y="4229398"/>
                  <a:pt x="3050679" y="4279106"/>
                  <a:pt x="2989362" y="4279106"/>
                </a:cubicBezTo>
                <a:lnTo>
                  <a:pt x="111025" y="4279106"/>
                </a:lnTo>
                <a:cubicBezTo>
                  <a:pt x="49708" y="4279106"/>
                  <a:pt x="0" y="4229398"/>
                  <a:pt x="0" y="4168081"/>
                </a:cubicBezTo>
                <a:lnTo>
                  <a:pt x="0" y="111025"/>
                </a:lnTo>
                <a:cubicBezTo>
                  <a:pt x="0" y="49708"/>
                  <a:pt x="49708" y="0"/>
                  <a:pt x="11102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2" name="Picture Placeholder 11">
            <a:extLst>
              <a:ext uri="{FF2B5EF4-FFF2-40B4-BE49-F238E27FC236}">
                <a16:creationId xmlns:a16="http://schemas.microsoft.com/office/drawing/2014/main" id="{FCFB4AC5-B81E-43D1-87DB-C5473A012F62}"/>
              </a:ext>
            </a:extLst>
          </p:cNvPr>
          <p:cNvSpPr>
            <a:spLocks noGrp="1"/>
          </p:cNvSpPr>
          <p:nvPr>
            <p:ph type="pic" sz="quarter" idx="11"/>
          </p:nvPr>
        </p:nvSpPr>
        <p:spPr>
          <a:xfrm>
            <a:off x="8079583" y="2308534"/>
            <a:ext cx="2588418" cy="3572494"/>
          </a:xfrm>
          <a:custGeom>
            <a:avLst/>
            <a:gdLst>
              <a:gd name="connsiteX0" fmla="*/ 92691 w 2588418"/>
              <a:gd name="connsiteY0" fmla="*/ 0 h 3572494"/>
              <a:gd name="connsiteX1" fmla="*/ 2495727 w 2588418"/>
              <a:gd name="connsiteY1" fmla="*/ 0 h 3572494"/>
              <a:gd name="connsiteX2" fmla="*/ 2588418 w 2588418"/>
              <a:gd name="connsiteY2" fmla="*/ 92691 h 3572494"/>
              <a:gd name="connsiteX3" fmla="*/ 2588418 w 2588418"/>
              <a:gd name="connsiteY3" fmla="*/ 3479803 h 3572494"/>
              <a:gd name="connsiteX4" fmla="*/ 2495727 w 2588418"/>
              <a:gd name="connsiteY4" fmla="*/ 3572494 h 3572494"/>
              <a:gd name="connsiteX5" fmla="*/ 92691 w 2588418"/>
              <a:gd name="connsiteY5" fmla="*/ 3572494 h 3572494"/>
              <a:gd name="connsiteX6" fmla="*/ 0 w 2588418"/>
              <a:gd name="connsiteY6" fmla="*/ 3479803 h 3572494"/>
              <a:gd name="connsiteX7" fmla="*/ 0 w 2588418"/>
              <a:gd name="connsiteY7" fmla="*/ 92691 h 3572494"/>
              <a:gd name="connsiteX8" fmla="*/ 92691 w 2588418"/>
              <a:gd name="connsiteY8" fmla="*/ 0 h 357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8418" h="3572494">
                <a:moveTo>
                  <a:pt x="92691" y="0"/>
                </a:moveTo>
                <a:lnTo>
                  <a:pt x="2495727" y="0"/>
                </a:lnTo>
                <a:cubicBezTo>
                  <a:pt x="2546919" y="0"/>
                  <a:pt x="2588418" y="41499"/>
                  <a:pt x="2588418" y="92691"/>
                </a:cubicBezTo>
                <a:lnTo>
                  <a:pt x="2588418" y="3479803"/>
                </a:lnTo>
                <a:cubicBezTo>
                  <a:pt x="2588418" y="3530995"/>
                  <a:pt x="2546919" y="3572494"/>
                  <a:pt x="2495727" y="3572494"/>
                </a:cubicBezTo>
                <a:lnTo>
                  <a:pt x="92691" y="3572494"/>
                </a:lnTo>
                <a:cubicBezTo>
                  <a:pt x="41499" y="3572494"/>
                  <a:pt x="0" y="3530995"/>
                  <a:pt x="0" y="3479803"/>
                </a:cubicBezTo>
                <a:lnTo>
                  <a:pt x="0" y="92691"/>
                </a:lnTo>
                <a:cubicBezTo>
                  <a:pt x="0" y="41499"/>
                  <a:pt x="41499" y="0"/>
                  <a:pt x="9269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5161650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2FE9AF0-A0C1-47C2-B649-0294F073D876}"/>
              </a:ext>
            </a:extLst>
          </p:cNvPr>
          <p:cNvSpPr>
            <a:spLocks noGrp="1"/>
          </p:cNvSpPr>
          <p:nvPr>
            <p:ph type="pic" sz="quarter" idx="13"/>
          </p:nvPr>
        </p:nvSpPr>
        <p:spPr>
          <a:xfrm>
            <a:off x="6436860" y="776514"/>
            <a:ext cx="4760911" cy="6081486"/>
          </a:xfrm>
          <a:custGeom>
            <a:avLst/>
            <a:gdLst>
              <a:gd name="connsiteX0" fmla="*/ 0 w 4760911"/>
              <a:gd name="connsiteY0" fmla="*/ 0 h 6081486"/>
              <a:gd name="connsiteX1" fmla="*/ 4760911 w 4760911"/>
              <a:gd name="connsiteY1" fmla="*/ 0 h 6081486"/>
              <a:gd name="connsiteX2" fmla="*/ 4760911 w 4760911"/>
              <a:gd name="connsiteY2" fmla="*/ 6081486 h 6081486"/>
              <a:gd name="connsiteX3" fmla="*/ 0 w 4760911"/>
              <a:gd name="connsiteY3" fmla="*/ 6081486 h 6081486"/>
            </a:gdLst>
            <a:ahLst/>
            <a:cxnLst>
              <a:cxn ang="0">
                <a:pos x="connsiteX0" y="connsiteY0"/>
              </a:cxn>
              <a:cxn ang="0">
                <a:pos x="connsiteX1" y="connsiteY1"/>
              </a:cxn>
              <a:cxn ang="0">
                <a:pos x="connsiteX2" y="connsiteY2"/>
              </a:cxn>
              <a:cxn ang="0">
                <a:pos x="connsiteX3" y="connsiteY3"/>
              </a:cxn>
            </a:cxnLst>
            <a:rect l="l" t="t" r="r" b="b"/>
            <a:pathLst>
              <a:path w="4760911" h="6081486">
                <a:moveTo>
                  <a:pt x="0" y="0"/>
                </a:moveTo>
                <a:lnTo>
                  <a:pt x="4760911" y="0"/>
                </a:lnTo>
                <a:lnTo>
                  <a:pt x="4760911" y="6081486"/>
                </a:lnTo>
                <a:lnTo>
                  <a:pt x="0" y="6081486"/>
                </a:lnTo>
                <a:close/>
              </a:path>
            </a:pathLst>
          </a:custGeom>
          <a:no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805429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4FA4C2-7E2B-407C-83B7-F6A1FE937251}"/>
              </a:ext>
            </a:extLst>
          </p:cNvPr>
          <p:cNvSpPr>
            <a:spLocks noGrp="1"/>
          </p:cNvSpPr>
          <p:nvPr>
            <p:ph type="pic" sz="quarter" idx="14"/>
          </p:nvPr>
        </p:nvSpPr>
        <p:spPr>
          <a:xfrm>
            <a:off x="7999771" y="780305"/>
            <a:ext cx="3293270" cy="3293270"/>
          </a:xfrm>
          <a:custGeom>
            <a:avLst/>
            <a:gdLst>
              <a:gd name="connsiteX0" fmla="*/ 1646635 w 3293270"/>
              <a:gd name="connsiteY0" fmla="*/ 0 h 3293270"/>
              <a:gd name="connsiteX1" fmla="*/ 3293270 w 3293270"/>
              <a:gd name="connsiteY1" fmla="*/ 1646635 h 3293270"/>
              <a:gd name="connsiteX2" fmla="*/ 3293269 w 3293270"/>
              <a:gd name="connsiteY2" fmla="*/ 1646635 h 3293270"/>
              <a:gd name="connsiteX3" fmla="*/ 1646634 w 3293270"/>
              <a:gd name="connsiteY3" fmla="*/ 3293270 h 3293270"/>
              <a:gd name="connsiteX4" fmla="*/ 0 w 3293270"/>
              <a:gd name="connsiteY4" fmla="*/ 3293270 h 3293270"/>
              <a:gd name="connsiteX5" fmla="*/ 0 w 3293270"/>
              <a:gd name="connsiteY5" fmla="*/ 1646635 h 3293270"/>
              <a:gd name="connsiteX6" fmla="*/ 1646635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5" y="0"/>
                </a:moveTo>
                <a:cubicBezTo>
                  <a:pt x="2556046" y="0"/>
                  <a:pt x="3293270" y="737224"/>
                  <a:pt x="3293270" y="1646635"/>
                </a:cubicBezTo>
                <a:lnTo>
                  <a:pt x="3293269" y="1646635"/>
                </a:lnTo>
                <a:cubicBezTo>
                  <a:pt x="3293269" y="2556046"/>
                  <a:pt x="2556045" y="3293270"/>
                  <a:pt x="1646634" y="3293270"/>
                </a:cubicBezTo>
                <a:lnTo>
                  <a:pt x="0" y="3293270"/>
                </a:lnTo>
                <a:lnTo>
                  <a:pt x="0" y="1646635"/>
                </a:lnTo>
                <a:cubicBezTo>
                  <a:pt x="0" y="737224"/>
                  <a:pt x="737224" y="0"/>
                  <a:pt x="1646635"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09EF5213-7CDD-494D-84E8-20E261F3409D}"/>
              </a:ext>
            </a:extLst>
          </p:cNvPr>
          <p:cNvSpPr>
            <a:spLocks noGrp="1"/>
          </p:cNvSpPr>
          <p:nvPr>
            <p:ph type="pic" sz="quarter" idx="13"/>
          </p:nvPr>
        </p:nvSpPr>
        <p:spPr>
          <a:xfrm>
            <a:off x="4420751" y="2784425"/>
            <a:ext cx="3293270" cy="3293270"/>
          </a:xfrm>
          <a:custGeom>
            <a:avLst/>
            <a:gdLst>
              <a:gd name="connsiteX0" fmla="*/ 1646636 w 3293270"/>
              <a:gd name="connsiteY0" fmla="*/ 0 h 3293270"/>
              <a:gd name="connsiteX1" fmla="*/ 3293270 w 3293270"/>
              <a:gd name="connsiteY1" fmla="*/ 0 h 3293270"/>
              <a:gd name="connsiteX2" fmla="*/ 3293270 w 3293270"/>
              <a:gd name="connsiteY2" fmla="*/ 1646635 h 3293270"/>
              <a:gd name="connsiteX3" fmla="*/ 1646635 w 3293270"/>
              <a:gd name="connsiteY3" fmla="*/ 3293270 h 3293270"/>
              <a:gd name="connsiteX4" fmla="*/ 0 w 3293270"/>
              <a:gd name="connsiteY4" fmla="*/ 1646635 h 3293270"/>
              <a:gd name="connsiteX5" fmla="*/ 1 w 3293270"/>
              <a:gd name="connsiteY5" fmla="*/ 1646635 h 3293270"/>
              <a:gd name="connsiteX6" fmla="*/ 1646636 w 3293270"/>
              <a:gd name="connsiteY6" fmla="*/ 0 h 3293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270" h="3293270">
                <a:moveTo>
                  <a:pt x="1646636" y="0"/>
                </a:moveTo>
                <a:lnTo>
                  <a:pt x="3293270" y="0"/>
                </a:lnTo>
                <a:lnTo>
                  <a:pt x="3293270" y="1646635"/>
                </a:lnTo>
                <a:cubicBezTo>
                  <a:pt x="3293270" y="2556046"/>
                  <a:pt x="2556046" y="3293270"/>
                  <a:pt x="1646635" y="3293270"/>
                </a:cubicBezTo>
                <a:cubicBezTo>
                  <a:pt x="737224" y="3293270"/>
                  <a:pt x="0" y="2556046"/>
                  <a:pt x="0" y="1646635"/>
                </a:cubicBezTo>
                <a:lnTo>
                  <a:pt x="1" y="1646635"/>
                </a:lnTo>
                <a:cubicBezTo>
                  <a:pt x="1" y="737224"/>
                  <a:pt x="737225" y="0"/>
                  <a:pt x="164663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Graphic 22">
            <a:extLst>
              <a:ext uri="{FF2B5EF4-FFF2-40B4-BE49-F238E27FC236}">
                <a16:creationId xmlns:a16="http://schemas.microsoft.com/office/drawing/2014/main" id="{54C39EAC-78FC-4BDB-8A96-50BCECEDE716}"/>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2904725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6097F2AD-7A26-4492-9C62-2BBD53B82CDE}"/>
              </a:ext>
            </a:extLst>
          </p:cNvPr>
          <p:cNvSpPr>
            <a:spLocks noGrp="1"/>
          </p:cNvSpPr>
          <p:nvPr>
            <p:ph type="pic" sz="quarter" idx="13"/>
          </p:nvPr>
        </p:nvSpPr>
        <p:spPr>
          <a:xfrm>
            <a:off x="3536979" y="2647786"/>
            <a:ext cx="2288142" cy="2288142"/>
          </a:xfrm>
          <a:custGeom>
            <a:avLst/>
            <a:gdLst>
              <a:gd name="connsiteX0" fmla="*/ 1144071 w 2288142"/>
              <a:gd name="connsiteY0" fmla="*/ 0 h 2288142"/>
              <a:gd name="connsiteX1" fmla="*/ 2288142 w 2288142"/>
              <a:gd name="connsiteY1" fmla="*/ 1144071 h 2288142"/>
              <a:gd name="connsiteX2" fmla="*/ 1144071 w 2288142"/>
              <a:gd name="connsiteY2" fmla="*/ 2288142 h 2288142"/>
              <a:gd name="connsiteX3" fmla="*/ 0 w 2288142"/>
              <a:gd name="connsiteY3" fmla="*/ 1144071 h 2288142"/>
              <a:gd name="connsiteX4" fmla="*/ 1144071 w 2288142"/>
              <a:gd name="connsiteY4" fmla="*/ 0 h 2288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142" h="2288142">
                <a:moveTo>
                  <a:pt x="1144071" y="0"/>
                </a:moveTo>
                <a:cubicBezTo>
                  <a:pt x="1775924" y="0"/>
                  <a:pt x="2288142" y="512218"/>
                  <a:pt x="2288142" y="1144071"/>
                </a:cubicBezTo>
                <a:cubicBezTo>
                  <a:pt x="2288142" y="1775924"/>
                  <a:pt x="1775924" y="2288142"/>
                  <a:pt x="1144071" y="2288142"/>
                </a:cubicBezTo>
                <a:cubicBezTo>
                  <a:pt x="512218" y="2288142"/>
                  <a:pt x="0" y="1775924"/>
                  <a:pt x="0" y="1144071"/>
                </a:cubicBezTo>
                <a:cubicBezTo>
                  <a:pt x="0" y="512218"/>
                  <a:pt x="512218" y="0"/>
                  <a:pt x="114407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6" name="Picture Placeholder 15">
            <a:extLst>
              <a:ext uri="{FF2B5EF4-FFF2-40B4-BE49-F238E27FC236}">
                <a16:creationId xmlns:a16="http://schemas.microsoft.com/office/drawing/2014/main" id="{FDFBC260-03B4-4E46-9767-B2D99AFE4F31}"/>
              </a:ext>
            </a:extLst>
          </p:cNvPr>
          <p:cNvSpPr>
            <a:spLocks noGrp="1"/>
          </p:cNvSpPr>
          <p:nvPr>
            <p:ph type="pic" sz="quarter" idx="14"/>
          </p:nvPr>
        </p:nvSpPr>
        <p:spPr>
          <a:xfrm>
            <a:off x="667511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82A5B8D8-8A11-4B23-BF08-08B303F5FD5F}"/>
              </a:ext>
            </a:extLst>
          </p:cNvPr>
          <p:cNvSpPr>
            <a:spLocks noGrp="1"/>
          </p:cNvSpPr>
          <p:nvPr>
            <p:ph type="pic" sz="quarter" idx="15"/>
          </p:nvPr>
        </p:nvSpPr>
        <p:spPr>
          <a:xfrm>
            <a:off x="9434800"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4" name="Picture Placeholder 13">
            <a:extLst>
              <a:ext uri="{FF2B5EF4-FFF2-40B4-BE49-F238E27FC236}">
                <a16:creationId xmlns:a16="http://schemas.microsoft.com/office/drawing/2014/main" id="{7618ACB5-2C2B-4A0C-B9E9-D29D0C9EF897}"/>
              </a:ext>
            </a:extLst>
          </p:cNvPr>
          <p:cNvSpPr>
            <a:spLocks noGrp="1"/>
          </p:cNvSpPr>
          <p:nvPr>
            <p:ph type="pic" sz="quarter" idx="12"/>
          </p:nvPr>
        </p:nvSpPr>
        <p:spPr>
          <a:xfrm>
            <a:off x="725201" y="2775857"/>
            <a:ext cx="2032000" cy="2032000"/>
          </a:xfrm>
          <a:custGeom>
            <a:avLst/>
            <a:gdLst>
              <a:gd name="connsiteX0" fmla="*/ 1016000 w 2032000"/>
              <a:gd name="connsiteY0" fmla="*/ 0 h 2032000"/>
              <a:gd name="connsiteX1" fmla="*/ 2032000 w 2032000"/>
              <a:gd name="connsiteY1" fmla="*/ 1016000 h 2032000"/>
              <a:gd name="connsiteX2" fmla="*/ 1016000 w 2032000"/>
              <a:gd name="connsiteY2" fmla="*/ 2032000 h 2032000"/>
              <a:gd name="connsiteX3" fmla="*/ 0 w 2032000"/>
              <a:gd name="connsiteY3" fmla="*/ 1016000 h 2032000"/>
              <a:gd name="connsiteX4" fmla="*/ 1016000 w 2032000"/>
              <a:gd name="connsiteY4" fmla="*/ 0 h 20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000" h="2032000">
                <a:moveTo>
                  <a:pt x="1016000" y="0"/>
                </a:moveTo>
                <a:cubicBezTo>
                  <a:pt x="1577121" y="0"/>
                  <a:pt x="2032000" y="454879"/>
                  <a:pt x="2032000" y="1016000"/>
                </a:cubicBezTo>
                <a:cubicBezTo>
                  <a:pt x="2032000" y="1577121"/>
                  <a:pt x="1577121" y="2032000"/>
                  <a:pt x="1016000" y="2032000"/>
                </a:cubicBezTo>
                <a:cubicBezTo>
                  <a:pt x="454879" y="2032000"/>
                  <a:pt x="0" y="1577121"/>
                  <a:pt x="0" y="1016000"/>
                </a:cubicBezTo>
                <a:cubicBezTo>
                  <a:pt x="0" y="454879"/>
                  <a:pt x="454879" y="0"/>
                  <a:pt x="1016000"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0431793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A01CC36B-EDA6-4FEB-A15B-33D8FB3BD5C5}"/>
              </a:ext>
            </a:extLst>
          </p:cNvPr>
          <p:cNvSpPr/>
          <p:nvPr userDrawn="1"/>
        </p:nvSpPr>
        <p:spPr>
          <a:xfrm>
            <a:off x="0" y="0"/>
            <a:ext cx="4551945" cy="5036457"/>
          </a:xfrm>
          <a:custGeom>
            <a:avLst/>
            <a:gdLst>
              <a:gd name="connsiteX0" fmla="*/ 2202961 w 4795325"/>
              <a:gd name="connsiteY0" fmla="*/ 0 h 5305743"/>
              <a:gd name="connsiteX1" fmla="*/ 4421256 w 4795325"/>
              <a:gd name="connsiteY1" fmla="*/ 0 h 5305743"/>
              <a:gd name="connsiteX2" fmla="*/ 4505035 w 4795325"/>
              <a:gd name="connsiteY2" fmla="*/ 173913 h 5305743"/>
              <a:gd name="connsiteX3" fmla="*/ 4795325 w 4795325"/>
              <a:gd name="connsiteY3" fmla="*/ 1611773 h 5305743"/>
              <a:gd name="connsiteX4" fmla="*/ 1101355 w 4795325"/>
              <a:gd name="connsiteY4" fmla="*/ 5305743 h 5305743"/>
              <a:gd name="connsiteX5" fmla="*/ 2882 w 4795325"/>
              <a:gd name="connsiteY5" fmla="*/ 5139670 h 5305743"/>
              <a:gd name="connsiteX6" fmla="*/ 0 w 4795325"/>
              <a:gd name="connsiteY6" fmla="*/ 5138695 h 5305743"/>
              <a:gd name="connsiteX7" fmla="*/ 0 w 4795325"/>
              <a:gd name="connsiteY7" fmla="*/ 3223734 h 5305743"/>
              <a:gd name="connsiteX8" fmla="*/ 9620 w 4795325"/>
              <a:gd name="connsiteY8" fmla="*/ 3230927 h 5305743"/>
              <a:gd name="connsiteX9" fmla="*/ 1101355 w 4795325"/>
              <a:gd name="connsiteY9" fmla="*/ 3564406 h 5305743"/>
              <a:gd name="connsiteX10" fmla="*/ 3053988 w 4795325"/>
              <a:gd name="connsiteY10" fmla="*/ 1611773 h 5305743"/>
              <a:gd name="connsiteX11" fmla="*/ 2343411 w 4795325"/>
              <a:gd name="connsiteY11" fmla="*/ 105027 h 5305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95325" h="5305743">
                <a:moveTo>
                  <a:pt x="2202961" y="0"/>
                </a:moveTo>
                <a:lnTo>
                  <a:pt x="4421256" y="0"/>
                </a:lnTo>
                <a:lnTo>
                  <a:pt x="4505035" y="173913"/>
                </a:lnTo>
                <a:cubicBezTo>
                  <a:pt x="4691960" y="615854"/>
                  <a:pt x="4795325" y="1101742"/>
                  <a:pt x="4795325" y="1611773"/>
                </a:cubicBezTo>
                <a:cubicBezTo>
                  <a:pt x="4795325" y="3651896"/>
                  <a:pt x="3141478" y="5305743"/>
                  <a:pt x="1101355" y="5305743"/>
                </a:cubicBezTo>
                <a:cubicBezTo>
                  <a:pt x="718832" y="5305743"/>
                  <a:pt x="349889" y="5247600"/>
                  <a:pt x="2882" y="5139670"/>
                </a:cubicBezTo>
                <a:lnTo>
                  <a:pt x="0" y="5138695"/>
                </a:lnTo>
                <a:lnTo>
                  <a:pt x="0" y="3223734"/>
                </a:lnTo>
                <a:lnTo>
                  <a:pt x="9620" y="3230927"/>
                </a:lnTo>
                <a:cubicBezTo>
                  <a:pt x="321262" y="3441468"/>
                  <a:pt x="696952" y="3564406"/>
                  <a:pt x="1101355" y="3564406"/>
                </a:cubicBezTo>
                <a:cubicBezTo>
                  <a:pt x="2179764" y="3564406"/>
                  <a:pt x="3053988" y="2690182"/>
                  <a:pt x="3053988" y="1611773"/>
                </a:cubicBezTo>
                <a:cubicBezTo>
                  <a:pt x="3053988" y="1005168"/>
                  <a:pt x="2777378" y="463168"/>
                  <a:pt x="2343411" y="105027"/>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0" name="Picture Placeholder 9">
            <a:extLst>
              <a:ext uri="{FF2B5EF4-FFF2-40B4-BE49-F238E27FC236}">
                <a16:creationId xmlns:a16="http://schemas.microsoft.com/office/drawing/2014/main" id="{C559A31E-2921-4443-8080-A05B93F84F7B}"/>
              </a:ext>
            </a:extLst>
          </p:cNvPr>
          <p:cNvSpPr>
            <a:spLocks noGrp="1"/>
          </p:cNvSpPr>
          <p:nvPr>
            <p:ph type="pic" sz="quarter" idx="12"/>
          </p:nvPr>
        </p:nvSpPr>
        <p:spPr>
          <a:xfrm>
            <a:off x="928914" y="1058008"/>
            <a:ext cx="4760685" cy="2370991"/>
          </a:xfrm>
          <a:custGeom>
            <a:avLst/>
            <a:gdLst>
              <a:gd name="connsiteX0" fmla="*/ 98823 w 4760685"/>
              <a:gd name="connsiteY0" fmla="*/ 0 h 2370991"/>
              <a:gd name="connsiteX1" fmla="*/ 4661862 w 4760685"/>
              <a:gd name="connsiteY1" fmla="*/ 0 h 2370991"/>
              <a:gd name="connsiteX2" fmla="*/ 4760685 w 4760685"/>
              <a:gd name="connsiteY2" fmla="*/ 98823 h 2370991"/>
              <a:gd name="connsiteX3" fmla="*/ 4760685 w 4760685"/>
              <a:gd name="connsiteY3" fmla="*/ 2272168 h 2370991"/>
              <a:gd name="connsiteX4" fmla="*/ 4661862 w 4760685"/>
              <a:gd name="connsiteY4" fmla="*/ 2370991 h 2370991"/>
              <a:gd name="connsiteX5" fmla="*/ 98823 w 4760685"/>
              <a:gd name="connsiteY5" fmla="*/ 2370991 h 2370991"/>
              <a:gd name="connsiteX6" fmla="*/ 0 w 4760685"/>
              <a:gd name="connsiteY6" fmla="*/ 2272168 h 2370991"/>
              <a:gd name="connsiteX7" fmla="*/ 0 w 4760685"/>
              <a:gd name="connsiteY7" fmla="*/ 98823 h 2370991"/>
              <a:gd name="connsiteX8" fmla="*/ 98823 w 4760685"/>
              <a:gd name="connsiteY8" fmla="*/ 0 h 237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0685" h="2370991">
                <a:moveTo>
                  <a:pt x="98823" y="0"/>
                </a:moveTo>
                <a:lnTo>
                  <a:pt x="4661862" y="0"/>
                </a:lnTo>
                <a:cubicBezTo>
                  <a:pt x="4716440" y="0"/>
                  <a:pt x="4760685" y="44245"/>
                  <a:pt x="4760685" y="98823"/>
                </a:cubicBezTo>
                <a:lnTo>
                  <a:pt x="4760685" y="2272168"/>
                </a:lnTo>
                <a:cubicBezTo>
                  <a:pt x="4760685" y="2326746"/>
                  <a:pt x="4716440" y="2370991"/>
                  <a:pt x="4661862" y="2370991"/>
                </a:cubicBezTo>
                <a:lnTo>
                  <a:pt x="98823" y="2370991"/>
                </a:lnTo>
                <a:cubicBezTo>
                  <a:pt x="44245" y="2370991"/>
                  <a:pt x="0" y="2326746"/>
                  <a:pt x="0" y="2272168"/>
                </a:cubicBezTo>
                <a:lnTo>
                  <a:pt x="0" y="98823"/>
                </a:lnTo>
                <a:cubicBezTo>
                  <a:pt x="0" y="44245"/>
                  <a:pt x="44245" y="0"/>
                  <a:pt x="98823"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1" name="Picture Placeholder 10">
            <a:extLst>
              <a:ext uri="{FF2B5EF4-FFF2-40B4-BE49-F238E27FC236}">
                <a16:creationId xmlns:a16="http://schemas.microsoft.com/office/drawing/2014/main" id="{98FC388E-7514-4F33-998D-5979C02EE759}"/>
              </a:ext>
            </a:extLst>
          </p:cNvPr>
          <p:cNvSpPr>
            <a:spLocks noGrp="1"/>
          </p:cNvSpPr>
          <p:nvPr>
            <p:ph type="pic" sz="quarter" idx="13"/>
          </p:nvPr>
        </p:nvSpPr>
        <p:spPr>
          <a:xfrm>
            <a:off x="6096001" y="1058009"/>
            <a:ext cx="5167086" cy="3357774"/>
          </a:xfrm>
          <a:custGeom>
            <a:avLst/>
            <a:gdLst>
              <a:gd name="connsiteX0" fmla="*/ 139952 w 5167086"/>
              <a:gd name="connsiteY0" fmla="*/ 0 h 3357774"/>
              <a:gd name="connsiteX1" fmla="*/ 5027134 w 5167086"/>
              <a:gd name="connsiteY1" fmla="*/ 0 h 3357774"/>
              <a:gd name="connsiteX2" fmla="*/ 5167086 w 5167086"/>
              <a:gd name="connsiteY2" fmla="*/ 139952 h 3357774"/>
              <a:gd name="connsiteX3" fmla="*/ 5167086 w 5167086"/>
              <a:gd name="connsiteY3" fmla="*/ 3217822 h 3357774"/>
              <a:gd name="connsiteX4" fmla="*/ 5027134 w 5167086"/>
              <a:gd name="connsiteY4" fmla="*/ 3357774 h 3357774"/>
              <a:gd name="connsiteX5" fmla="*/ 139952 w 5167086"/>
              <a:gd name="connsiteY5" fmla="*/ 3357774 h 3357774"/>
              <a:gd name="connsiteX6" fmla="*/ 0 w 5167086"/>
              <a:gd name="connsiteY6" fmla="*/ 3217822 h 3357774"/>
              <a:gd name="connsiteX7" fmla="*/ 0 w 5167086"/>
              <a:gd name="connsiteY7" fmla="*/ 139952 h 3357774"/>
              <a:gd name="connsiteX8" fmla="*/ 139952 w 5167086"/>
              <a:gd name="connsiteY8" fmla="*/ 0 h 3357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7086" h="3357774">
                <a:moveTo>
                  <a:pt x="139952" y="0"/>
                </a:moveTo>
                <a:lnTo>
                  <a:pt x="5027134" y="0"/>
                </a:lnTo>
                <a:cubicBezTo>
                  <a:pt x="5104427" y="0"/>
                  <a:pt x="5167086" y="62659"/>
                  <a:pt x="5167086" y="139952"/>
                </a:cubicBezTo>
                <a:lnTo>
                  <a:pt x="5167086" y="3217822"/>
                </a:lnTo>
                <a:cubicBezTo>
                  <a:pt x="5167086" y="3295115"/>
                  <a:pt x="5104427" y="3357774"/>
                  <a:pt x="5027134" y="3357774"/>
                </a:cubicBezTo>
                <a:lnTo>
                  <a:pt x="139952" y="3357774"/>
                </a:lnTo>
                <a:cubicBezTo>
                  <a:pt x="62659" y="3357774"/>
                  <a:pt x="0" y="3295115"/>
                  <a:pt x="0" y="3217822"/>
                </a:cubicBezTo>
                <a:lnTo>
                  <a:pt x="0" y="139952"/>
                </a:lnTo>
                <a:cubicBezTo>
                  <a:pt x="0" y="62659"/>
                  <a:pt x="62659" y="0"/>
                  <a:pt x="13995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41990517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CF7251A2-C2C1-4EA6-8282-307DDF5CA67D}"/>
              </a:ext>
            </a:extLst>
          </p:cNvPr>
          <p:cNvSpPr>
            <a:spLocks noGrp="1"/>
          </p:cNvSpPr>
          <p:nvPr>
            <p:ph type="pic" sz="quarter" idx="15"/>
          </p:nvPr>
        </p:nvSpPr>
        <p:spPr>
          <a:xfrm>
            <a:off x="9059079" y="1643250"/>
            <a:ext cx="2422247" cy="3635998"/>
          </a:xfrm>
          <a:custGeom>
            <a:avLst/>
            <a:gdLst>
              <a:gd name="connsiteX0" fmla="*/ 88460 w 2422247"/>
              <a:gd name="connsiteY0" fmla="*/ 0 h 3635998"/>
              <a:gd name="connsiteX1" fmla="*/ 2333787 w 2422247"/>
              <a:gd name="connsiteY1" fmla="*/ 0 h 3635998"/>
              <a:gd name="connsiteX2" fmla="*/ 2422247 w 2422247"/>
              <a:gd name="connsiteY2" fmla="*/ 88460 h 3635998"/>
              <a:gd name="connsiteX3" fmla="*/ 2422247 w 2422247"/>
              <a:gd name="connsiteY3" fmla="*/ 3547538 h 3635998"/>
              <a:gd name="connsiteX4" fmla="*/ 2333787 w 2422247"/>
              <a:gd name="connsiteY4" fmla="*/ 3635998 h 3635998"/>
              <a:gd name="connsiteX5" fmla="*/ 88460 w 2422247"/>
              <a:gd name="connsiteY5" fmla="*/ 3635998 h 3635998"/>
              <a:gd name="connsiteX6" fmla="*/ 0 w 2422247"/>
              <a:gd name="connsiteY6" fmla="*/ 3547538 h 3635998"/>
              <a:gd name="connsiteX7" fmla="*/ 0 w 2422247"/>
              <a:gd name="connsiteY7" fmla="*/ 88460 h 3635998"/>
              <a:gd name="connsiteX8" fmla="*/ 88460 w 2422247"/>
              <a:gd name="connsiteY8" fmla="*/ 0 h 363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2247" h="3635998">
                <a:moveTo>
                  <a:pt x="88460" y="0"/>
                </a:moveTo>
                <a:lnTo>
                  <a:pt x="2333787" y="0"/>
                </a:lnTo>
                <a:cubicBezTo>
                  <a:pt x="2382642" y="0"/>
                  <a:pt x="2422247" y="39605"/>
                  <a:pt x="2422247" y="88460"/>
                </a:cubicBezTo>
                <a:lnTo>
                  <a:pt x="2422247" y="3547538"/>
                </a:lnTo>
                <a:cubicBezTo>
                  <a:pt x="2422247" y="3596393"/>
                  <a:pt x="2382642" y="3635998"/>
                  <a:pt x="2333787" y="3635998"/>
                </a:cubicBezTo>
                <a:lnTo>
                  <a:pt x="88460" y="3635998"/>
                </a:lnTo>
                <a:cubicBezTo>
                  <a:pt x="39605" y="3635998"/>
                  <a:pt x="0" y="3596393"/>
                  <a:pt x="0" y="3547538"/>
                </a:cubicBezTo>
                <a:lnTo>
                  <a:pt x="0" y="88460"/>
                </a:lnTo>
                <a:cubicBezTo>
                  <a:pt x="0" y="39605"/>
                  <a:pt x="39605" y="0"/>
                  <a:pt x="88460"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13" name="Picture Placeholder 12">
            <a:extLst>
              <a:ext uri="{FF2B5EF4-FFF2-40B4-BE49-F238E27FC236}">
                <a16:creationId xmlns:a16="http://schemas.microsoft.com/office/drawing/2014/main" id="{92577E8A-0E99-46BF-AB4C-ADB90B0B02E4}"/>
              </a:ext>
            </a:extLst>
          </p:cNvPr>
          <p:cNvSpPr>
            <a:spLocks noGrp="1"/>
          </p:cNvSpPr>
          <p:nvPr>
            <p:ph type="pic" sz="quarter" idx="14"/>
          </p:nvPr>
        </p:nvSpPr>
        <p:spPr>
          <a:xfrm>
            <a:off x="7454430" y="1347892"/>
            <a:ext cx="2815772" cy="4226712"/>
          </a:xfrm>
          <a:custGeom>
            <a:avLst/>
            <a:gdLst>
              <a:gd name="connsiteX0" fmla="*/ 102832 w 2815772"/>
              <a:gd name="connsiteY0" fmla="*/ 0 h 4226712"/>
              <a:gd name="connsiteX1" fmla="*/ 2712940 w 2815772"/>
              <a:gd name="connsiteY1" fmla="*/ 0 h 4226712"/>
              <a:gd name="connsiteX2" fmla="*/ 2815772 w 2815772"/>
              <a:gd name="connsiteY2" fmla="*/ 102832 h 4226712"/>
              <a:gd name="connsiteX3" fmla="*/ 2815772 w 2815772"/>
              <a:gd name="connsiteY3" fmla="*/ 4123880 h 4226712"/>
              <a:gd name="connsiteX4" fmla="*/ 2712940 w 2815772"/>
              <a:gd name="connsiteY4" fmla="*/ 4226712 h 4226712"/>
              <a:gd name="connsiteX5" fmla="*/ 102832 w 2815772"/>
              <a:gd name="connsiteY5" fmla="*/ 4226712 h 4226712"/>
              <a:gd name="connsiteX6" fmla="*/ 0 w 2815772"/>
              <a:gd name="connsiteY6" fmla="*/ 4123880 h 4226712"/>
              <a:gd name="connsiteX7" fmla="*/ 0 w 2815772"/>
              <a:gd name="connsiteY7" fmla="*/ 102832 h 4226712"/>
              <a:gd name="connsiteX8" fmla="*/ 102832 w 2815772"/>
              <a:gd name="connsiteY8" fmla="*/ 0 h 422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772" h="4226712">
                <a:moveTo>
                  <a:pt x="102832" y="0"/>
                </a:moveTo>
                <a:lnTo>
                  <a:pt x="2712940" y="0"/>
                </a:lnTo>
                <a:cubicBezTo>
                  <a:pt x="2769733" y="0"/>
                  <a:pt x="2815772" y="46039"/>
                  <a:pt x="2815772" y="102832"/>
                </a:cubicBezTo>
                <a:lnTo>
                  <a:pt x="2815772" y="4123880"/>
                </a:lnTo>
                <a:cubicBezTo>
                  <a:pt x="2815772" y="4180673"/>
                  <a:pt x="2769733" y="4226712"/>
                  <a:pt x="2712940" y="4226712"/>
                </a:cubicBezTo>
                <a:lnTo>
                  <a:pt x="102832" y="4226712"/>
                </a:lnTo>
                <a:cubicBezTo>
                  <a:pt x="46039" y="4226712"/>
                  <a:pt x="0" y="4180673"/>
                  <a:pt x="0" y="4123880"/>
                </a:cubicBezTo>
                <a:lnTo>
                  <a:pt x="0" y="102832"/>
                </a:lnTo>
                <a:cubicBezTo>
                  <a:pt x="0" y="46039"/>
                  <a:pt x="46039" y="0"/>
                  <a:pt x="102832" y="0"/>
                </a:cubicBezTo>
                <a:close/>
              </a:path>
            </a:pathLst>
          </a:custGeom>
          <a:pattFill prst="pct5">
            <a:fgClr>
              <a:srgbClr val="FF0000"/>
            </a:fgClr>
            <a:bgClr>
              <a:schemeClr val="bg1"/>
            </a:bgClr>
          </a:pattFill>
          <a:effectLst>
            <a:outerShdw blurRad="381000" dist="50800" dir="5400000" algn="ctr" rotWithShape="0">
              <a:srgbClr val="001132">
                <a:alpha val="23000"/>
              </a:srgbClr>
            </a:outerShdw>
          </a:effectLst>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340CB6AA-B7E2-40BD-AA39-ED138EF81272}"/>
              </a:ext>
            </a:extLst>
          </p:cNvPr>
          <p:cNvSpPr>
            <a:spLocks noGrp="1"/>
          </p:cNvSpPr>
          <p:nvPr>
            <p:ph type="pic" sz="quarter" idx="13"/>
          </p:nvPr>
        </p:nvSpPr>
        <p:spPr>
          <a:xfrm>
            <a:off x="5654659" y="1140915"/>
            <a:ext cx="3091543" cy="4640668"/>
          </a:xfrm>
          <a:custGeom>
            <a:avLst/>
            <a:gdLst>
              <a:gd name="connsiteX0" fmla="*/ 112903 w 3091543"/>
              <a:gd name="connsiteY0" fmla="*/ 0 h 4640668"/>
              <a:gd name="connsiteX1" fmla="*/ 2978640 w 3091543"/>
              <a:gd name="connsiteY1" fmla="*/ 0 h 4640668"/>
              <a:gd name="connsiteX2" fmla="*/ 3091543 w 3091543"/>
              <a:gd name="connsiteY2" fmla="*/ 112903 h 4640668"/>
              <a:gd name="connsiteX3" fmla="*/ 3091543 w 3091543"/>
              <a:gd name="connsiteY3" fmla="*/ 4527765 h 4640668"/>
              <a:gd name="connsiteX4" fmla="*/ 2978640 w 3091543"/>
              <a:gd name="connsiteY4" fmla="*/ 4640668 h 4640668"/>
              <a:gd name="connsiteX5" fmla="*/ 112903 w 3091543"/>
              <a:gd name="connsiteY5" fmla="*/ 4640668 h 4640668"/>
              <a:gd name="connsiteX6" fmla="*/ 0 w 3091543"/>
              <a:gd name="connsiteY6" fmla="*/ 4527765 h 4640668"/>
              <a:gd name="connsiteX7" fmla="*/ 0 w 3091543"/>
              <a:gd name="connsiteY7" fmla="*/ 112903 h 4640668"/>
              <a:gd name="connsiteX8" fmla="*/ 112903 w 3091543"/>
              <a:gd name="connsiteY8" fmla="*/ 0 h 4640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91543" h="4640668">
                <a:moveTo>
                  <a:pt x="112903" y="0"/>
                </a:moveTo>
                <a:lnTo>
                  <a:pt x="2978640" y="0"/>
                </a:lnTo>
                <a:cubicBezTo>
                  <a:pt x="3040995" y="0"/>
                  <a:pt x="3091543" y="50548"/>
                  <a:pt x="3091543" y="112903"/>
                </a:cubicBezTo>
                <a:lnTo>
                  <a:pt x="3091543" y="4527765"/>
                </a:lnTo>
                <a:cubicBezTo>
                  <a:pt x="3091543" y="4590120"/>
                  <a:pt x="3040995" y="4640668"/>
                  <a:pt x="2978640" y="4640668"/>
                </a:cubicBezTo>
                <a:lnTo>
                  <a:pt x="112903" y="4640668"/>
                </a:lnTo>
                <a:cubicBezTo>
                  <a:pt x="50548" y="4640668"/>
                  <a:pt x="0" y="4590120"/>
                  <a:pt x="0" y="4527765"/>
                </a:cubicBezTo>
                <a:lnTo>
                  <a:pt x="0" y="112903"/>
                </a:lnTo>
                <a:cubicBezTo>
                  <a:pt x="0" y="50548"/>
                  <a:pt x="50548" y="0"/>
                  <a:pt x="112903" y="0"/>
                </a:cubicBezTo>
                <a:close/>
              </a:path>
            </a:pathLst>
          </a:custGeom>
          <a:pattFill prst="pct5">
            <a:fgClr>
              <a:srgbClr val="FF0000"/>
            </a:fgClr>
            <a:bgClr>
              <a:schemeClr val="bg1"/>
            </a:bgClr>
          </a:pattFill>
          <a:effectLst>
            <a:outerShdw blurRad="381000" dist="50800" dir="21540000" algn="ctr" rotWithShape="0">
              <a:srgbClr val="001132">
                <a:alpha val="23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1583668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EE72087-A3DC-478A-BD66-F5A989DF8C4D}"/>
              </a:ext>
            </a:extLst>
          </p:cNvPr>
          <p:cNvSpPr>
            <a:spLocks noGrp="1"/>
          </p:cNvSpPr>
          <p:nvPr>
            <p:ph type="pic" sz="quarter" idx="13"/>
          </p:nvPr>
        </p:nvSpPr>
        <p:spPr>
          <a:xfrm>
            <a:off x="1077174" y="987828"/>
            <a:ext cx="4886100" cy="4882342"/>
          </a:xfrm>
          <a:custGeom>
            <a:avLst/>
            <a:gdLst>
              <a:gd name="connsiteX0" fmla="*/ 1191541 w 4886100"/>
              <a:gd name="connsiteY0" fmla="*/ 2499262 h 4882342"/>
              <a:gd name="connsiteX1" fmla="*/ 2383080 w 4886100"/>
              <a:gd name="connsiteY1" fmla="*/ 2499262 h 4882342"/>
              <a:gd name="connsiteX2" fmla="*/ 2383080 w 4886100"/>
              <a:gd name="connsiteY2" fmla="*/ 3690802 h 4882342"/>
              <a:gd name="connsiteX3" fmla="*/ 1191540 w 4886100"/>
              <a:gd name="connsiteY3" fmla="*/ 4882342 h 4882342"/>
              <a:gd name="connsiteX4" fmla="*/ 0 w 4886100"/>
              <a:gd name="connsiteY4" fmla="*/ 3690802 h 4882342"/>
              <a:gd name="connsiteX5" fmla="*/ 1 w 4886100"/>
              <a:gd name="connsiteY5" fmla="*/ 3690802 h 4882342"/>
              <a:gd name="connsiteX6" fmla="*/ 1191541 w 4886100"/>
              <a:gd name="connsiteY6" fmla="*/ 2499262 h 4882342"/>
              <a:gd name="connsiteX7" fmla="*/ 2503020 w 4886100"/>
              <a:gd name="connsiteY7" fmla="*/ 2499261 h 4882342"/>
              <a:gd name="connsiteX8" fmla="*/ 3694559 w 4886100"/>
              <a:gd name="connsiteY8" fmla="*/ 2499261 h 4882342"/>
              <a:gd name="connsiteX9" fmla="*/ 4886099 w 4886100"/>
              <a:gd name="connsiteY9" fmla="*/ 3690801 h 4882342"/>
              <a:gd name="connsiteX10" fmla="*/ 4886100 w 4886100"/>
              <a:gd name="connsiteY10" fmla="*/ 3690801 h 4882342"/>
              <a:gd name="connsiteX11" fmla="*/ 3694560 w 4886100"/>
              <a:gd name="connsiteY11" fmla="*/ 4882341 h 4882342"/>
              <a:gd name="connsiteX12" fmla="*/ 2503020 w 4886100"/>
              <a:gd name="connsiteY12" fmla="*/ 3690801 h 4882342"/>
              <a:gd name="connsiteX13" fmla="*/ 1191540 w 4886100"/>
              <a:gd name="connsiteY13" fmla="*/ 1 h 4882342"/>
              <a:gd name="connsiteX14" fmla="*/ 2383080 w 4886100"/>
              <a:gd name="connsiteY14" fmla="*/ 1191541 h 4882342"/>
              <a:gd name="connsiteX15" fmla="*/ 2383080 w 4886100"/>
              <a:gd name="connsiteY15" fmla="*/ 2383081 h 4882342"/>
              <a:gd name="connsiteX16" fmla="*/ 1191541 w 4886100"/>
              <a:gd name="connsiteY16" fmla="*/ 2383081 h 4882342"/>
              <a:gd name="connsiteX17" fmla="*/ 1 w 4886100"/>
              <a:gd name="connsiteY17" fmla="*/ 1191541 h 4882342"/>
              <a:gd name="connsiteX18" fmla="*/ 0 w 4886100"/>
              <a:gd name="connsiteY18" fmla="*/ 1191541 h 4882342"/>
              <a:gd name="connsiteX19" fmla="*/ 1191540 w 4886100"/>
              <a:gd name="connsiteY19" fmla="*/ 1 h 4882342"/>
              <a:gd name="connsiteX20" fmla="*/ 3694560 w 4886100"/>
              <a:gd name="connsiteY20" fmla="*/ 0 h 4882342"/>
              <a:gd name="connsiteX21" fmla="*/ 4886100 w 4886100"/>
              <a:gd name="connsiteY21" fmla="*/ 1191540 h 4882342"/>
              <a:gd name="connsiteX22" fmla="*/ 4886099 w 4886100"/>
              <a:gd name="connsiteY22" fmla="*/ 1191540 h 4882342"/>
              <a:gd name="connsiteX23" fmla="*/ 3694559 w 4886100"/>
              <a:gd name="connsiteY23" fmla="*/ 2383080 h 4882342"/>
              <a:gd name="connsiteX24" fmla="*/ 2503020 w 4886100"/>
              <a:gd name="connsiteY24" fmla="*/ 2383080 h 4882342"/>
              <a:gd name="connsiteX25" fmla="*/ 2503020 w 4886100"/>
              <a:gd name="connsiteY25" fmla="*/ 1191540 h 4882342"/>
              <a:gd name="connsiteX26" fmla="*/ 3694560 w 4886100"/>
              <a:gd name="connsiteY26" fmla="*/ 0 h 488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86100" h="4882342">
                <a:moveTo>
                  <a:pt x="1191541" y="2499262"/>
                </a:moveTo>
                <a:lnTo>
                  <a:pt x="2383080" y="2499262"/>
                </a:lnTo>
                <a:lnTo>
                  <a:pt x="2383080" y="3690802"/>
                </a:lnTo>
                <a:cubicBezTo>
                  <a:pt x="2383080" y="4348871"/>
                  <a:pt x="1849609" y="4882342"/>
                  <a:pt x="1191540" y="4882342"/>
                </a:cubicBezTo>
                <a:cubicBezTo>
                  <a:pt x="533471" y="4882342"/>
                  <a:pt x="0" y="4348871"/>
                  <a:pt x="0" y="3690802"/>
                </a:cubicBezTo>
                <a:lnTo>
                  <a:pt x="1" y="3690802"/>
                </a:lnTo>
                <a:cubicBezTo>
                  <a:pt x="1" y="3032733"/>
                  <a:pt x="533472" y="2499262"/>
                  <a:pt x="1191541" y="2499262"/>
                </a:cubicBezTo>
                <a:close/>
                <a:moveTo>
                  <a:pt x="2503020" y="2499261"/>
                </a:moveTo>
                <a:lnTo>
                  <a:pt x="3694559" y="2499261"/>
                </a:lnTo>
                <a:cubicBezTo>
                  <a:pt x="4352628" y="2499261"/>
                  <a:pt x="4886099" y="3032732"/>
                  <a:pt x="4886099" y="3690801"/>
                </a:cubicBezTo>
                <a:lnTo>
                  <a:pt x="4886100" y="3690801"/>
                </a:lnTo>
                <a:cubicBezTo>
                  <a:pt x="4886100" y="4348870"/>
                  <a:pt x="4352629" y="4882341"/>
                  <a:pt x="3694560" y="4882341"/>
                </a:cubicBezTo>
                <a:cubicBezTo>
                  <a:pt x="3036491" y="4882341"/>
                  <a:pt x="2503020" y="4348870"/>
                  <a:pt x="2503020" y="3690801"/>
                </a:cubicBezTo>
                <a:close/>
                <a:moveTo>
                  <a:pt x="1191540" y="1"/>
                </a:moveTo>
                <a:cubicBezTo>
                  <a:pt x="1849609" y="1"/>
                  <a:pt x="2383080" y="533472"/>
                  <a:pt x="2383080" y="1191541"/>
                </a:cubicBezTo>
                <a:lnTo>
                  <a:pt x="2383080" y="2383081"/>
                </a:lnTo>
                <a:lnTo>
                  <a:pt x="1191541" y="2383081"/>
                </a:lnTo>
                <a:cubicBezTo>
                  <a:pt x="533472" y="2383081"/>
                  <a:pt x="1" y="1849610"/>
                  <a:pt x="1" y="1191541"/>
                </a:cubicBezTo>
                <a:lnTo>
                  <a:pt x="0" y="1191541"/>
                </a:lnTo>
                <a:cubicBezTo>
                  <a:pt x="0" y="533472"/>
                  <a:pt x="533471" y="1"/>
                  <a:pt x="1191540" y="1"/>
                </a:cubicBezTo>
                <a:close/>
                <a:moveTo>
                  <a:pt x="3694560" y="0"/>
                </a:moveTo>
                <a:cubicBezTo>
                  <a:pt x="4352629" y="0"/>
                  <a:pt x="4886100" y="533471"/>
                  <a:pt x="4886100" y="1191540"/>
                </a:cubicBezTo>
                <a:lnTo>
                  <a:pt x="4886099" y="1191540"/>
                </a:lnTo>
                <a:cubicBezTo>
                  <a:pt x="4886099" y="1849609"/>
                  <a:pt x="4352628" y="2383080"/>
                  <a:pt x="3694559" y="2383080"/>
                </a:cubicBezTo>
                <a:lnTo>
                  <a:pt x="2503020" y="2383080"/>
                </a:lnTo>
                <a:lnTo>
                  <a:pt x="2503020" y="1191540"/>
                </a:lnTo>
                <a:cubicBezTo>
                  <a:pt x="2503020" y="533471"/>
                  <a:pt x="3036491" y="0"/>
                  <a:pt x="3694560" y="0"/>
                </a:cubicBezTo>
                <a:close/>
              </a:path>
            </a:pathLst>
          </a:custGeom>
          <a:pattFill prst="pct5">
            <a:fgClr>
              <a:srgbClr val="FF0000"/>
            </a:fgClr>
            <a:bgClr>
              <a:schemeClr val="bg1"/>
            </a:bgClr>
          </a:pattFill>
          <a:effectLst>
            <a:outerShdw blurRad="381000" dist="50800" dir="5400000" algn="ctr" rotWithShape="0">
              <a:srgbClr val="001132">
                <a:alpha val="2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996387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9B98ED-0CE3-4D87-87E3-E62B6E90CA9C}"/>
              </a:ext>
            </a:extLst>
          </p:cNvPr>
          <p:cNvSpPr/>
          <p:nvPr userDrawn="1"/>
        </p:nvSpPr>
        <p:spPr>
          <a:xfrm>
            <a:off x="9043988" y="0"/>
            <a:ext cx="314801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0A1A4A4B-43C3-4886-9FBD-BE142771DF7D}"/>
              </a:ext>
            </a:extLst>
          </p:cNvPr>
          <p:cNvSpPr>
            <a:spLocks noGrp="1"/>
          </p:cNvSpPr>
          <p:nvPr>
            <p:ph type="pic" sz="quarter" idx="13"/>
          </p:nvPr>
        </p:nvSpPr>
        <p:spPr>
          <a:xfrm>
            <a:off x="6880317" y="692942"/>
            <a:ext cx="5311681" cy="5472115"/>
          </a:xfrm>
          <a:custGeom>
            <a:avLst/>
            <a:gdLst>
              <a:gd name="connsiteX0" fmla="*/ 1535021 w 5311681"/>
              <a:gd name="connsiteY0" fmla="*/ 2 h 5472115"/>
              <a:gd name="connsiteX1" fmla="*/ 5311681 w 5311681"/>
              <a:gd name="connsiteY1" fmla="*/ 2 h 5472115"/>
              <a:gd name="connsiteX2" fmla="*/ 5311681 w 5311681"/>
              <a:gd name="connsiteY2" fmla="*/ 5472115 h 5472115"/>
              <a:gd name="connsiteX3" fmla="*/ 1535021 w 5311681"/>
              <a:gd name="connsiteY3" fmla="*/ 5472115 h 5472115"/>
              <a:gd name="connsiteX4" fmla="*/ 105249 w 5311681"/>
              <a:gd name="connsiteY4" fmla="*/ 0 h 5472115"/>
              <a:gd name="connsiteX5" fmla="*/ 1402947 w 5311681"/>
              <a:gd name="connsiteY5" fmla="*/ 0 h 5472115"/>
              <a:gd name="connsiteX6" fmla="*/ 1402947 w 5311681"/>
              <a:gd name="connsiteY6" fmla="*/ 5472113 h 5472115"/>
              <a:gd name="connsiteX7" fmla="*/ 105249 w 5311681"/>
              <a:gd name="connsiteY7" fmla="*/ 5472113 h 5472115"/>
              <a:gd name="connsiteX8" fmla="*/ 0 w 5311681"/>
              <a:gd name="connsiteY8" fmla="*/ 5366864 h 5472115"/>
              <a:gd name="connsiteX9" fmla="*/ 0 w 5311681"/>
              <a:gd name="connsiteY9" fmla="*/ 105249 h 5472115"/>
              <a:gd name="connsiteX10" fmla="*/ 105249 w 5311681"/>
              <a:gd name="connsiteY10" fmla="*/ 0 h 5472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11681" h="5472115">
                <a:moveTo>
                  <a:pt x="1535021" y="2"/>
                </a:moveTo>
                <a:lnTo>
                  <a:pt x="5311681" y="2"/>
                </a:lnTo>
                <a:lnTo>
                  <a:pt x="5311681" y="5472115"/>
                </a:lnTo>
                <a:lnTo>
                  <a:pt x="1535021" y="5472115"/>
                </a:lnTo>
                <a:close/>
                <a:moveTo>
                  <a:pt x="105249" y="0"/>
                </a:moveTo>
                <a:lnTo>
                  <a:pt x="1402947" y="0"/>
                </a:lnTo>
                <a:lnTo>
                  <a:pt x="1402947" y="5472113"/>
                </a:lnTo>
                <a:lnTo>
                  <a:pt x="105249" y="5472113"/>
                </a:lnTo>
                <a:cubicBezTo>
                  <a:pt x="47122" y="5472113"/>
                  <a:pt x="0" y="5424991"/>
                  <a:pt x="0" y="5366864"/>
                </a:cubicBezTo>
                <a:lnTo>
                  <a:pt x="0" y="105249"/>
                </a:lnTo>
                <a:cubicBezTo>
                  <a:pt x="0" y="47122"/>
                  <a:pt x="47122" y="0"/>
                  <a:pt x="105249"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7091776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C80B57D-AF22-494D-8DBE-C5CCF32FDDD8}"/>
              </a:ext>
            </a:extLst>
          </p:cNvPr>
          <p:cNvSpPr>
            <a:spLocks noGrp="1"/>
          </p:cNvSpPr>
          <p:nvPr>
            <p:ph type="pic" sz="quarter" idx="13"/>
          </p:nvPr>
        </p:nvSpPr>
        <p:spPr>
          <a:xfrm>
            <a:off x="1055206" y="1041400"/>
            <a:ext cx="4775202" cy="4775202"/>
          </a:xfrm>
          <a:custGeom>
            <a:avLst/>
            <a:gdLst>
              <a:gd name="connsiteX0" fmla="*/ 2387602 w 4775202"/>
              <a:gd name="connsiteY0" fmla="*/ 0 h 4775202"/>
              <a:gd name="connsiteX1" fmla="*/ 4775202 w 4775202"/>
              <a:gd name="connsiteY1" fmla="*/ 0 h 4775202"/>
              <a:gd name="connsiteX2" fmla="*/ 4775202 w 4775202"/>
              <a:gd name="connsiteY2" fmla="*/ 2387601 h 4775202"/>
              <a:gd name="connsiteX3" fmla="*/ 2387601 w 4775202"/>
              <a:gd name="connsiteY3" fmla="*/ 4775202 h 4775202"/>
              <a:gd name="connsiteX4" fmla="*/ 0 w 4775202"/>
              <a:gd name="connsiteY4" fmla="*/ 2387601 h 4775202"/>
              <a:gd name="connsiteX5" fmla="*/ 1 w 4775202"/>
              <a:gd name="connsiteY5" fmla="*/ 2387601 h 4775202"/>
              <a:gd name="connsiteX6" fmla="*/ 2387602 w 4775202"/>
              <a:gd name="connsiteY6" fmla="*/ 0 h 4775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5202" h="4775202">
                <a:moveTo>
                  <a:pt x="2387602" y="0"/>
                </a:moveTo>
                <a:lnTo>
                  <a:pt x="4775202" y="0"/>
                </a:lnTo>
                <a:lnTo>
                  <a:pt x="4775202" y="2387601"/>
                </a:lnTo>
                <a:cubicBezTo>
                  <a:pt x="4775202" y="3706237"/>
                  <a:pt x="3706237" y="4775202"/>
                  <a:pt x="2387601" y="4775202"/>
                </a:cubicBezTo>
                <a:cubicBezTo>
                  <a:pt x="1068965" y="4775202"/>
                  <a:pt x="0" y="3706237"/>
                  <a:pt x="0" y="2387601"/>
                </a:cubicBezTo>
                <a:lnTo>
                  <a:pt x="1" y="2387601"/>
                </a:lnTo>
                <a:cubicBezTo>
                  <a:pt x="1" y="1068965"/>
                  <a:pt x="1068966" y="0"/>
                  <a:pt x="2387602"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7" name="Graphic 22">
            <a:extLst>
              <a:ext uri="{FF2B5EF4-FFF2-40B4-BE49-F238E27FC236}">
                <a16:creationId xmlns:a16="http://schemas.microsoft.com/office/drawing/2014/main" id="{3938DB5D-5AF7-4D67-848D-4D44929200EF}"/>
              </a:ext>
            </a:extLst>
          </p:cNvPr>
          <p:cNvSpPr/>
          <p:nvPr userDrawn="1"/>
        </p:nvSpPr>
        <p:spPr>
          <a:xfrm>
            <a:off x="0" y="3838479"/>
            <a:ext cx="4543425" cy="3052857"/>
          </a:xfrm>
          <a:custGeom>
            <a:avLst/>
            <a:gdLst>
              <a:gd name="connsiteX0" fmla="*/ 0 w 6938962"/>
              <a:gd name="connsiteY0" fmla="*/ 4662488 h 4662487"/>
              <a:gd name="connsiteX1" fmla="*/ 0 w 6938962"/>
              <a:gd name="connsiteY1" fmla="*/ 0 h 4662487"/>
              <a:gd name="connsiteX2" fmla="*/ 6938963 w 6938962"/>
              <a:gd name="connsiteY2" fmla="*/ 4662488 h 4662487"/>
              <a:gd name="connsiteX3" fmla="*/ 0 w 6938962"/>
              <a:gd name="connsiteY3" fmla="*/ 4662488 h 4662487"/>
            </a:gdLst>
            <a:ahLst/>
            <a:cxnLst>
              <a:cxn ang="0">
                <a:pos x="connsiteX0" y="connsiteY0"/>
              </a:cxn>
              <a:cxn ang="0">
                <a:pos x="connsiteX1" y="connsiteY1"/>
              </a:cxn>
              <a:cxn ang="0">
                <a:pos x="connsiteX2" y="connsiteY2"/>
              </a:cxn>
              <a:cxn ang="0">
                <a:pos x="connsiteX3" y="connsiteY3"/>
              </a:cxn>
            </a:cxnLst>
            <a:rect l="l" t="t" r="r" b="b"/>
            <a:pathLst>
              <a:path w="6938962" h="4662487">
                <a:moveTo>
                  <a:pt x="0" y="4662488"/>
                </a:moveTo>
                <a:lnTo>
                  <a:pt x="0" y="0"/>
                </a:lnTo>
                <a:cubicBezTo>
                  <a:pt x="381000" y="3710940"/>
                  <a:pt x="4784722" y="4654553"/>
                  <a:pt x="6938963" y="4662488"/>
                </a:cubicBezTo>
                <a:lnTo>
                  <a:pt x="0" y="4662488"/>
                </a:lnTo>
                <a:close/>
              </a:path>
            </a:pathLst>
          </a:custGeom>
          <a:solidFill>
            <a:srgbClr val="001132"/>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906773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849EECC1-1B82-4FCD-AA61-10C9D3751F55}"/>
              </a:ext>
            </a:extLst>
          </p:cNvPr>
          <p:cNvSpPr>
            <a:spLocks noGrp="1"/>
          </p:cNvSpPr>
          <p:nvPr>
            <p:ph type="pic" sz="quarter" idx="10"/>
          </p:nvPr>
        </p:nvSpPr>
        <p:spPr>
          <a:xfrm>
            <a:off x="0" y="0"/>
            <a:ext cx="12192000" cy="6858000"/>
          </a:xfrm>
          <a:pattFill prst="pct5">
            <a:fgClr>
              <a:srgbClr val="FF0000"/>
            </a:fgClr>
            <a:bgClr>
              <a:schemeClr val="bg1"/>
            </a:bgClr>
          </a:pattFill>
        </p:spPr>
        <p:txBody>
          <a:bodyPr>
            <a:normAutofit/>
          </a:bodyPr>
          <a:lstStyle>
            <a:lvl1pPr>
              <a:defRPr sz="1200"/>
            </a:lvl1pPr>
          </a:lstStyle>
          <a:p>
            <a:endParaRPr lang="en-US"/>
          </a:p>
        </p:txBody>
      </p:sp>
    </p:spTree>
    <p:extLst>
      <p:ext uri="{BB962C8B-B14F-4D97-AF65-F5344CB8AC3E}">
        <p14:creationId xmlns:p14="http://schemas.microsoft.com/office/powerpoint/2010/main" val="573935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75FD715-2D6A-40A8-92B9-8177F5476A88}"/>
              </a:ext>
            </a:extLst>
          </p:cNvPr>
          <p:cNvSpPr>
            <a:spLocks noGrp="1"/>
          </p:cNvSpPr>
          <p:nvPr>
            <p:ph type="pic" sz="quarter" idx="11"/>
          </p:nvPr>
        </p:nvSpPr>
        <p:spPr>
          <a:xfrm>
            <a:off x="6588383" y="0"/>
            <a:ext cx="5603617" cy="6857998"/>
          </a:xfrm>
          <a:custGeom>
            <a:avLst/>
            <a:gdLst>
              <a:gd name="connsiteX0" fmla="*/ 5603617 w 5603617"/>
              <a:gd name="connsiteY0" fmla="*/ 1947915 h 6857998"/>
              <a:gd name="connsiteX1" fmla="*/ 5595681 w 5603617"/>
              <a:gd name="connsiteY1" fmla="*/ 6857998 h 6857998"/>
              <a:gd name="connsiteX2" fmla="*/ 415381 w 5603617"/>
              <a:gd name="connsiteY2" fmla="*/ 6857998 h 6857998"/>
              <a:gd name="connsiteX3" fmla="*/ 4550861 w 5603617"/>
              <a:gd name="connsiteY3" fmla="*/ 0 h 6857998"/>
              <a:gd name="connsiteX4" fmla="*/ 5593562 w 5603617"/>
              <a:gd name="connsiteY4" fmla="*/ 0 h 6857998"/>
              <a:gd name="connsiteX5" fmla="*/ 5593562 w 5603617"/>
              <a:gd name="connsiteY5" fmla="*/ 1663740 h 6857998"/>
              <a:gd name="connsiteX6" fmla="*/ 2796781 w 5603617"/>
              <a:gd name="connsiteY6" fmla="*/ 4316479 h 6857998"/>
              <a:gd name="connsiteX7" fmla="*/ 0 w 5603617"/>
              <a:gd name="connsiteY7" fmla="*/ 4316479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3617" h="6857998">
                <a:moveTo>
                  <a:pt x="5603617" y="1947915"/>
                </a:moveTo>
                <a:lnTo>
                  <a:pt x="5595681" y="6857998"/>
                </a:lnTo>
                <a:lnTo>
                  <a:pt x="415381" y="6857998"/>
                </a:lnTo>
                <a:close/>
                <a:moveTo>
                  <a:pt x="4550861" y="0"/>
                </a:moveTo>
                <a:lnTo>
                  <a:pt x="5593562" y="0"/>
                </a:lnTo>
                <a:lnTo>
                  <a:pt x="5593562" y="1663740"/>
                </a:lnTo>
                <a:lnTo>
                  <a:pt x="2796781" y="4316479"/>
                </a:lnTo>
                <a:lnTo>
                  <a:pt x="0" y="4316479"/>
                </a:lnTo>
                <a:close/>
              </a:path>
            </a:pathLst>
          </a:custGeom>
          <a:pattFill prst="pct5">
            <a:fgClr>
              <a:srgbClr val="FF0000"/>
            </a:fgClr>
            <a:bgClr>
              <a:schemeClr val="bg1"/>
            </a:bgClr>
          </a:pattFill>
          <a:effectLst>
            <a:outerShdw blurRad="304800" dist="50800" dir="120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3606354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596DEE6-31B8-4DCA-8022-304D5211E812}"/>
              </a:ext>
            </a:extLst>
          </p:cNvPr>
          <p:cNvSpPr/>
          <p:nvPr userDrawn="1"/>
        </p:nvSpPr>
        <p:spPr>
          <a:xfrm>
            <a:off x="0" y="0"/>
            <a:ext cx="4034972" cy="6858000"/>
          </a:xfrm>
          <a:prstGeom prst="rect">
            <a:avLst/>
          </a:prstGeom>
          <a:solidFill>
            <a:srgbClr val="001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icture Placeholder 11">
            <a:extLst>
              <a:ext uri="{FF2B5EF4-FFF2-40B4-BE49-F238E27FC236}">
                <a16:creationId xmlns:a16="http://schemas.microsoft.com/office/drawing/2014/main" id="{8925D87C-76B5-4235-ACEE-6344B2FDEABF}"/>
              </a:ext>
            </a:extLst>
          </p:cNvPr>
          <p:cNvSpPr>
            <a:spLocks noGrp="1"/>
          </p:cNvSpPr>
          <p:nvPr>
            <p:ph type="pic" sz="quarter" idx="13"/>
          </p:nvPr>
        </p:nvSpPr>
        <p:spPr>
          <a:xfrm>
            <a:off x="1299030" y="725714"/>
            <a:ext cx="4376053" cy="5406572"/>
          </a:xfrm>
          <a:custGeom>
            <a:avLst/>
            <a:gdLst>
              <a:gd name="connsiteX0" fmla="*/ 90716 w 4376053"/>
              <a:gd name="connsiteY0" fmla="*/ 0 h 5406572"/>
              <a:gd name="connsiteX1" fmla="*/ 3341903 w 4376053"/>
              <a:gd name="connsiteY1" fmla="*/ 0 h 5406572"/>
              <a:gd name="connsiteX2" fmla="*/ 4376053 w 4376053"/>
              <a:gd name="connsiteY2" fmla="*/ 1034150 h 5406572"/>
              <a:gd name="connsiteX3" fmla="*/ 4376053 w 4376053"/>
              <a:gd name="connsiteY3" fmla="*/ 5315876 h 5406572"/>
              <a:gd name="connsiteX4" fmla="*/ 4368928 w 4376053"/>
              <a:gd name="connsiteY4" fmla="*/ 5351167 h 5406572"/>
              <a:gd name="connsiteX5" fmla="*/ 4285341 w 4376053"/>
              <a:gd name="connsiteY5" fmla="*/ 5406572 h 5406572"/>
              <a:gd name="connsiteX6" fmla="*/ 1034147 w 4376053"/>
              <a:gd name="connsiteY6" fmla="*/ 5406572 h 5406572"/>
              <a:gd name="connsiteX7" fmla="*/ 5336 w 4376053"/>
              <a:gd name="connsiteY7" fmla="*/ 4478158 h 5406572"/>
              <a:gd name="connsiteX8" fmla="*/ 0 w 4376053"/>
              <a:gd name="connsiteY8" fmla="*/ 4372482 h 5406572"/>
              <a:gd name="connsiteX9" fmla="*/ 0 w 4376053"/>
              <a:gd name="connsiteY9" fmla="*/ 90716 h 5406572"/>
              <a:gd name="connsiteX10" fmla="*/ 90716 w 4376053"/>
              <a:gd name="connsiteY10" fmla="*/ 0 h 5406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6053" h="5406572">
                <a:moveTo>
                  <a:pt x="90716" y="0"/>
                </a:moveTo>
                <a:lnTo>
                  <a:pt x="3341903" y="0"/>
                </a:lnTo>
                <a:cubicBezTo>
                  <a:pt x="3913048" y="0"/>
                  <a:pt x="4376053" y="463005"/>
                  <a:pt x="4376053" y="1034150"/>
                </a:cubicBezTo>
                <a:lnTo>
                  <a:pt x="4376053" y="5315876"/>
                </a:lnTo>
                <a:lnTo>
                  <a:pt x="4368928" y="5351167"/>
                </a:lnTo>
                <a:cubicBezTo>
                  <a:pt x="4355157" y="5383726"/>
                  <a:pt x="4322917" y="5406572"/>
                  <a:pt x="4285341" y="5406572"/>
                </a:cubicBezTo>
                <a:lnTo>
                  <a:pt x="1034147" y="5406572"/>
                </a:lnTo>
                <a:cubicBezTo>
                  <a:pt x="498699" y="5406572"/>
                  <a:pt x="58295" y="4999634"/>
                  <a:pt x="5336" y="4478158"/>
                </a:cubicBezTo>
                <a:lnTo>
                  <a:pt x="0" y="4372482"/>
                </a:lnTo>
                <a:lnTo>
                  <a:pt x="0" y="90716"/>
                </a:lnTo>
                <a:cubicBezTo>
                  <a:pt x="0" y="40615"/>
                  <a:pt x="40615" y="0"/>
                  <a:pt x="9071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934952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5D71363F-E3BC-448B-8800-C8F8A6446389}"/>
              </a:ext>
            </a:extLst>
          </p:cNvPr>
          <p:cNvSpPr/>
          <p:nvPr userDrawn="1"/>
        </p:nvSpPr>
        <p:spPr>
          <a:xfrm>
            <a:off x="7451935" y="0"/>
            <a:ext cx="4740065" cy="4398019"/>
          </a:xfrm>
          <a:custGeom>
            <a:avLst/>
            <a:gdLst>
              <a:gd name="connsiteX0" fmla="*/ 227749 w 4740065"/>
              <a:gd name="connsiteY0" fmla="*/ 0 h 4398019"/>
              <a:gd name="connsiteX1" fmla="*/ 1103059 w 4740065"/>
              <a:gd name="connsiteY1" fmla="*/ 0 h 4398019"/>
              <a:gd name="connsiteX2" fmla="*/ 1085397 w 4740065"/>
              <a:gd name="connsiteY2" fmla="*/ 29072 h 4398019"/>
              <a:gd name="connsiteX3" fmla="*/ 793128 w 4740065"/>
              <a:gd name="connsiteY3" fmla="*/ 1183331 h 4398019"/>
              <a:gd name="connsiteX4" fmla="*/ 3214688 w 4740065"/>
              <a:gd name="connsiteY4" fmla="*/ 3604891 h 4398019"/>
              <a:gd name="connsiteX5" fmla="*/ 4568605 w 4740065"/>
              <a:gd name="connsiteY5" fmla="*/ 3191327 h 4398019"/>
              <a:gd name="connsiteX6" fmla="*/ 4740065 w 4740065"/>
              <a:gd name="connsiteY6" fmla="*/ 3063112 h 4398019"/>
              <a:gd name="connsiteX7" fmla="*/ 4740065 w 4740065"/>
              <a:gd name="connsiteY7" fmla="*/ 4013364 h 4398019"/>
              <a:gd name="connsiteX8" fmla="*/ 4465990 w 4740065"/>
              <a:gd name="connsiteY8" fmla="*/ 4145393 h 4398019"/>
              <a:gd name="connsiteX9" fmla="*/ 3214688 w 4740065"/>
              <a:gd name="connsiteY9" fmla="*/ 4398019 h 4398019"/>
              <a:gd name="connsiteX10" fmla="*/ 0 w 4740065"/>
              <a:gd name="connsiteY10" fmla="*/ 1183331 h 4398019"/>
              <a:gd name="connsiteX11" fmla="*/ 144526 w 4740065"/>
              <a:gd name="connsiteY11" fmla="*/ 227381 h 439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40065" h="4398019">
                <a:moveTo>
                  <a:pt x="227749" y="0"/>
                </a:moveTo>
                <a:lnTo>
                  <a:pt x="1103059" y="0"/>
                </a:lnTo>
                <a:lnTo>
                  <a:pt x="1085397" y="29072"/>
                </a:lnTo>
                <a:cubicBezTo>
                  <a:pt x="899004" y="372190"/>
                  <a:pt x="793128" y="765396"/>
                  <a:pt x="793128" y="1183331"/>
                </a:cubicBezTo>
                <a:cubicBezTo>
                  <a:pt x="793128" y="2520722"/>
                  <a:pt x="1877297" y="3604891"/>
                  <a:pt x="3214688" y="3604891"/>
                </a:cubicBezTo>
                <a:cubicBezTo>
                  <a:pt x="3716210" y="3604891"/>
                  <a:pt x="4182122" y="3452430"/>
                  <a:pt x="4568605" y="3191327"/>
                </a:cubicBezTo>
                <a:lnTo>
                  <a:pt x="4740065" y="3063112"/>
                </a:lnTo>
                <a:lnTo>
                  <a:pt x="4740065" y="4013364"/>
                </a:lnTo>
                <a:lnTo>
                  <a:pt x="4465990" y="4145393"/>
                </a:lnTo>
                <a:cubicBezTo>
                  <a:pt x="4081390" y="4308065"/>
                  <a:pt x="3658544" y="4398019"/>
                  <a:pt x="3214688" y="4398019"/>
                </a:cubicBezTo>
                <a:cubicBezTo>
                  <a:pt x="1439265" y="4398019"/>
                  <a:pt x="0" y="2958754"/>
                  <a:pt x="0" y="1183331"/>
                </a:cubicBezTo>
                <a:cubicBezTo>
                  <a:pt x="0" y="850439"/>
                  <a:pt x="50600" y="529365"/>
                  <a:pt x="144526" y="227381"/>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2" name="Picture Placeholder 21">
            <a:extLst>
              <a:ext uri="{FF2B5EF4-FFF2-40B4-BE49-F238E27FC236}">
                <a16:creationId xmlns:a16="http://schemas.microsoft.com/office/drawing/2014/main" id="{E7006146-2D31-443F-A19A-965007E9780F}"/>
              </a:ext>
            </a:extLst>
          </p:cNvPr>
          <p:cNvSpPr>
            <a:spLocks noGrp="1"/>
          </p:cNvSpPr>
          <p:nvPr>
            <p:ph type="pic" sz="quarter" idx="16"/>
          </p:nvPr>
        </p:nvSpPr>
        <p:spPr>
          <a:xfrm>
            <a:off x="7132021" y="3899805"/>
            <a:ext cx="1427938" cy="1449529"/>
          </a:xfrm>
          <a:custGeom>
            <a:avLst/>
            <a:gdLst>
              <a:gd name="connsiteX0" fmla="*/ 713969 w 1427938"/>
              <a:gd name="connsiteY0" fmla="*/ 0 h 1299212"/>
              <a:gd name="connsiteX1" fmla="*/ 1427938 w 1427938"/>
              <a:gd name="connsiteY1" fmla="*/ 649606 h 1299212"/>
              <a:gd name="connsiteX2" fmla="*/ 713969 w 1427938"/>
              <a:gd name="connsiteY2" fmla="*/ 1299212 h 1299212"/>
              <a:gd name="connsiteX3" fmla="*/ 0 w 1427938"/>
              <a:gd name="connsiteY3" fmla="*/ 649606 h 1299212"/>
              <a:gd name="connsiteX4" fmla="*/ 713969 w 1427938"/>
              <a:gd name="connsiteY4" fmla="*/ 0 h 1299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7938" h="1299212">
                <a:moveTo>
                  <a:pt x="713969" y="0"/>
                </a:moveTo>
                <a:cubicBezTo>
                  <a:pt x="1108283" y="0"/>
                  <a:pt x="1427938" y="290839"/>
                  <a:pt x="1427938" y="649606"/>
                </a:cubicBezTo>
                <a:cubicBezTo>
                  <a:pt x="1427938" y="1008373"/>
                  <a:pt x="1108283" y="1299212"/>
                  <a:pt x="713969" y="1299212"/>
                </a:cubicBezTo>
                <a:cubicBezTo>
                  <a:pt x="319655" y="1299212"/>
                  <a:pt x="0" y="1008373"/>
                  <a:pt x="0" y="649606"/>
                </a:cubicBezTo>
                <a:cubicBezTo>
                  <a:pt x="0" y="290839"/>
                  <a:pt x="319655" y="0"/>
                  <a:pt x="713969"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3" name="Picture Placeholder 22">
            <a:extLst>
              <a:ext uri="{FF2B5EF4-FFF2-40B4-BE49-F238E27FC236}">
                <a16:creationId xmlns:a16="http://schemas.microsoft.com/office/drawing/2014/main" id="{D55BBC2D-97C4-4FDA-AF9E-6026691409DF}"/>
              </a:ext>
            </a:extLst>
          </p:cNvPr>
          <p:cNvSpPr>
            <a:spLocks noGrp="1"/>
          </p:cNvSpPr>
          <p:nvPr>
            <p:ph type="pic" sz="quarter" idx="15"/>
          </p:nvPr>
        </p:nvSpPr>
        <p:spPr>
          <a:xfrm>
            <a:off x="9062809" y="5452201"/>
            <a:ext cx="786440" cy="786440"/>
          </a:xfrm>
          <a:custGeom>
            <a:avLst/>
            <a:gdLst>
              <a:gd name="connsiteX0" fmla="*/ 393220 w 786440"/>
              <a:gd name="connsiteY0" fmla="*/ 0 h 786440"/>
              <a:gd name="connsiteX1" fmla="*/ 786440 w 786440"/>
              <a:gd name="connsiteY1" fmla="*/ 393220 h 786440"/>
              <a:gd name="connsiteX2" fmla="*/ 393220 w 786440"/>
              <a:gd name="connsiteY2" fmla="*/ 786440 h 786440"/>
              <a:gd name="connsiteX3" fmla="*/ 0 w 786440"/>
              <a:gd name="connsiteY3" fmla="*/ 393220 h 786440"/>
              <a:gd name="connsiteX4" fmla="*/ 393220 w 786440"/>
              <a:gd name="connsiteY4" fmla="*/ 0 h 786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40" h="786440">
                <a:moveTo>
                  <a:pt x="393220" y="0"/>
                </a:moveTo>
                <a:cubicBezTo>
                  <a:pt x="610389" y="0"/>
                  <a:pt x="786440" y="176051"/>
                  <a:pt x="786440" y="393220"/>
                </a:cubicBezTo>
                <a:cubicBezTo>
                  <a:pt x="786440" y="610389"/>
                  <a:pt x="610389" y="786440"/>
                  <a:pt x="393220" y="786440"/>
                </a:cubicBezTo>
                <a:cubicBezTo>
                  <a:pt x="176051" y="786440"/>
                  <a:pt x="0" y="610389"/>
                  <a:pt x="0" y="393220"/>
                </a:cubicBezTo>
                <a:cubicBezTo>
                  <a:pt x="0" y="176051"/>
                  <a:pt x="176051" y="0"/>
                  <a:pt x="393220"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0" name="Picture Placeholder 19">
            <a:extLst>
              <a:ext uri="{FF2B5EF4-FFF2-40B4-BE49-F238E27FC236}">
                <a16:creationId xmlns:a16="http://schemas.microsoft.com/office/drawing/2014/main" id="{3B10DD01-21EA-4D2C-9353-459F65FD94FE}"/>
              </a:ext>
            </a:extLst>
          </p:cNvPr>
          <p:cNvSpPr>
            <a:spLocks noGrp="1"/>
          </p:cNvSpPr>
          <p:nvPr>
            <p:ph type="pic" sz="quarter" idx="13"/>
          </p:nvPr>
        </p:nvSpPr>
        <p:spPr>
          <a:xfrm>
            <a:off x="9849249" y="1417007"/>
            <a:ext cx="1102328" cy="1102328"/>
          </a:xfrm>
          <a:custGeom>
            <a:avLst/>
            <a:gdLst>
              <a:gd name="connsiteX0" fmla="*/ 551164 w 1102328"/>
              <a:gd name="connsiteY0" fmla="*/ 0 h 1102328"/>
              <a:gd name="connsiteX1" fmla="*/ 1102328 w 1102328"/>
              <a:gd name="connsiteY1" fmla="*/ 551164 h 1102328"/>
              <a:gd name="connsiteX2" fmla="*/ 551164 w 1102328"/>
              <a:gd name="connsiteY2" fmla="*/ 1102328 h 1102328"/>
              <a:gd name="connsiteX3" fmla="*/ 0 w 1102328"/>
              <a:gd name="connsiteY3" fmla="*/ 551164 h 1102328"/>
              <a:gd name="connsiteX4" fmla="*/ 551164 w 1102328"/>
              <a:gd name="connsiteY4" fmla="*/ 0 h 1102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328" h="1102328">
                <a:moveTo>
                  <a:pt x="551164" y="0"/>
                </a:moveTo>
                <a:cubicBezTo>
                  <a:pt x="855563" y="0"/>
                  <a:pt x="1102328" y="246765"/>
                  <a:pt x="1102328" y="551164"/>
                </a:cubicBezTo>
                <a:cubicBezTo>
                  <a:pt x="1102328" y="855563"/>
                  <a:pt x="855563" y="1102328"/>
                  <a:pt x="551164" y="1102328"/>
                </a:cubicBezTo>
                <a:cubicBezTo>
                  <a:pt x="246765" y="1102328"/>
                  <a:pt x="0" y="855563"/>
                  <a:pt x="0" y="551164"/>
                </a:cubicBezTo>
                <a:cubicBezTo>
                  <a:pt x="0" y="246765"/>
                  <a:pt x="246765" y="0"/>
                  <a:pt x="551164"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21" name="Picture Placeholder 20">
            <a:extLst>
              <a:ext uri="{FF2B5EF4-FFF2-40B4-BE49-F238E27FC236}">
                <a16:creationId xmlns:a16="http://schemas.microsoft.com/office/drawing/2014/main" id="{16067994-1D1E-47B2-B8D4-361DC0792BD8}"/>
              </a:ext>
            </a:extLst>
          </p:cNvPr>
          <p:cNvSpPr>
            <a:spLocks noGrp="1"/>
          </p:cNvSpPr>
          <p:nvPr>
            <p:ph type="pic" sz="quarter" idx="14"/>
          </p:nvPr>
        </p:nvSpPr>
        <p:spPr>
          <a:xfrm>
            <a:off x="9211430" y="3201915"/>
            <a:ext cx="1605962" cy="1605962"/>
          </a:xfrm>
          <a:custGeom>
            <a:avLst/>
            <a:gdLst>
              <a:gd name="connsiteX0" fmla="*/ 802981 w 1605962"/>
              <a:gd name="connsiteY0" fmla="*/ 0 h 1605962"/>
              <a:gd name="connsiteX1" fmla="*/ 1605962 w 1605962"/>
              <a:gd name="connsiteY1" fmla="*/ 802981 h 1605962"/>
              <a:gd name="connsiteX2" fmla="*/ 802981 w 1605962"/>
              <a:gd name="connsiteY2" fmla="*/ 1605962 h 1605962"/>
              <a:gd name="connsiteX3" fmla="*/ 0 w 1605962"/>
              <a:gd name="connsiteY3" fmla="*/ 802981 h 1605962"/>
              <a:gd name="connsiteX4" fmla="*/ 802981 w 1605962"/>
              <a:gd name="connsiteY4" fmla="*/ 0 h 160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5962" h="1605962">
                <a:moveTo>
                  <a:pt x="802981" y="0"/>
                </a:moveTo>
                <a:cubicBezTo>
                  <a:pt x="1246455" y="0"/>
                  <a:pt x="1605962" y="359507"/>
                  <a:pt x="1605962" y="802981"/>
                </a:cubicBezTo>
                <a:cubicBezTo>
                  <a:pt x="1605962" y="1246455"/>
                  <a:pt x="1246455" y="1605962"/>
                  <a:pt x="802981" y="1605962"/>
                </a:cubicBezTo>
                <a:cubicBezTo>
                  <a:pt x="359507" y="1605962"/>
                  <a:pt x="0" y="1246455"/>
                  <a:pt x="0" y="802981"/>
                </a:cubicBezTo>
                <a:cubicBezTo>
                  <a:pt x="0" y="359507"/>
                  <a:pt x="359507" y="0"/>
                  <a:pt x="802981"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
        <p:nvSpPr>
          <p:cNvPr id="19" name="Picture Placeholder 18">
            <a:extLst>
              <a:ext uri="{FF2B5EF4-FFF2-40B4-BE49-F238E27FC236}">
                <a16:creationId xmlns:a16="http://schemas.microsoft.com/office/drawing/2014/main" id="{588B231B-C88F-4B8B-A8B7-06E2B5EB0E43}"/>
              </a:ext>
            </a:extLst>
          </p:cNvPr>
          <p:cNvSpPr>
            <a:spLocks noGrp="1"/>
          </p:cNvSpPr>
          <p:nvPr>
            <p:ph type="pic" sz="quarter" idx="12"/>
          </p:nvPr>
        </p:nvSpPr>
        <p:spPr>
          <a:xfrm>
            <a:off x="7150896" y="1129005"/>
            <a:ext cx="2250286" cy="2250286"/>
          </a:xfrm>
          <a:custGeom>
            <a:avLst/>
            <a:gdLst>
              <a:gd name="connsiteX0" fmla="*/ 1125143 w 2250286"/>
              <a:gd name="connsiteY0" fmla="*/ 0 h 2250286"/>
              <a:gd name="connsiteX1" fmla="*/ 2250286 w 2250286"/>
              <a:gd name="connsiteY1" fmla="*/ 1125143 h 2250286"/>
              <a:gd name="connsiteX2" fmla="*/ 1125143 w 2250286"/>
              <a:gd name="connsiteY2" fmla="*/ 2250286 h 2250286"/>
              <a:gd name="connsiteX3" fmla="*/ 0 w 2250286"/>
              <a:gd name="connsiteY3" fmla="*/ 1125143 h 2250286"/>
              <a:gd name="connsiteX4" fmla="*/ 1125143 w 2250286"/>
              <a:gd name="connsiteY4" fmla="*/ 0 h 2250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286" h="2250286">
                <a:moveTo>
                  <a:pt x="1125143" y="0"/>
                </a:moveTo>
                <a:cubicBezTo>
                  <a:pt x="1746542" y="0"/>
                  <a:pt x="2250286" y="503744"/>
                  <a:pt x="2250286" y="1125143"/>
                </a:cubicBezTo>
                <a:cubicBezTo>
                  <a:pt x="2250286" y="1746542"/>
                  <a:pt x="1746542" y="2250286"/>
                  <a:pt x="1125143" y="2250286"/>
                </a:cubicBezTo>
                <a:cubicBezTo>
                  <a:pt x="503744" y="2250286"/>
                  <a:pt x="0" y="1746542"/>
                  <a:pt x="0" y="1125143"/>
                </a:cubicBezTo>
                <a:cubicBezTo>
                  <a:pt x="0" y="503744"/>
                  <a:pt x="503744" y="0"/>
                  <a:pt x="1125143" y="0"/>
                </a:cubicBezTo>
                <a:close/>
              </a:path>
            </a:pathLst>
          </a:custGeom>
          <a:pattFill prst="pct5">
            <a:fgClr>
              <a:srgbClr val="FF0000"/>
            </a:fgClr>
            <a:bgClr>
              <a:schemeClr val="bg1"/>
            </a:bgClr>
          </a:pattFill>
          <a:ln w="127000">
            <a:gradFill>
              <a:gsLst>
                <a:gs pos="0">
                  <a:srgbClr val="92D050"/>
                </a:gs>
                <a:gs pos="100000">
                  <a:srgbClr val="00B0F0"/>
                </a:gs>
              </a:gsLst>
              <a:lin ang="5400000" scaled="1"/>
            </a:gradFill>
          </a:ln>
        </p:spPr>
        <p:txBody>
          <a:bodyPr wrap="square">
            <a:noAutofit/>
          </a:bodyPr>
          <a:lstStyle>
            <a:lvl1pPr>
              <a:defRPr sz="1200"/>
            </a:lvl1pPr>
          </a:lstStyle>
          <a:p>
            <a:endParaRPr lang="en-US"/>
          </a:p>
        </p:txBody>
      </p:sp>
      <p:sp>
        <p:nvSpPr>
          <p:cNvPr id="18" name="Picture Placeholder 17">
            <a:extLst>
              <a:ext uri="{FF2B5EF4-FFF2-40B4-BE49-F238E27FC236}">
                <a16:creationId xmlns:a16="http://schemas.microsoft.com/office/drawing/2014/main" id="{44541CEA-6B7C-46AE-9E9D-02A4A31A80FF}"/>
              </a:ext>
            </a:extLst>
          </p:cNvPr>
          <p:cNvSpPr>
            <a:spLocks noGrp="1"/>
          </p:cNvSpPr>
          <p:nvPr>
            <p:ph type="pic" sz="quarter" idx="11"/>
          </p:nvPr>
        </p:nvSpPr>
        <p:spPr>
          <a:xfrm>
            <a:off x="6096000" y="817541"/>
            <a:ext cx="819150" cy="819150"/>
          </a:xfrm>
          <a:custGeom>
            <a:avLst/>
            <a:gdLst>
              <a:gd name="connsiteX0" fmla="*/ 409575 w 819150"/>
              <a:gd name="connsiteY0" fmla="*/ 0 h 819150"/>
              <a:gd name="connsiteX1" fmla="*/ 819150 w 819150"/>
              <a:gd name="connsiteY1" fmla="*/ 409575 h 819150"/>
              <a:gd name="connsiteX2" fmla="*/ 409575 w 819150"/>
              <a:gd name="connsiteY2" fmla="*/ 819150 h 819150"/>
              <a:gd name="connsiteX3" fmla="*/ 0 w 819150"/>
              <a:gd name="connsiteY3" fmla="*/ 409575 h 819150"/>
              <a:gd name="connsiteX4" fmla="*/ 409575 w 819150"/>
              <a:gd name="connsiteY4" fmla="*/ 0 h 819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819150">
                <a:moveTo>
                  <a:pt x="409575" y="0"/>
                </a:moveTo>
                <a:cubicBezTo>
                  <a:pt x="635777" y="0"/>
                  <a:pt x="819150" y="183373"/>
                  <a:pt x="819150" y="409575"/>
                </a:cubicBezTo>
                <a:cubicBezTo>
                  <a:pt x="819150" y="635777"/>
                  <a:pt x="635777" y="819150"/>
                  <a:pt x="409575" y="819150"/>
                </a:cubicBezTo>
                <a:cubicBezTo>
                  <a:pt x="183373" y="819150"/>
                  <a:pt x="0" y="635777"/>
                  <a:pt x="0" y="409575"/>
                </a:cubicBezTo>
                <a:cubicBezTo>
                  <a:pt x="0" y="183373"/>
                  <a:pt x="183373" y="0"/>
                  <a:pt x="409575" y="0"/>
                </a:cubicBezTo>
                <a:close/>
              </a:path>
            </a:pathLst>
          </a:custGeom>
          <a:pattFill prst="pct5">
            <a:fgClr>
              <a:srgbClr val="FF0000"/>
            </a:fgClr>
            <a:bgClr>
              <a:schemeClr val="bg1"/>
            </a:bgClr>
          </a:pattFill>
          <a:effectLst>
            <a:outerShdw blurRad="190500" dist="50800" dir="5400000" algn="ctr" rotWithShape="0">
              <a:srgbClr val="001132">
                <a:alpha val="15000"/>
              </a:srgbClr>
            </a:outerShdw>
          </a:effectLst>
        </p:spPr>
        <p:txBody>
          <a:bodyPr wrap="square">
            <a:noAutofit/>
          </a:bodyPr>
          <a:lstStyle>
            <a:lvl1pPr>
              <a:defRPr sz="1200"/>
            </a:lvl1pPr>
          </a:lstStyle>
          <a:p>
            <a:endParaRPr lang="en-US"/>
          </a:p>
        </p:txBody>
      </p:sp>
    </p:spTree>
    <p:extLst>
      <p:ext uri="{BB962C8B-B14F-4D97-AF65-F5344CB8AC3E}">
        <p14:creationId xmlns:p14="http://schemas.microsoft.com/office/powerpoint/2010/main" val="496855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34" name="Picture Placeholder 33">
            <a:extLst>
              <a:ext uri="{FF2B5EF4-FFF2-40B4-BE49-F238E27FC236}">
                <a16:creationId xmlns:a16="http://schemas.microsoft.com/office/drawing/2014/main" id="{A3BA9615-F305-439B-9134-025701359DD9}"/>
              </a:ext>
            </a:extLst>
          </p:cNvPr>
          <p:cNvSpPr>
            <a:spLocks noGrp="1"/>
          </p:cNvSpPr>
          <p:nvPr>
            <p:ph type="pic" sz="quarter" idx="15"/>
          </p:nvPr>
        </p:nvSpPr>
        <p:spPr>
          <a:xfrm>
            <a:off x="9417048" y="3471862"/>
            <a:ext cx="2774952" cy="3386137"/>
          </a:xfrm>
          <a:custGeom>
            <a:avLst/>
            <a:gdLst>
              <a:gd name="connsiteX0" fmla="*/ 0 w 2774952"/>
              <a:gd name="connsiteY0" fmla="*/ 0 h 3386137"/>
              <a:gd name="connsiteX1" fmla="*/ 2774952 w 2774952"/>
              <a:gd name="connsiteY1" fmla="*/ 0 h 3386137"/>
              <a:gd name="connsiteX2" fmla="*/ 2774952 w 2774952"/>
              <a:gd name="connsiteY2" fmla="*/ 3386137 h 3386137"/>
              <a:gd name="connsiteX3" fmla="*/ 0 w 2774952"/>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74952" h="3386137">
                <a:moveTo>
                  <a:pt x="0" y="0"/>
                </a:moveTo>
                <a:lnTo>
                  <a:pt x="2774952" y="0"/>
                </a:lnTo>
                <a:lnTo>
                  <a:pt x="2774952"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2" name="Picture Placeholder 31">
            <a:extLst>
              <a:ext uri="{FF2B5EF4-FFF2-40B4-BE49-F238E27FC236}">
                <a16:creationId xmlns:a16="http://schemas.microsoft.com/office/drawing/2014/main" id="{9A243C06-8D54-427E-A2AD-66DD526A5F8A}"/>
              </a:ext>
            </a:extLst>
          </p:cNvPr>
          <p:cNvSpPr>
            <a:spLocks noGrp="1"/>
          </p:cNvSpPr>
          <p:nvPr>
            <p:ph type="pic" sz="quarter" idx="14"/>
          </p:nvPr>
        </p:nvSpPr>
        <p:spPr>
          <a:xfrm>
            <a:off x="6516912" y="3471862"/>
            <a:ext cx="2798538" cy="3386137"/>
          </a:xfrm>
          <a:custGeom>
            <a:avLst/>
            <a:gdLst>
              <a:gd name="connsiteX0" fmla="*/ 0 w 2798538"/>
              <a:gd name="connsiteY0" fmla="*/ 0 h 3386137"/>
              <a:gd name="connsiteX1" fmla="*/ 2798538 w 2798538"/>
              <a:gd name="connsiteY1" fmla="*/ 0 h 3386137"/>
              <a:gd name="connsiteX2" fmla="*/ 2798538 w 2798538"/>
              <a:gd name="connsiteY2" fmla="*/ 3386137 h 3386137"/>
              <a:gd name="connsiteX3" fmla="*/ 0 w 279853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2798538" h="3386137">
                <a:moveTo>
                  <a:pt x="0" y="0"/>
                </a:moveTo>
                <a:lnTo>
                  <a:pt x="2798538" y="0"/>
                </a:lnTo>
                <a:lnTo>
                  <a:pt x="279853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30" name="Picture Placeholder 29">
            <a:extLst>
              <a:ext uri="{FF2B5EF4-FFF2-40B4-BE49-F238E27FC236}">
                <a16:creationId xmlns:a16="http://schemas.microsoft.com/office/drawing/2014/main" id="{8BEC2382-0F64-44DF-B911-134EA35F4CC1}"/>
              </a:ext>
            </a:extLst>
          </p:cNvPr>
          <p:cNvSpPr>
            <a:spLocks noGrp="1"/>
          </p:cNvSpPr>
          <p:nvPr>
            <p:ph type="pic" sz="quarter" idx="13"/>
          </p:nvPr>
        </p:nvSpPr>
        <p:spPr>
          <a:xfrm>
            <a:off x="6516912" y="0"/>
            <a:ext cx="5675088" cy="3386137"/>
          </a:xfrm>
          <a:custGeom>
            <a:avLst/>
            <a:gdLst>
              <a:gd name="connsiteX0" fmla="*/ 0 w 5675088"/>
              <a:gd name="connsiteY0" fmla="*/ 0 h 3386137"/>
              <a:gd name="connsiteX1" fmla="*/ 5675088 w 5675088"/>
              <a:gd name="connsiteY1" fmla="*/ 0 h 3386137"/>
              <a:gd name="connsiteX2" fmla="*/ 5675088 w 5675088"/>
              <a:gd name="connsiteY2" fmla="*/ 3386137 h 3386137"/>
              <a:gd name="connsiteX3" fmla="*/ 0 w 5675088"/>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5675088" h="3386137">
                <a:moveTo>
                  <a:pt x="0" y="0"/>
                </a:moveTo>
                <a:lnTo>
                  <a:pt x="5675088" y="0"/>
                </a:lnTo>
                <a:lnTo>
                  <a:pt x="5675088"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FD8AAD27-6089-4E54-AF7C-0A77E995D9B1}"/>
              </a:ext>
            </a:extLst>
          </p:cNvPr>
          <p:cNvSpPr>
            <a:spLocks noGrp="1"/>
          </p:cNvSpPr>
          <p:nvPr>
            <p:ph type="pic" sz="quarter" idx="12"/>
          </p:nvPr>
        </p:nvSpPr>
        <p:spPr>
          <a:xfrm>
            <a:off x="3258457" y="3471862"/>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C207AEDF-A5A5-4EFD-AC7A-AEA1A82DD74E}"/>
              </a:ext>
            </a:extLst>
          </p:cNvPr>
          <p:cNvSpPr>
            <a:spLocks noGrp="1"/>
          </p:cNvSpPr>
          <p:nvPr>
            <p:ph type="pic" sz="quarter" idx="11"/>
          </p:nvPr>
        </p:nvSpPr>
        <p:spPr>
          <a:xfrm>
            <a:off x="3258456" y="0"/>
            <a:ext cx="3156857" cy="3386137"/>
          </a:xfrm>
          <a:custGeom>
            <a:avLst/>
            <a:gdLst>
              <a:gd name="connsiteX0" fmla="*/ 0 w 3156857"/>
              <a:gd name="connsiteY0" fmla="*/ 0 h 3386137"/>
              <a:gd name="connsiteX1" fmla="*/ 3156857 w 3156857"/>
              <a:gd name="connsiteY1" fmla="*/ 0 h 3386137"/>
              <a:gd name="connsiteX2" fmla="*/ 3156857 w 3156857"/>
              <a:gd name="connsiteY2" fmla="*/ 3386137 h 3386137"/>
              <a:gd name="connsiteX3" fmla="*/ 0 w 3156857"/>
              <a:gd name="connsiteY3" fmla="*/ 3386137 h 3386137"/>
            </a:gdLst>
            <a:ahLst/>
            <a:cxnLst>
              <a:cxn ang="0">
                <a:pos x="connsiteX0" y="connsiteY0"/>
              </a:cxn>
              <a:cxn ang="0">
                <a:pos x="connsiteX1" y="connsiteY1"/>
              </a:cxn>
              <a:cxn ang="0">
                <a:pos x="connsiteX2" y="connsiteY2"/>
              </a:cxn>
              <a:cxn ang="0">
                <a:pos x="connsiteX3" y="connsiteY3"/>
              </a:cxn>
            </a:cxnLst>
            <a:rect l="l" t="t" r="r" b="b"/>
            <a:pathLst>
              <a:path w="3156857" h="3386137">
                <a:moveTo>
                  <a:pt x="0" y="0"/>
                </a:moveTo>
                <a:lnTo>
                  <a:pt x="3156857" y="0"/>
                </a:lnTo>
                <a:lnTo>
                  <a:pt x="3156857" y="3386137"/>
                </a:lnTo>
                <a:lnTo>
                  <a:pt x="0" y="3386137"/>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50AE602-FFA8-41B6-9CAF-056E43D2CF7E}"/>
              </a:ext>
            </a:extLst>
          </p:cNvPr>
          <p:cNvSpPr>
            <a:spLocks noGrp="1"/>
          </p:cNvSpPr>
          <p:nvPr>
            <p:ph type="pic" sz="quarter" idx="10"/>
          </p:nvPr>
        </p:nvSpPr>
        <p:spPr>
          <a:xfrm>
            <a:off x="0" y="0"/>
            <a:ext cx="3156857" cy="6858000"/>
          </a:xfrm>
          <a:custGeom>
            <a:avLst/>
            <a:gdLst>
              <a:gd name="connsiteX0" fmla="*/ 0 w 3156857"/>
              <a:gd name="connsiteY0" fmla="*/ 0 h 6858000"/>
              <a:gd name="connsiteX1" fmla="*/ 3156857 w 3156857"/>
              <a:gd name="connsiteY1" fmla="*/ 0 h 6858000"/>
              <a:gd name="connsiteX2" fmla="*/ 3156857 w 3156857"/>
              <a:gd name="connsiteY2" fmla="*/ 6858000 h 6858000"/>
              <a:gd name="connsiteX3" fmla="*/ 0 w 3156857"/>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156857" h="6858000">
                <a:moveTo>
                  <a:pt x="0" y="0"/>
                </a:moveTo>
                <a:lnTo>
                  <a:pt x="3156857" y="0"/>
                </a:lnTo>
                <a:lnTo>
                  <a:pt x="3156857"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1665038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02B22DDE-2A27-4B63-8C3A-F703EE15BB98}"/>
              </a:ext>
            </a:extLst>
          </p:cNvPr>
          <p:cNvSpPr>
            <a:spLocks noGrp="1"/>
          </p:cNvSpPr>
          <p:nvPr>
            <p:ph type="pic" sz="quarter" idx="14"/>
          </p:nvPr>
        </p:nvSpPr>
        <p:spPr>
          <a:xfrm>
            <a:off x="6161315" y="4023360"/>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8" name="Picture Placeholder 27">
            <a:extLst>
              <a:ext uri="{FF2B5EF4-FFF2-40B4-BE49-F238E27FC236}">
                <a16:creationId xmlns:a16="http://schemas.microsoft.com/office/drawing/2014/main" id="{5E2104A8-64A6-4C56-86AD-DF784217C539}"/>
              </a:ext>
            </a:extLst>
          </p:cNvPr>
          <p:cNvSpPr>
            <a:spLocks noGrp="1"/>
          </p:cNvSpPr>
          <p:nvPr>
            <p:ph type="pic" sz="quarter" idx="13"/>
          </p:nvPr>
        </p:nvSpPr>
        <p:spPr>
          <a:xfrm>
            <a:off x="361352" y="4023361"/>
            <a:ext cx="5669334" cy="2605068"/>
          </a:xfrm>
          <a:custGeom>
            <a:avLst/>
            <a:gdLst>
              <a:gd name="connsiteX0" fmla="*/ 0 w 5669334"/>
              <a:gd name="connsiteY0" fmla="*/ 0 h 2605068"/>
              <a:gd name="connsiteX1" fmla="*/ 5669334 w 5669334"/>
              <a:gd name="connsiteY1" fmla="*/ 0 h 2605068"/>
              <a:gd name="connsiteX2" fmla="*/ 5669334 w 5669334"/>
              <a:gd name="connsiteY2" fmla="*/ 2605068 h 2605068"/>
              <a:gd name="connsiteX3" fmla="*/ 0 w 5669334"/>
              <a:gd name="connsiteY3" fmla="*/ 2605068 h 2605068"/>
            </a:gdLst>
            <a:ahLst/>
            <a:cxnLst>
              <a:cxn ang="0">
                <a:pos x="connsiteX0" y="connsiteY0"/>
              </a:cxn>
              <a:cxn ang="0">
                <a:pos x="connsiteX1" y="connsiteY1"/>
              </a:cxn>
              <a:cxn ang="0">
                <a:pos x="connsiteX2" y="connsiteY2"/>
              </a:cxn>
              <a:cxn ang="0">
                <a:pos x="connsiteX3" y="connsiteY3"/>
              </a:cxn>
            </a:cxnLst>
            <a:rect l="l" t="t" r="r" b="b"/>
            <a:pathLst>
              <a:path w="5669334" h="2605068">
                <a:moveTo>
                  <a:pt x="0" y="0"/>
                </a:moveTo>
                <a:lnTo>
                  <a:pt x="5669334" y="0"/>
                </a:lnTo>
                <a:lnTo>
                  <a:pt x="5669334" y="2605068"/>
                </a:lnTo>
                <a:lnTo>
                  <a:pt x="0" y="2605068"/>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26" name="Picture Placeholder 25">
            <a:extLst>
              <a:ext uri="{FF2B5EF4-FFF2-40B4-BE49-F238E27FC236}">
                <a16:creationId xmlns:a16="http://schemas.microsoft.com/office/drawing/2014/main" id="{AB1AE6FA-BB56-4279-83F9-DA732F872EA1}"/>
              </a:ext>
            </a:extLst>
          </p:cNvPr>
          <p:cNvSpPr>
            <a:spLocks noGrp="1"/>
          </p:cNvSpPr>
          <p:nvPr>
            <p:ph type="pic" sz="quarter" idx="12"/>
          </p:nvPr>
        </p:nvSpPr>
        <p:spPr>
          <a:xfrm>
            <a:off x="9127982" y="1341586"/>
            <a:ext cx="2702667" cy="2572671"/>
          </a:xfrm>
          <a:custGeom>
            <a:avLst/>
            <a:gdLst>
              <a:gd name="connsiteX0" fmla="*/ 0 w 2702667"/>
              <a:gd name="connsiteY0" fmla="*/ 0 h 2572671"/>
              <a:gd name="connsiteX1" fmla="*/ 2702667 w 2702667"/>
              <a:gd name="connsiteY1" fmla="*/ 0 h 2572671"/>
              <a:gd name="connsiteX2" fmla="*/ 2702667 w 2702667"/>
              <a:gd name="connsiteY2" fmla="*/ 2572671 h 2572671"/>
              <a:gd name="connsiteX3" fmla="*/ 0 w 2702667"/>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2702667" h="2572671">
                <a:moveTo>
                  <a:pt x="0" y="0"/>
                </a:moveTo>
                <a:lnTo>
                  <a:pt x="2702667" y="0"/>
                </a:lnTo>
                <a:lnTo>
                  <a:pt x="2702667"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7" name="Picture Placeholder 16">
            <a:extLst>
              <a:ext uri="{FF2B5EF4-FFF2-40B4-BE49-F238E27FC236}">
                <a16:creationId xmlns:a16="http://schemas.microsoft.com/office/drawing/2014/main" id="{AF41543A-8205-4229-9347-5D93DD2DE010}"/>
              </a:ext>
            </a:extLst>
          </p:cNvPr>
          <p:cNvSpPr>
            <a:spLocks noGrp="1"/>
          </p:cNvSpPr>
          <p:nvPr>
            <p:ph type="pic" sz="quarter" idx="11"/>
          </p:nvPr>
        </p:nvSpPr>
        <p:spPr>
          <a:xfrm>
            <a:off x="5383294" y="1341586"/>
            <a:ext cx="3608306" cy="2572671"/>
          </a:xfrm>
          <a:custGeom>
            <a:avLst/>
            <a:gdLst>
              <a:gd name="connsiteX0" fmla="*/ 0 w 3608306"/>
              <a:gd name="connsiteY0" fmla="*/ 0 h 2572671"/>
              <a:gd name="connsiteX1" fmla="*/ 3608306 w 3608306"/>
              <a:gd name="connsiteY1" fmla="*/ 0 h 2572671"/>
              <a:gd name="connsiteX2" fmla="*/ 3608306 w 3608306"/>
              <a:gd name="connsiteY2" fmla="*/ 2572671 h 2572671"/>
              <a:gd name="connsiteX3" fmla="*/ 0 w 3608306"/>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3608306" h="2572671">
                <a:moveTo>
                  <a:pt x="0" y="0"/>
                </a:moveTo>
                <a:lnTo>
                  <a:pt x="3608306" y="0"/>
                </a:lnTo>
                <a:lnTo>
                  <a:pt x="3608306"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15" name="Picture Placeholder 14">
            <a:extLst>
              <a:ext uri="{FF2B5EF4-FFF2-40B4-BE49-F238E27FC236}">
                <a16:creationId xmlns:a16="http://schemas.microsoft.com/office/drawing/2014/main" id="{53ED3180-D2F0-4F01-95C3-CF8FF2B33F0F}"/>
              </a:ext>
            </a:extLst>
          </p:cNvPr>
          <p:cNvSpPr>
            <a:spLocks noGrp="1"/>
          </p:cNvSpPr>
          <p:nvPr>
            <p:ph type="pic" sz="quarter" idx="10"/>
          </p:nvPr>
        </p:nvSpPr>
        <p:spPr>
          <a:xfrm>
            <a:off x="361353" y="1341586"/>
            <a:ext cx="4885561" cy="2572671"/>
          </a:xfrm>
          <a:custGeom>
            <a:avLst/>
            <a:gdLst>
              <a:gd name="connsiteX0" fmla="*/ 0 w 4885561"/>
              <a:gd name="connsiteY0" fmla="*/ 0 h 2572671"/>
              <a:gd name="connsiteX1" fmla="*/ 4885561 w 4885561"/>
              <a:gd name="connsiteY1" fmla="*/ 0 h 2572671"/>
              <a:gd name="connsiteX2" fmla="*/ 4885561 w 4885561"/>
              <a:gd name="connsiteY2" fmla="*/ 2572671 h 2572671"/>
              <a:gd name="connsiteX3" fmla="*/ 0 w 4885561"/>
              <a:gd name="connsiteY3" fmla="*/ 2572671 h 2572671"/>
            </a:gdLst>
            <a:ahLst/>
            <a:cxnLst>
              <a:cxn ang="0">
                <a:pos x="connsiteX0" y="connsiteY0"/>
              </a:cxn>
              <a:cxn ang="0">
                <a:pos x="connsiteX1" y="connsiteY1"/>
              </a:cxn>
              <a:cxn ang="0">
                <a:pos x="connsiteX2" y="connsiteY2"/>
              </a:cxn>
              <a:cxn ang="0">
                <a:pos x="connsiteX3" y="connsiteY3"/>
              </a:cxn>
            </a:cxnLst>
            <a:rect l="l" t="t" r="r" b="b"/>
            <a:pathLst>
              <a:path w="4885561" h="2572671">
                <a:moveTo>
                  <a:pt x="0" y="0"/>
                </a:moveTo>
                <a:lnTo>
                  <a:pt x="4885561" y="0"/>
                </a:lnTo>
                <a:lnTo>
                  <a:pt x="4885561" y="2572671"/>
                </a:lnTo>
                <a:lnTo>
                  <a:pt x="0" y="2572671"/>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19851437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07F96A42-32C6-407B-BC03-909F3826F06B}"/>
              </a:ext>
            </a:extLst>
          </p:cNvPr>
          <p:cNvSpPr/>
          <p:nvPr userDrawn="1"/>
        </p:nvSpPr>
        <p:spPr>
          <a:xfrm>
            <a:off x="5759322" y="0"/>
            <a:ext cx="6432678" cy="6858000"/>
          </a:xfrm>
          <a:custGeom>
            <a:avLst/>
            <a:gdLst>
              <a:gd name="connsiteX0" fmla="*/ 710502 w 6432678"/>
              <a:gd name="connsiteY0" fmla="*/ 0 h 6936939"/>
              <a:gd name="connsiteX1" fmla="*/ 6432678 w 6432678"/>
              <a:gd name="connsiteY1" fmla="*/ 0 h 6936939"/>
              <a:gd name="connsiteX2" fmla="*/ 6432678 w 6432678"/>
              <a:gd name="connsiteY2" fmla="*/ 6936939 h 6936939"/>
              <a:gd name="connsiteX3" fmla="*/ 2221857 w 6432678"/>
              <a:gd name="connsiteY3" fmla="*/ 6936939 h 6936939"/>
              <a:gd name="connsiteX4" fmla="*/ 2119262 w 6432678"/>
              <a:gd name="connsiteY4" fmla="*/ 6863982 h 6936939"/>
              <a:gd name="connsiteX5" fmla="*/ 0 w 6432678"/>
              <a:gd name="connsiteY5" fmla="*/ 2636182 h 6936939"/>
              <a:gd name="connsiteX6" fmla="*/ 636777 w 6432678"/>
              <a:gd name="connsiteY6" fmla="*/ 121354 h 69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32678" h="6936939">
                <a:moveTo>
                  <a:pt x="710502" y="0"/>
                </a:moveTo>
                <a:lnTo>
                  <a:pt x="6432678" y="0"/>
                </a:lnTo>
                <a:lnTo>
                  <a:pt x="6432678" y="6936939"/>
                </a:lnTo>
                <a:lnTo>
                  <a:pt x="2221857" y="6936939"/>
                </a:lnTo>
                <a:lnTo>
                  <a:pt x="2119262" y="6863982"/>
                </a:lnTo>
                <a:cubicBezTo>
                  <a:pt x="832740" y="5901850"/>
                  <a:pt x="0" y="4366265"/>
                  <a:pt x="0" y="2636182"/>
                </a:cubicBezTo>
                <a:cubicBezTo>
                  <a:pt x="0" y="1725612"/>
                  <a:pt x="230675" y="868920"/>
                  <a:pt x="636777" y="121354"/>
                </a:cubicBez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7A052F5B-57F5-4FEF-A91A-D488BF990DDE}"/>
              </a:ext>
            </a:extLst>
          </p:cNvPr>
          <p:cNvSpPr>
            <a:spLocks noGrp="1"/>
          </p:cNvSpPr>
          <p:nvPr>
            <p:ph type="pic" sz="quarter" idx="10"/>
          </p:nvPr>
        </p:nvSpPr>
        <p:spPr>
          <a:xfrm>
            <a:off x="5276850" y="1619250"/>
            <a:ext cx="5364480" cy="3348990"/>
          </a:xfrm>
          <a:custGeom>
            <a:avLst/>
            <a:gdLst>
              <a:gd name="connsiteX0" fmla="*/ 0 w 5364480"/>
              <a:gd name="connsiteY0" fmla="*/ 0 h 3348990"/>
              <a:gd name="connsiteX1" fmla="*/ 5364480 w 5364480"/>
              <a:gd name="connsiteY1" fmla="*/ 0 h 3348990"/>
              <a:gd name="connsiteX2" fmla="*/ 5364480 w 5364480"/>
              <a:gd name="connsiteY2" fmla="*/ 3348990 h 3348990"/>
              <a:gd name="connsiteX3" fmla="*/ 0 w 5364480"/>
              <a:gd name="connsiteY3" fmla="*/ 3348990 h 3348990"/>
            </a:gdLst>
            <a:ahLst/>
            <a:cxnLst>
              <a:cxn ang="0">
                <a:pos x="connsiteX0" y="connsiteY0"/>
              </a:cxn>
              <a:cxn ang="0">
                <a:pos x="connsiteX1" y="connsiteY1"/>
              </a:cxn>
              <a:cxn ang="0">
                <a:pos x="connsiteX2" y="connsiteY2"/>
              </a:cxn>
              <a:cxn ang="0">
                <a:pos x="connsiteX3" y="connsiteY3"/>
              </a:cxn>
            </a:cxnLst>
            <a:rect l="l" t="t" r="r" b="b"/>
            <a:pathLst>
              <a:path w="5364480" h="3348990">
                <a:moveTo>
                  <a:pt x="0" y="0"/>
                </a:moveTo>
                <a:lnTo>
                  <a:pt x="5364480" y="0"/>
                </a:lnTo>
                <a:lnTo>
                  <a:pt x="5364480" y="3348990"/>
                </a:lnTo>
                <a:lnTo>
                  <a:pt x="0" y="334899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400380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83E57C-CB56-40DE-BE86-2C32ED34F4AB}"/>
              </a:ext>
            </a:extLst>
          </p:cNvPr>
          <p:cNvSpPr/>
          <p:nvPr userDrawn="1"/>
        </p:nvSpPr>
        <p:spPr>
          <a:xfrm>
            <a:off x="0" y="0"/>
            <a:ext cx="35314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66D70F61-86EF-459A-81C7-9A40204137B1}"/>
              </a:ext>
            </a:extLst>
          </p:cNvPr>
          <p:cNvSpPr>
            <a:spLocks noGrp="1"/>
          </p:cNvSpPr>
          <p:nvPr>
            <p:ph type="pic" sz="quarter" idx="10"/>
          </p:nvPr>
        </p:nvSpPr>
        <p:spPr>
          <a:xfrm>
            <a:off x="1988457" y="616857"/>
            <a:ext cx="2794000" cy="5624286"/>
          </a:xfrm>
          <a:custGeom>
            <a:avLst/>
            <a:gdLst>
              <a:gd name="connsiteX0" fmla="*/ 306027 w 2794000"/>
              <a:gd name="connsiteY0" fmla="*/ 0 h 5624286"/>
              <a:gd name="connsiteX1" fmla="*/ 2487973 w 2794000"/>
              <a:gd name="connsiteY1" fmla="*/ 0 h 5624286"/>
              <a:gd name="connsiteX2" fmla="*/ 2794000 w 2794000"/>
              <a:gd name="connsiteY2" fmla="*/ 306027 h 5624286"/>
              <a:gd name="connsiteX3" fmla="*/ 2794000 w 2794000"/>
              <a:gd name="connsiteY3" fmla="*/ 5318259 h 5624286"/>
              <a:gd name="connsiteX4" fmla="*/ 2487973 w 2794000"/>
              <a:gd name="connsiteY4" fmla="*/ 5624286 h 5624286"/>
              <a:gd name="connsiteX5" fmla="*/ 306027 w 2794000"/>
              <a:gd name="connsiteY5" fmla="*/ 5624286 h 5624286"/>
              <a:gd name="connsiteX6" fmla="*/ 0 w 2794000"/>
              <a:gd name="connsiteY6" fmla="*/ 5318259 h 5624286"/>
              <a:gd name="connsiteX7" fmla="*/ 0 w 2794000"/>
              <a:gd name="connsiteY7" fmla="*/ 306027 h 5624286"/>
              <a:gd name="connsiteX8" fmla="*/ 306027 w 2794000"/>
              <a:gd name="connsiteY8" fmla="*/ 0 h 5624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000" h="5624286">
                <a:moveTo>
                  <a:pt x="306027" y="0"/>
                </a:moveTo>
                <a:lnTo>
                  <a:pt x="2487973" y="0"/>
                </a:lnTo>
                <a:cubicBezTo>
                  <a:pt x="2656987" y="0"/>
                  <a:pt x="2794000" y="137013"/>
                  <a:pt x="2794000" y="306027"/>
                </a:cubicBezTo>
                <a:lnTo>
                  <a:pt x="2794000" y="5318259"/>
                </a:lnTo>
                <a:cubicBezTo>
                  <a:pt x="2794000" y="5487273"/>
                  <a:pt x="2656987" y="5624286"/>
                  <a:pt x="2487973" y="5624286"/>
                </a:cubicBezTo>
                <a:lnTo>
                  <a:pt x="306027" y="5624286"/>
                </a:lnTo>
                <a:cubicBezTo>
                  <a:pt x="137013" y="5624286"/>
                  <a:pt x="0" y="5487273"/>
                  <a:pt x="0" y="5318259"/>
                </a:cubicBezTo>
                <a:lnTo>
                  <a:pt x="0" y="306027"/>
                </a:lnTo>
                <a:cubicBezTo>
                  <a:pt x="0" y="137013"/>
                  <a:pt x="137013" y="0"/>
                  <a:pt x="306027"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165156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8A15EC4-1825-4D02-91C0-3FD8BBE002A1}"/>
              </a:ext>
            </a:extLst>
          </p:cNvPr>
          <p:cNvSpPr>
            <a:spLocks noGrp="1"/>
          </p:cNvSpPr>
          <p:nvPr>
            <p:ph type="pic" sz="quarter" idx="13"/>
          </p:nvPr>
        </p:nvSpPr>
        <p:spPr>
          <a:xfrm>
            <a:off x="4675868" y="-1"/>
            <a:ext cx="7516132" cy="4924071"/>
          </a:xfrm>
          <a:custGeom>
            <a:avLst/>
            <a:gdLst>
              <a:gd name="connsiteX0" fmla="*/ 0 w 7516132"/>
              <a:gd name="connsiteY0" fmla="*/ 0 h 4400550"/>
              <a:gd name="connsiteX1" fmla="*/ 7516132 w 7516132"/>
              <a:gd name="connsiteY1" fmla="*/ 0 h 4400550"/>
              <a:gd name="connsiteX2" fmla="*/ 7516132 w 7516132"/>
              <a:gd name="connsiteY2" fmla="*/ 4400550 h 4400550"/>
              <a:gd name="connsiteX3" fmla="*/ 0 w 7516132"/>
              <a:gd name="connsiteY3" fmla="*/ 4400550 h 4400550"/>
            </a:gdLst>
            <a:ahLst/>
            <a:cxnLst>
              <a:cxn ang="0">
                <a:pos x="connsiteX0" y="connsiteY0"/>
              </a:cxn>
              <a:cxn ang="0">
                <a:pos x="connsiteX1" y="connsiteY1"/>
              </a:cxn>
              <a:cxn ang="0">
                <a:pos x="connsiteX2" y="connsiteY2"/>
              </a:cxn>
              <a:cxn ang="0">
                <a:pos x="connsiteX3" y="connsiteY3"/>
              </a:cxn>
            </a:cxnLst>
            <a:rect l="l" t="t" r="r" b="b"/>
            <a:pathLst>
              <a:path w="7516132" h="4400550">
                <a:moveTo>
                  <a:pt x="0" y="0"/>
                </a:moveTo>
                <a:lnTo>
                  <a:pt x="7516132" y="0"/>
                </a:lnTo>
                <a:lnTo>
                  <a:pt x="7516132" y="4400550"/>
                </a:lnTo>
                <a:lnTo>
                  <a:pt x="0" y="440055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4" name="Rectangle 3">
            <a:extLst>
              <a:ext uri="{FF2B5EF4-FFF2-40B4-BE49-F238E27FC236}">
                <a16:creationId xmlns:a16="http://schemas.microsoft.com/office/drawing/2014/main" id="{9243D3F0-4F32-4810-B30E-FCA7A61E8B92}"/>
              </a:ext>
            </a:extLst>
          </p:cNvPr>
          <p:cNvSpPr/>
          <p:nvPr userDrawn="1"/>
        </p:nvSpPr>
        <p:spPr>
          <a:xfrm>
            <a:off x="0" y="4924071"/>
            <a:ext cx="12192000" cy="193392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3431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9391838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412850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Arrow: Pentagon 5">
            <a:extLst>
              <a:ext uri="{FF2B5EF4-FFF2-40B4-BE49-F238E27FC236}">
                <a16:creationId xmlns:a16="http://schemas.microsoft.com/office/drawing/2014/main" id="{27566765-2EB8-4AA9-9F00-7ABD39B4F3D0}"/>
              </a:ext>
            </a:extLst>
          </p:cNvPr>
          <p:cNvSpPr/>
          <p:nvPr userDrawn="1"/>
        </p:nvSpPr>
        <p:spPr>
          <a:xfrm>
            <a:off x="0" y="0"/>
            <a:ext cx="7043738" cy="6858000"/>
          </a:xfrm>
          <a:prstGeom prst="homePlate">
            <a:avLst>
              <a:gd name="adj" fmla="val 13453"/>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8CFD3369-F82F-4421-8B16-E8CE1B7C98DA}"/>
              </a:ext>
            </a:extLst>
          </p:cNvPr>
          <p:cNvSpPr>
            <a:spLocks noGrp="1"/>
          </p:cNvSpPr>
          <p:nvPr>
            <p:ph type="pic" sz="quarter" idx="10"/>
          </p:nvPr>
        </p:nvSpPr>
        <p:spPr>
          <a:xfrm>
            <a:off x="0" y="0"/>
            <a:ext cx="6540918" cy="6858000"/>
          </a:xfrm>
          <a:custGeom>
            <a:avLst/>
            <a:gdLst>
              <a:gd name="connsiteX0" fmla="*/ 0 w 6540918"/>
              <a:gd name="connsiteY0" fmla="*/ 0 h 6858000"/>
              <a:gd name="connsiteX1" fmla="*/ 5660968 w 6540918"/>
              <a:gd name="connsiteY1" fmla="*/ 0 h 6858000"/>
              <a:gd name="connsiteX2" fmla="*/ 6540918 w 6540918"/>
              <a:gd name="connsiteY2" fmla="*/ 3429000 h 6858000"/>
              <a:gd name="connsiteX3" fmla="*/ 5660968 w 6540918"/>
              <a:gd name="connsiteY3" fmla="*/ 6858000 h 6858000"/>
              <a:gd name="connsiteX4" fmla="*/ 0 w 6540918"/>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0918" h="6858000">
                <a:moveTo>
                  <a:pt x="0" y="0"/>
                </a:moveTo>
                <a:lnTo>
                  <a:pt x="5660968" y="0"/>
                </a:lnTo>
                <a:lnTo>
                  <a:pt x="6540918" y="3429000"/>
                </a:lnTo>
                <a:lnTo>
                  <a:pt x="5660968" y="6858000"/>
                </a:lnTo>
                <a:lnTo>
                  <a:pt x="0" y="6858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939454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827022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040076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892584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2053612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1790381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6815181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642848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9618663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2660509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029504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7376273-CFB8-41EB-8436-49C9EE1A0956}"/>
              </a:ext>
            </a:extLst>
          </p:cNvPr>
          <p:cNvSpPr>
            <a:spLocks noGrp="1"/>
          </p:cNvSpPr>
          <p:nvPr>
            <p:ph type="pic" sz="quarter" idx="10"/>
          </p:nvPr>
        </p:nvSpPr>
        <p:spPr>
          <a:xfrm>
            <a:off x="6484676" y="900166"/>
            <a:ext cx="5707324" cy="5057668"/>
          </a:xfrm>
          <a:custGeom>
            <a:avLst/>
            <a:gdLst>
              <a:gd name="connsiteX0" fmla="*/ 5707324 w 5707324"/>
              <a:gd name="connsiteY0" fmla="*/ 0 h 5057668"/>
              <a:gd name="connsiteX1" fmla="*/ 5707324 w 5707324"/>
              <a:gd name="connsiteY1" fmla="*/ 5057668 h 5057668"/>
              <a:gd name="connsiteX2" fmla="*/ 113099 w 5707324"/>
              <a:gd name="connsiteY2" fmla="*/ 4672175 h 5057668"/>
              <a:gd name="connsiteX3" fmla="*/ 0 w 5707324"/>
              <a:gd name="connsiteY3" fmla="*/ 4551019 h 5057668"/>
              <a:gd name="connsiteX4" fmla="*/ 0 w 5707324"/>
              <a:gd name="connsiteY4" fmla="*/ 428702 h 5057668"/>
              <a:gd name="connsiteX5" fmla="*/ 114782 w 5707324"/>
              <a:gd name="connsiteY5" fmla="*/ 307437 h 505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7324" h="5057668">
                <a:moveTo>
                  <a:pt x="5707324" y="0"/>
                </a:moveTo>
                <a:lnTo>
                  <a:pt x="5707324" y="5057668"/>
                </a:lnTo>
                <a:lnTo>
                  <a:pt x="113099" y="4672175"/>
                </a:lnTo>
                <a:cubicBezTo>
                  <a:pt x="49417" y="4667786"/>
                  <a:pt x="0" y="4614852"/>
                  <a:pt x="0" y="4551019"/>
                </a:cubicBezTo>
                <a:lnTo>
                  <a:pt x="0" y="428702"/>
                </a:lnTo>
                <a:cubicBezTo>
                  <a:pt x="0" y="364218"/>
                  <a:pt x="50395" y="310977"/>
                  <a:pt x="114782" y="307437"/>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101759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6960147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914400" y="428400"/>
            <a:ext cx="10363200" cy="639762"/>
          </a:xfrm>
          <a:prstGeom prst="rect">
            <a:avLst/>
          </a:prstGeom>
          <a:noFill/>
          <a:ln>
            <a:noFill/>
          </a:ln>
        </p:spPr>
        <p:txBody>
          <a:bodyPr lIns="91425" tIns="91425" rIns="91425" bIns="91425" anchor="ctr" anchorCtr="0"/>
          <a:lstStyle>
            <a:lvl1pPr algn="l" rtl="0">
              <a:spcBef>
                <a:spcPts val="0"/>
              </a:spcBef>
              <a:buClr>
                <a:schemeClr val="dk1"/>
              </a:buClr>
              <a:buFont typeface="Tahoma"/>
              <a:buNone/>
              <a:defRPr sz="3600" b="1" baseline="0">
                <a:solidFill>
                  <a:schemeClr val="dk1"/>
                </a:solidFill>
                <a:latin typeface="Tahoma"/>
                <a:ea typeface="Tahoma"/>
                <a:cs typeface="Tahoma"/>
                <a:sym typeface="Tahoma"/>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8" name="Shape 18"/>
          <p:cNvSpPr txBox="1">
            <a:spLocks noGrp="1"/>
          </p:cNvSpPr>
          <p:nvPr>
            <p:ph type="body" idx="1"/>
          </p:nvPr>
        </p:nvSpPr>
        <p:spPr>
          <a:xfrm>
            <a:off x="1016001" y="1676401"/>
            <a:ext cx="10159999" cy="4373563"/>
          </a:xfrm>
          <a:prstGeom prst="rect">
            <a:avLst/>
          </a:prstGeom>
          <a:noFill/>
          <a:ln>
            <a:noFill/>
          </a:ln>
        </p:spPr>
        <p:txBody>
          <a:bodyPr lIns="91425" tIns="91425" rIns="91425" bIns="91425" anchor="t" anchorCtr="0"/>
          <a:lstStyle>
            <a:lvl1pPr marL="0" indent="0" rtl="0">
              <a:lnSpc>
                <a:spcPct val="92857"/>
              </a:lnSpc>
              <a:buFont typeface="Tahoma"/>
              <a:buNone/>
              <a:defRPr sz="2800" b="1"/>
            </a:lvl1pPr>
            <a:lvl2pPr marL="684213" indent="-227012" rtl="0">
              <a:lnSpc>
                <a:spcPct val="108333"/>
              </a:lnSpc>
              <a:defRPr sz="2400"/>
            </a:lvl2pPr>
            <a:lvl3pPr marL="1087438" indent="-173037" rtl="0">
              <a:lnSpc>
                <a:spcPct val="130000"/>
              </a:lnSpc>
              <a:defRPr sz="2000"/>
            </a:lvl3pPr>
            <a:lvl4pPr marL="1541463" indent="-169862" rtl="0">
              <a:lnSpc>
                <a:spcPct val="162500"/>
              </a:lnSpc>
              <a:defRPr sz="1600"/>
            </a:lvl4pPr>
            <a:lvl5pPr marL="2001838" indent="-173038" rtl="0">
              <a:lnSpc>
                <a:spcPct val="185714"/>
              </a:lnSpc>
              <a:defRPr sz="1400"/>
            </a:lvl5pPr>
            <a:lvl6pPr rtl="0">
              <a:defRPr/>
            </a:lvl6pPr>
            <a:lvl7pPr rtl="0">
              <a:defRPr/>
            </a:lvl7pPr>
            <a:lvl8pPr rtl="0">
              <a:defRPr/>
            </a:lvl8pPr>
            <a:lvl9pPr rtl="0">
              <a:defRPr/>
            </a:lvl9pPr>
          </a:lstStyle>
          <a:p>
            <a:endParaRPr/>
          </a:p>
        </p:txBody>
      </p:sp>
      <p:sp>
        <p:nvSpPr>
          <p:cNvPr id="19" name="Shape 19"/>
          <p:cNvSpPr txBox="1">
            <a:spLocks noGrp="1"/>
          </p:cNvSpPr>
          <p:nvPr>
            <p:ph type="ftr" idx="11"/>
          </p:nvPr>
        </p:nvSpPr>
        <p:spPr>
          <a:xfrm>
            <a:off x="4165600" y="6550751"/>
            <a:ext cx="3860800" cy="365125"/>
          </a:xfrm>
          <a:prstGeom prst="rect">
            <a:avLst/>
          </a:prstGeom>
          <a:noFill/>
          <a:ln>
            <a:noFill/>
          </a:ln>
        </p:spPr>
        <p:txBody>
          <a:bodyPr lIns="91425" tIns="91425" rIns="91425" bIns="91425" anchor="t" anchorCtr="0"/>
          <a:lstStyle>
            <a:lvl1pPr marL="0" marR="0" indent="0" algn="ctr" rtl="0">
              <a:defRPr sz="1200" b="0"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0" name="Shape 20"/>
          <p:cNvSpPr txBox="1">
            <a:spLocks noGrp="1"/>
          </p:cNvSpPr>
          <p:nvPr>
            <p:ph type="sldNum" idx="12"/>
          </p:nvPr>
        </p:nvSpPr>
        <p:spPr>
          <a:xfrm>
            <a:off x="609601" y="6550751"/>
            <a:ext cx="2844799" cy="365125"/>
          </a:xfrm>
          <a:prstGeom prst="rect">
            <a:avLst/>
          </a:prstGeom>
          <a:noFill/>
          <a:ln>
            <a:noFill/>
          </a:ln>
        </p:spPr>
        <p:txBody>
          <a:bodyPr lIns="91425" tIns="91425" rIns="91425" bIns="91425" anchor="t" anchorCtr="0"/>
          <a:lstStyle>
            <a:lvl1pPr marL="0" marR="0" indent="0" algn="l" rtl="0">
              <a:defRPr sz="1600" b="1" i="0" u="none" strike="noStrike" cap="none" baseline="0">
                <a:solidFill>
                  <a:srgbClr val="315A7E"/>
                </a:solidFill>
                <a:latin typeface="Calibri"/>
                <a:ea typeface="Calibri"/>
                <a:cs typeface="Calibri"/>
                <a:sym typeface="Calibri"/>
              </a:defRPr>
            </a:lvl1pPr>
            <a:lvl2pPr marL="457200" marR="0" indent="0" algn="l" rtl="0">
              <a:defRPr sz="1800" b="0" i="0" u="none" strike="noStrike" cap="none" baseline="0">
                <a:solidFill>
                  <a:schemeClr val="dk1"/>
                </a:solidFill>
                <a:latin typeface="Calibri"/>
                <a:ea typeface="Calibri"/>
                <a:cs typeface="Calibri"/>
                <a:sym typeface="Calibri"/>
              </a:defRPr>
            </a:lvl2pPr>
            <a:lvl3pPr marL="914400" marR="0" indent="0" algn="l" rtl="0">
              <a:defRPr sz="1800" b="0" i="0" u="none" strike="noStrike" cap="none" baseline="0">
                <a:solidFill>
                  <a:schemeClr val="dk1"/>
                </a:solidFill>
                <a:latin typeface="Calibri"/>
                <a:ea typeface="Calibri"/>
                <a:cs typeface="Calibri"/>
                <a:sym typeface="Calibri"/>
              </a:defRPr>
            </a:lvl3pPr>
            <a:lvl4pPr marL="1371600" marR="0" indent="0" algn="l" rtl="0">
              <a:defRPr sz="1800" b="0" i="0" u="none" strike="noStrike" cap="none" baseline="0">
                <a:solidFill>
                  <a:schemeClr val="dk1"/>
                </a:solidFill>
                <a:latin typeface="Calibri"/>
                <a:ea typeface="Calibri"/>
                <a:cs typeface="Calibri"/>
                <a:sym typeface="Calibri"/>
              </a:defRPr>
            </a:lvl4pPr>
            <a:lvl5pPr marL="1828800" marR="0" indent="0" algn="l" rtl="0">
              <a:defRPr sz="1800" b="0" i="0" u="none" strike="noStrike" cap="none" baseline="0">
                <a:solidFill>
                  <a:schemeClr val="dk1"/>
                </a:solidFill>
                <a:latin typeface="Calibri"/>
                <a:ea typeface="Calibri"/>
                <a:cs typeface="Calibri"/>
                <a:sym typeface="Calibri"/>
              </a:defRPr>
            </a:lvl5pPr>
            <a:lvl6pPr marL="2286000" marR="0" indent="0" algn="l" rtl="0">
              <a:defRPr sz="1800" b="0" i="0" u="none" strike="noStrike" cap="none" baseline="0">
                <a:solidFill>
                  <a:schemeClr val="dk1"/>
                </a:solidFill>
                <a:latin typeface="Calibri"/>
                <a:ea typeface="Calibri"/>
                <a:cs typeface="Calibri"/>
                <a:sym typeface="Calibri"/>
              </a:defRPr>
            </a:lvl6pPr>
            <a:lvl7pPr marL="2743200" marR="0" indent="0" algn="l" rtl="0">
              <a:defRPr sz="1800" b="0" i="0" u="none" strike="noStrike" cap="none" baseline="0">
                <a:solidFill>
                  <a:schemeClr val="dk1"/>
                </a:solidFill>
                <a:latin typeface="Calibri"/>
                <a:ea typeface="Calibri"/>
                <a:cs typeface="Calibri"/>
                <a:sym typeface="Calibri"/>
              </a:defRPr>
            </a:lvl7pPr>
            <a:lvl8pPr marL="3200400" marR="0" indent="0" algn="l" rtl="0">
              <a:defRPr sz="1800" b="0" i="0" u="none" strike="noStrike" cap="none" baseline="0">
                <a:solidFill>
                  <a:schemeClr val="dk1"/>
                </a:solidFill>
                <a:latin typeface="Calibri"/>
                <a:ea typeface="Calibri"/>
                <a:cs typeface="Calibri"/>
                <a:sym typeface="Calibri"/>
              </a:defRPr>
            </a:lvl8pPr>
            <a:lvl9pPr marL="3657600" marR="0" indent="0" algn="l" rtl="0">
              <a:defRPr sz="1800" b="0" i="0" u="none" strike="noStrike" cap="none" baseline="0">
                <a:solidFill>
                  <a:schemeClr val="dk1"/>
                </a:solidFill>
                <a:latin typeface="Calibri"/>
                <a:ea typeface="Calibri"/>
                <a:cs typeface="Calibri"/>
                <a:sym typeface="Calibri"/>
              </a:defRPr>
            </a:lvl9pPr>
          </a:lstStyle>
          <a:p>
            <a:endParaRPr/>
          </a:p>
        </p:txBody>
      </p:sp>
      <p:sp>
        <p:nvSpPr>
          <p:cNvPr id="21" name="Shape 21"/>
          <p:cNvSpPr txBox="1">
            <a:spLocks noGrp="1"/>
          </p:cNvSpPr>
          <p:nvPr>
            <p:ph type="body" idx="2"/>
          </p:nvPr>
        </p:nvSpPr>
        <p:spPr>
          <a:xfrm>
            <a:off x="943200" y="914400"/>
            <a:ext cx="10435999" cy="457200"/>
          </a:xfrm>
          <a:prstGeom prst="rect">
            <a:avLst/>
          </a:prstGeom>
          <a:noFill/>
          <a:ln>
            <a:noFill/>
          </a:ln>
        </p:spPr>
        <p:txBody>
          <a:bodyPr lIns="91425" tIns="91425" rIns="91425" bIns="91425" anchor="t" anchorCtr="0"/>
          <a:lstStyle>
            <a:lvl1pPr rtl="0">
              <a:buFont typeface="Tahoma"/>
              <a:buNone/>
              <a:defRPr sz="24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extLst>
      <p:ext uri="{BB962C8B-B14F-4D97-AF65-F5344CB8AC3E}">
        <p14:creationId xmlns:p14="http://schemas.microsoft.com/office/powerpoint/2010/main" val="99678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28400"/>
            <a:ext cx="10363200" cy="639762"/>
          </a:xfrm>
        </p:spPr>
        <p:txBody>
          <a:bodyPr/>
          <a:lstStyle/>
          <a:p>
            <a:r>
              <a:rPr lang="en-US" dirty="0"/>
              <a:t>Click to edit Master title style</a:t>
            </a:r>
          </a:p>
        </p:txBody>
      </p:sp>
      <p:sp>
        <p:nvSpPr>
          <p:cNvPr id="3" name="Content Placeholder 2"/>
          <p:cNvSpPr>
            <a:spLocks noGrp="1"/>
          </p:cNvSpPr>
          <p:nvPr>
            <p:ph idx="1"/>
          </p:nvPr>
        </p:nvSpPr>
        <p:spPr>
          <a:xfrm>
            <a:off x="1016000" y="1676401"/>
            <a:ext cx="10160000" cy="4373563"/>
          </a:xfrm>
        </p:spPr>
        <p:txBody>
          <a:bodyPr/>
          <a:lstStyle>
            <a:lvl1pPr marL="0" indent="0">
              <a:lnSpc>
                <a:spcPts val="2600"/>
              </a:lnSpc>
              <a:buFontTx/>
              <a:buNone/>
              <a:defRPr sz="2800" b="1"/>
            </a:lvl1pPr>
            <a:lvl2pPr marL="684213" indent="-227013">
              <a:lnSpc>
                <a:spcPts val="2600"/>
              </a:lnSpc>
              <a:defRPr sz="2400"/>
            </a:lvl2pPr>
            <a:lvl3pPr marL="1087438" indent="-173038">
              <a:lnSpc>
                <a:spcPts val="2600"/>
              </a:lnSpc>
              <a:defRPr sz="2000"/>
            </a:lvl3pPr>
            <a:lvl4pPr marL="1541463" indent="-169863">
              <a:lnSpc>
                <a:spcPts val="2600"/>
              </a:lnSpc>
              <a:defRPr sz="1600"/>
            </a:lvl4pPr>
            <a:lvl5pPr marL="2001838" indent="-173038">
              <a:lnSpc>
                <a:spcPts val="26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550751"/>
            <a:ext cx="3860800" cy="365125"/>
          </a:xfrm>
          <a:prstGeom prst="rect">
            <a:avLst/>
          </a:prstGeom>
        </p:spPr>
        <p:txBody>
          <a:bodyPr/>
          <a:lstStyle/>
          <a:p>
            <a:endParaRPr lang="en-US" dirty="0">
              <a:solidFill>
                <a:srgbClr val="4279A9">
                  <a:lumMod val="75000"/>
                </a:srgbClr>
              </a:solidFill>
            </a:endParaRPr>
          </a:p>
        </p:txBody>
      </p:sp>
      <p:sp>
        <p:nvSpPr>
          <p:cNvPr id="6" name="Slide Number Placeholder 5"/>
          <p:cNvSpPr>
            <a:spLocks noGrp="1"/>
          </p:cNvSpPr>
          <p:nvPr>
            <p:ph type="sldNum" sz="quarter" idx="12"/>
          </p:nvPr>
        </p:nvSpPr>
        <p:spPr>
          <a:xfrm>
            <a:off x="609600" y="6550751"/>
            <a:ext cx="2844800" cy="365125"/>
          </a:xfrm>
          <a:prstGeom prst="rect">
            <a:avLst/>
          </a:prstGeom>
        </p:spPr>
        <p:txBody>
          <a:bodyPr/>
          <a:lstStyle>
            <a:lvl1pPr algn="l">
              <a:defRPr b="1">
                <a:solidFill>
                  <a:schemeClr val="accent1">
                    <a:lumMod val="75000"/>
                  </a:schemeClr>
                </a:solidFill>
              </a:defRPr>
            </a:lvl1pPr>
          </a:lstStyle>
          <a:p>
            <a:fld id="{81582BD6-FC20-4557-852B-8433F8572D30}" type="slidenum">
              <a:rPr lang="en-US" smtClean="0">
                <a:solidFill>
                  <a:srgbClr val="4279A9">
                    <a:lumMod val="75000"/>
                  </a:srgbClr>
                </a:solidFill>
              </a:rPr>
              <a:pPr/>
              <a:t>‹#›</a:t>
            </a:fld>
            <a:endParaRPr lang="en-US" dirty="0">
              <a:solidFill>
                <a:srgbClr val="4279A9">
                  <a:lumMod val="75000"/>
                </a:srgbClr>
              </a:solidFill>
            </a:endParaRPr>
          </a:p>
        </p:txBody>
      </p:sp>
      <p:sp>
        <p:nvSpPr>
          <p:cNvPr id="11" name="Text Placeholder 10"/>
          <p:cNvSpPr>
            <a:spLocks noGrp="1"/>
          </p:cNvSpPr>
          <p:nvPr>
            <p:ph type="body" sz="quarter" idx="13"/>
          </p:nvPr>
        </p:nvSpPr>
        <p:spPr>
          <a:xfrm>
            <a:off x="943200" y="914400"/>
            <a:ext cx="10436000" cy="457200"/>
          </a:xfrm>
        </p:spPr>
        <p:txBody>
          <a:bodyPr>
            <a:normAutofit/>
          </a:bodyPr>
          <a:lstStyle>
            <a:lvl1pPr>
              <a:buFontTx/>
              <a:buNone/>
              <a:defRPr sz="2400"/>
            </a:lvl1pPr>
          </a:lstStyle>
          <a:p>
            <a:pPr lvl="0"/>
            <a:r>
              <a:rPr lang="en-US" dirty="0"/>
              <a:t>Click to edit Master text styles</a:t>
            </a:r>
          </a:p>
        </p:txBody>
      </p:sp>
    </p:spTree>
    <p:extLst>
      <p:ext uri="{BB962C8B-B14F-4D97-AF65-F5344CB8AC3E}">
        <p14:creationId xmlns:p14="http://schemas.microsoft.com/office/powerpoint/2010/main" val="3117404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227F8EC3-5438-4F5E-B758-1E3EB06369BE}"/>
              </a:ext>
            </a:extLst>
          </p:cNvPr>
          <p:cNvSpPr>
            <a:spLocks noGrp="1"/>
          </p:cNvSpPr>
          <p:nvPr>
            <p:ph type="pic" sz="quarter" idx="10"/>
          </p:nvPr>
        </p:nvSpPr>
        <p:spPr>
          <a:xfrm>
            <a:off x="0" y="621064"/>
            <a:ext cx="5065084" cy="6236936"/>
          </a:xfrm>
          <a:custGeom>
            <a:avLst/>
            <a:gdLst>
              <a:gd name="connsiteX0" fmla="*/ 0 w 5065084"/>
              <a:gd name="connsiteY0" fmla="*/ 0 h 6236936"/>
              <a:gd name="connsiteX1" fmla="*/ 4631478 w 5065084"/>
              <a:gd name="connsiteY1" fmla="*/ 835332 h 6236936"/>
              <a:gd name="connsiteX2" fmla="*/ 4740567 w 5065084"/>
              <a:gd name="connsiteY2" fmla="*/ 952974 h 6236936"/>
              <a:gd name="connsiteX3" fmla="*/ 5065084 w 5065084"/>
              <a:gd name="connsiteY3" fmla="*/ 6236936 h 6236936"/>
              <a:gd name="connsiteX4" fmla="*/ 0 w 5065084"/>
              <a:gd name="connsiteY4" fmla="*/ 6236936 h 6236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5084" h="6236936">
                <a:moveTo>
                  <a:pt x="0" y="0"/>
                </a:moveTo>
                <a:lnTo>
                  <a:pt x="4631478" y="835332"/>
                </a:lnTo>
                <a:cubicBezTo>
                  <a:pt x="4692040" y="846261"/>
                  <a:pt x="4736999" y="894734"/>
                  <a:pt x="4740567" y="952974"/>
                </a:cubicBezTo>
                <a:lnTo>
                  <a:pt x="5065084" y="6236936"/>
                </a:lnTo>
                <a:lnTo>
                  <a:pt x="0" y="623693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752552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A3C12D7E-DBC1-4AB6-8B59-AE4B42439B1F}"/>
              </a:ext>
            </a:extLst>
          </p:cNvPr>
          <p:cNvSpPr>
            <a:spLocks noGrp="1"/>
          </p:cNvSpPr>
          <p:nvPr>
            <p:ph type="pic" sz="quarter" idx="10"/>
          </p:nvPr>
        </p:nvSpPr>
        <p:spPr>
          <a:xfrm>
            <a:off x="6790870" y="2052862"/>
            <a:ext cx="3791860" cy="3791860"/>
          </a:xfrm>
          <a:custGeom>
            <a:avLst/>
            <a:gdLst>
              <a:gd name="connsiteX0" fmla="*/ 121681 w 3791860"/>
              <a:gd name="connsiteY0" fmla="*/ 0 h 3791860"/>
              <a:gd name="connsiteX1" fmla="*/ 3670179 w 3791860"/>
              <a:gd name="connsiteY1" fmla="*/ 0 h 3791860"/>
              <a:gd name="connsiteX2" fmla="*/ 3791860 w 3791860"/>
              <a:gd name="connsiteY2" fmla="*/ 121681 h 3791860"/>
              <a:gd name="connsiteX3" fmla="*/ 3791860 w 3791860"/>
              <a:gd name="connsiteY3" fmla="*/ 3670179 h 3791860"/>
              <a:gd name="connsiteX4" fmla="*/ 3670179 w 3791860"/>
              <a:gd name="connsiteY4" fmla="*/ 3791860 h 3791860"/>
              <a:gd name="connsiteX5" fmla="*/ 121681 w 3791860"/>
              <a:gd name="connsiteY5" fmla="*/ 3791860 h 3791860"/>
              <a:gd name="connsiteX6" fmla="*/ 0 w 3791860"/>
              <a:gd name="connsiteY6" fmla="*/ 3670179 h 3791860"/>
              <a:gd name="connsiteX7" fmla="*/ 0 w 3791860"/>
              <a:gd name="connsiteY7" fmla="*/ 121681 h 3791860"/>
              <a:gd name="connsiteX8" fmla="*/ 121681 w 3791860"/>
              <a:gd name="connsiteY8" fmla="*/ 0 h 379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860" h="3791860">
                <a:moveTo>
                  <a:pt x="121681" y="0"/>
                </a:moveTo>
                <a:lnTo>
                  <a:pt x="3670179" y="0"/>
                </a:lnTo>
                <a:cubicBezTo>
                  <a:pt x="3737382" y="0"/>
                  <a:pt x="3791860" y="54478"/>
                  <a:pt x="3791860" y="121681"/>
                </a:cubicBezTo>
                <a:lnTo>
                  <a:pt x="3791860" y="3670179"/>
                </a:lnTo>
                <a:cubicBezTo>
                  <a:pt x="3791860" y="3737382"/>
                  <a:pt x="3737382" y="3791860"/>
                  <a:pt x="3670179" y="3791860"/>
                </a:cubicBezTo>
                <a:lnTo>
                  <a:pt x="121681" y="3791860"/>
                </a:lnTo>
                <a:cubicBezTo>
                  <a:pt x="54478" y="3791860"/>
                  <a:pt x="0" y="3737382"/>
                  <a:pt x="0" y="3670179"/>
                </a:cubicBezTo>
                <a:lnTo>
                  <a:pt x="0" y="121681"/>
                </a:lnTo>
                <a:cubicBezTo>
                  <a:pt x="0" y="54478"/>
                  <a:pt x="54478" y="0"/>
                  <a:pt x="121681"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2834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DB90AB9-199C-49FC-ADCE-5AD4DB77BCA0}"/>
              </a:ext>
            </a:extLst>
          </p:cNvPr>
          <p:cNvSpPr>
            <a:spLocks noGrp="1"/>
          </p:cNvSpPr>
          <p:nvPr>
            <p:ph type="pic" sz="quarter" idx="10"/>
          </p:nvPr>
        </p:nvSpPr>
        <p:spPr>
          <a:xfrm>
            <a:off x="1" y="2760941"/>
            <a:ext cx="5898189" cy="4097058"/>
          </a:xfrm>
          <a:custGeom>
            <a:avLst/>
            <a:gdLst>
              <a:gd name="connsiteX0" fmla="*/ 0 w 5898189"/>
              <a:gd name="connsiteY0" fmla="*/ 0 h 3429000"/>
              <a:gd name="connsiteX1" fmla="*/ 5898189 w 5898189"/>
              <a:gd name="connsiteY1" fmla="*/ 0 h 3429000"/>
              <a:gd name="connsiteX2" fmla="*/ 5898189 w 5898189"/>
              <a:gd name="connsiteY2" fmla="*/ 3429000 h 3429000"/>
              <a:gd name="connsiteX3" fmla="*/ 0 w 5898189"/>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5898189" h="3429000">
                <a:moveTo>
                  <a:pt x="0" y="0"/>
                </a:moveTo>
                <a:lnTo>
                  <a:pt x="5898189" y="0"/>
                </a:lnTo>
                <a:lnTo>
                  <a:pt x="5898189"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9" name="Picture Placeholder 8">
            <a:extLst>
              <a:ext uri="{FF2B5EF4-FFF2-40B4-BE49-F238E27FC236}">
                <a16:creationId xmlns:a16="http://schemas.microsoft.com/office/drawing/2014/main" id="{82365B1E-E375-432F-B843-B40C618D1013}"/>
              </a:ext>
            </a:extLst>
          </p:cNvPr>
          <p:cNvSpPr>
            <a:spLocks noGrp="1"/>
          </p:cNvSpPr>
          <p:nvPr>
            <p:ph type="pic" sz="quarter" idx="11"/>
          </p:nvPr>
        </p:nvSpPr>
        <p:spPr>
          <a:xfrm>
            <a:off x="5898190" y="1"/>
            <a:ext cx="6293811" cy="3429000"/>
          </a:xfrm>
          <a:custGeom>
            <a:avLst/>
            <a:gdLst>
              <a:gd name="connsiteX0" fmla="*/ 0 w 6293811"/>
              <a:gd name="connsiteY0" fmla="*/ 0 h 3429000"/>
              <a:gd name="connsiteX1" fmla="*/ 6293811 w 6293811"/>
              <a:gd name="connsiteY1" fmla="*/ 0 h 3429000"/>
              <a:gd name="connsiteX2" fmla="*/ 6293811 w 6293811"/>
              <a:gd name="connsiteY2" fmla="*/ 3429000 h 3429000"/>
              <a:gd name="connsiteX3" fmla="*/ 0 w 629381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293811" h="3429000">
                <a:moveTo>
                  <a:pt x="0" y="0"/>
                </a:moveTo>
                <a:lnTo>
                  <a:pt x="6293811" y="0"/>
                </a:lnTo>
                <a:lnTo>
                  <a:pt x="6293811" y="3429000"/>
                </a:lnTo>
                <a:lnTo>
                  <a:pt x="0" y="3429000"/>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9632017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01F7202C-A304-43BF-905E-437FD9E88C96}"/>
              </a:ext>
            </a:extLst>
          </p:cNvPr>
          <p:cNvSpPr>
            <a:spLocks noGrp="1"/>
          </p:cNvSpPr>
          <p:nvPr>
            <p:ph type="pic" sz="quarter" idx="12"/>
          </p:nvPr>
        </p:nvSpPr>
        <p:spPr>
          <a:xfrm>
            <a:off x="977646" y="4469513"/>
            <a:ext cx="5923897" cy="2388486"/>
          </a:xfrm>
          <a:custGeom>
            <a:avLst/>
            <a:gdLst>
              <a:gd name="connsiteX0" fmla="*/ 116326 w 5923897"/>
              <a:gd name="connsiteY0" fmla="*/ 0 h 2388486"/>
              <a:gd name="connsiteX1" fmla="*/ 5807571 w 5923897"/>
              <a:gd name="connsiteY1" fmla="*/ 0 h 2388486"/>
              <a:gd name="connsiteX2" fmla="*/ 5923897 w 5923897"/>
              <a:gd name="connsiteY2" fmla="*/ 116326 h 2388486"/>
              <a:gd name="connsiteX3" fmla="*/ 5923897 w 5923897"/>
              <a:gd name="connsiteY3" fmla="*/ 2388486 h 2388486"/>
              <a:gd name="connsiteX4" fmla="*/ 0 w 5923897"/>
              <a:gd name="connsiteY4" fmla="*/ 2388486 h 2388486"/>
              <a:gd name="connsiteX5" fmla="*/ 0 w 5923897"/>
              <a:gd name="connsiteY5" fmla="*/ 116326 h 2388486"/>
              <a:gd name="connsiteX6" fmla="*/ 116326 w 5923897"/>
              <a:gd name="connsiteY6" fmla="*/ 0 h 2388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3897" h="2388486">
                <a:moveTo>
                  <a:pt x="116326" y="0"/>
                </a:moveTo>
                <a:lnTo>
                  <a:pt x="5807571" y="0"/>
                </a:lnTo>
                <a:cubicBezTo>
                  <a:pt x="5871816" y="0"/>
                  <a:pt x="5923897" y="52081"/>
                  <a:pt x="5923897" y="116326"/>
                </a:cubicBezTo>
                <a:lnTo>
                  <a:pt x="5923897" y="2388486"/>
                </a:lnTo>
                <a:lnTo>
                  <a:pt x="0" y="2388486"/>
                </a:lnTo>
                <a:lnTo>
                  <a:pt x="0" y="116326"/>
                </a:lnTo>
                <a:cubicBezTo>
                  <a:pt x="0" y="52081"/>
                  <a:pt x="52081" y="0"/>
                  <a:pt x="116326" y="0"/>
                </a:cubicBezTo>
                <a:close/>
              </a:path>
            </a:pathLst>
          </a:custGeom>
          <a:pattFill prst="pct5">
            <a:fgClr>
              <a:srgbClr val="FF0000"/>
            </a:fgClr>
            <a:bgClr>
              <a:schemeClr val="bg1"/>
            </a:bgClr>
          </a:pattFill>
        </p:spPr>
        <p:txBody>
          <a:bodyPr wrap="square">
            <a:noAutofit/>
          </a:bodyPr>
          <a:lstStyle>
            <a:lvl1pPr>
              <a:defRPr sz="1200"/>
            </a:lvl1pPr>
          </a:lstStyle>
          <a:p>
            <a:endParaRPr lang="en-US"/>
          </a:p>
        </p:txBody>
      </p:sp>
      <p:sp>
        <p:nvSpPr>
          <p:cNvPr id="5" name="Picture Placeholder 4">
            <a:extLst>
              <a:ext uri="{FF2B5EF4-FFF2-40B4-BE49-F238E27FC236}">
                <a16:creationId xmlns:a16="http://schemas.microsoft.com/office/drawing/2014/main" id="{85281785-EC6D-42F9-A4B8-36595B5DFA19}"/>
              </a:ext>
            </a:extLst>
          </p:cNvPr>
          <p:cNvSpPr>
            <a:spLocks noGrp="1"/>
          </p:cNvSpPr>
          <p:nvPr>
            <p:ph type="pic" sz="quarter" idx="11"/>
          </p:nvPr>
        </p:nvSpPr>
        <p:spPr>
          <a:xfrm>
            <a:off x="7678057" y="0"/>
            <a:ext cx="4513943" cy="6857999"/>
          </a:xfrm>
          <a:custGeom>
            <a:avLst/>
            <a:gdLst>
              <a:gd name="connsiteX0" fmla="*/ 0 w 4513943"/>
              <a:gd name="connsiteY0" fmla="*/ 0 h 6857999"/>
              <a:gd name="connsiteX1" fmla="*/ 4513943 w 4513943"/>
              <a:gd name="connsiteY1" fmla="*/ 0 h 6857999"/>
              <a:gd name="connsiteX2" fmla="*/ 4513943 w 4513943"/>
              <a:gd name="connsiteY2" fmla="*/ 6857999 h 6857999"/>
              <a:gd name="connsiteX3" fmla="*/ 0 w 4513943"/>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4513943" h="6857999">
                <a:moveTo>
                  <a:pt x="0" y="0"/>
                </a:moveTo>
                <a:lnTo>
                  <a:pt x="4513943" y="0"/>
                </a:lnTo>
                <a:lnTo>
                  <a:pt x="4513943" y="6857999"/>
                </a:lnTo>
                <a:lnTo>
                  <a:pt x="0" y="6857999"/>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4460902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CAB19C4-B457-48F1-9C6B-8DB2CADF7062}"/>
              </a:ext>
            </a:extLst>
          </p:cNvPr>
          <p:cNvSpPr>
            <a:spLocks noGrp="1"/>
          </p:cNvSpPr>
          <p:nvPr>
            <p:ph type="pic" sz="quarter" idx="11"/>
          </p:nvPr>
        </p:nvSpPr>
        <p:spPr>
          <a:xfrm>
            <a:off x="783771" y="591457"/>
            <a:ext cx="5754914" cy="5675086"/>
          </a:xfrm>
          <a:custGeom>
            <a:avLst/>
            <a:gdLst>
              <a:gd name="connsiteX0" fmla="*/ 3349171 w 5754914"/>
              <a:gd name="connsiteY0" fmla="*/ 0 h 5675086"/>
              <a:gd name="connsiteX1" fmla="*/ 5754914 w 5754914"/>
              <a:gd name="connsiteY1" fmla="*/ 0 h 5675086"/>
              <a:gd name="connsiteX2" fmla="*/ 4953000 w 5754914"/>
              <a:gd name="connsiteY2" fmla="*/ 5675086 h 5675086"/>
              <a:gd name="connsiteX3" fmla="*/ 2547257 w 5754914"/>
              <a:gd name="connsiteY3" fmla="*/ 5675086 h 5675086"/>
              <a:gd name="connsiteX4" fmla="*/ 801914 w 5754914"/>
              <a:gd name="connsiteY4" fmla="*/ 0 h 5675086"/>
              <a:gd name="connsiteX5" fmla="*/ 3207657 w 5754914"/>
              <a:gd name="connsiteY5" fmla="*/ 0 h 5675086"/>
              <a:gd name="connsiteX6" fmla="*/ 2405743 w 5754914"/>
              <a:gd name="connsiteY6" fmla="*/ 5675086 h 5675086"/>
              <a:gd name="connsiteX7" fmla="*/ 0 w 5754914"/>
              <a:gd name="connsiteY7" fmla="*/ 5675086 h 5675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4914" h="5675086">
                <a:moveTo>
                  <a:pt x="3349171" y="0"/>
                </a:moveTo>
                <a:lnTo>
                  <a:pt x="5754914" y="0"/>
                </a:lnTo>
                <a:lnTo>
                  <a:pt x="4953000" y="5675086"/>
                </a:lnTo>
                <a:lnTo>
                  <a:pt x="2547257" y="5675086"/>
                </a:lnTo>
                <a:close/>
                <a:moveTo>
                  <a:pt x="801914" y="0"/>
                </a:moveTo>
                <a:lnTo>
                  <a:pt x="3207657" y="0"/>
                </a:lnTo>
                <a:lnTo>
                  <a:pt x="2405743" y="5675086"/>
                </a:lnTo>
                <a:lnTo>
                  <a:pt x="0" y="5675086"/>
                </a:lnTo>
                <a:close/>
              </a:path>
            </a:pathLst>
          </a:custGeom>
          <a:pattFill prst="pct5">
            <a:fgClr>
              <a:srgbClr val="FF0000"/>
            </a:fgClr>
            <a:bgClr>
              <a:schemeClr val="bg1"/>
            </a:bgClr>
          </a:pattFill>
        </p:spPr>
        <p:txBody>
          <a:bodyPr wrap="square">
            <a:noAutofit/>
          </a:bodyPr>
          <a:lstStyle>
            <a:lvl1pPr>
              <a:defRPr sz="1200"/>
            </a:lvl1pPr>
          </a:lstStyle>
          <a:p>
            <a:endParaRPr lang="en-US"/>
          </a:p>
        </p:txBody>
      </p:sp>
    </p:spTree>
    <p:extLst>
      <p:ext uri="{BB962C8B-B14F-4D97-AF65-F5344CB8AC3E}">
        <p14:creationId xmlns:p14="http://schemas.microsoft.com/office/powerpoint/2010/main" val="374581191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13E608-F39C-4BD1-B88E-1C16F6180E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B49018-AE0E-4468-B55A-B6698EB203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316ADC-211C-454B-910D-B347601944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F05B4A96-62FA-4397-BFA7-0FFF6D3D9065}" type="datetimeFigureOut">
              <a:rPr lang="en-US" smtClean="0"/>
              <a:pPr/>
              <a:t>4/14/2024</a:t>
            </a:fld>
            <a:endParaRPr lang="en-US"/>
          </a:p>
        </p:txBody>
      </p:sp>
      <p:sp>
        <p:nvSpPr>
          <p:cNvPr id="5" name="Footer Placeholder 4">
            <a:extLst>
              <a:ext uri="{FF2B5EF4-FFF2-40B4-BE49-F238E27FC236}">
                <a16:creationId xmlns:a16="http://schemas.microsoft.com/office/drawing/2014/main" id="{029866EF-4272-447E-B5EC-51AE8BFA9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56AAFBD5-1260-4060-97B4-3459564871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5F67037-F879-4335-ABAF-DBDE697F54AD}" type="slidenum">
              <a:rPr lang="en-US" smtClean="0"/>
              <a:pPr/>
              <a:t>‹#›</a:t>
            </a:fld>
            <a:endParaRPr lang="en-US"/>
          </a:p>
        </p:txBody>
      </p:sp>
    </p:spTree>
    <p:extLst>
      <p:ext uri="{BB962C8B-B14F-4D97-AF65-F5344CB8AC3E}">
        <p14:creationId xmlns:p14="http://schemas.microsoft.com/office/powerpoint/2010/main" val="4741056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4" r:id="rId25"/>
    <p:sldLayoutId id="2147483675" r:id="rId26"/>
    <p:sldLayoutId id="2147483673"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7" r:id="rId38"/>
    <p:sldLayoutId id="2147483688" r:id="rId39"/>
    <p:sldLayoutId id="2147483690" r:id="rId40"/>
    <p:sldLayoutId id="2147483691" r:id="rId41"/>
    <p:sldLayoutId id="2147483692" r:id="rId4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optionhacker.com/" TargetMode="External"/><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19.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3.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jpg"/><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30.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Layout" Target="../slideLayouts/slideLayout34.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779CBFA3-1728-4F27-BBF9-C843D8E3695B}"/>
              </a:ext>
            </a:extLst>
          </p:cNvPr>
          <p:cNvGrpSpPr/>
          <p:nvPr/>
        </p:nvGrpSpPr>
        <p:grpSpPr>
          <a:xfrm>
            <a:off x="-4926634" y="0"/>
            <a:ext cx="11496580" cy="6858000"/>
            <a:chOff x="1140338" y="0"/>
            <a:chExt cx="11496580" cy="6858000"/>
          </a:xfrm>
        </p:grpSpPr>
        <p:sp>
          <p:nvSpPr>
            <p:cNvPr id="8" name="Arrow: Pentagon 7">
              <a:extLst>
                <a:ext uri="{FF2B5EF4-FFF2-40B4-BE49-F238E27FC236}">
                  <a16:creationId xmlns:a16="http://schemas.microsoft.com/office/drawing/2014/main" id="{A440138A-2FDF-414F-9C99-8D8D02101FA0}"/>
                </a:ext>
              </a:extLst>
            </p:cNvPr>
            <p:cNvSpPr/>
            <p:nvPr/>
          </p:nvSpPr>
          <p:spPr>
            <a:xfrm>
              <a:off x="6096000" y="0"/>
              <a:ext cx="6540918" cy="6858000"/>
            </a:xfrm>
            <a:prstGeom prst="homePlate">
              <a:avLst>
                <a:gd name="adj" fmla="val 13453"/>
              </a:avLst>
            </a:prstGeom>
            <a:solidFill>
              <a:srgbClr val="00113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latin typeface="Montserrat Black" panose="00000A00000000000000" pitchFamily="2" charset="0"/>
              </a:endParaRPr>
            </a:p>
            <a:p>
              <a:pPr algn="ctr"/>
              <a:r>
                <a:rPr lang="en-US" sz="3200" dirty="0">
                  <a:latin typeface="Montserrat Black" panose="00000A00000000000000" pitchFamily="2" charset="0"/>
                </a:rPr>
                <a:t>Vertical Spreads</a:t>
              </a:r>
            </a:p>
            <a:p>
              <a:pPr algn="ctr"/>
              <a:endParaRPr lang="en-US" sz="3200" dirty="0">
                <a:latin typeface="Montserrat Black" panose="00000A00000000000000" pitchFamily="2" charset="0"/>
              </a:endParaRPr>
            </a:p>
          </p:txBody>
        </p:sp>
        <p:sp>
          <p:nvSpPr>
            <p:cNvPr id="15" name="TextBox 14">
              <a:extLst>
                <a:ext uri="{FF2B5EF4-FFF2-40B4-BE49-F238E27FC236}">
                  <a16:creationId xmlns:a16="http://schemas.microsoft.com/office/drawing/2014/main" id="{448D6571-13BB-4454-ACBC-7F42D92DB7C9}"/>
                </a:ext>
              </a:extLst>
            </p:cNvPr>
            <p:cNvSpPr txBox="1"/>
            <p:nvPr/>
          </p:nvSpPr>
          <p:spPr>
            <a:xfrm>
              <a:off x="1140338" y="5987169"/>
              <a:ext cx="2837636" cy="292388"/>
            </a:xfrm>
            <a:prstGeom prst="rect">
              <a:avLst/>
            </a:prstGeom>
            <a:noFill/>
          </p:spPr>
          <p:txBody>
            <a:bodyPr wrap="none" rtlCol="0">
              <a:spAutoFit/>
            </a:bodyPr>
            <a:lstStyle/>
            <a:p>
              <a:pPr algn="r"/>
              <a:r>
                <a:rPr lang="en-US" sz="1300">
                  <a:solidFill>
                    <a:schemeClr val="bg1"/>
                  </a:solidFill>
                  <a:latin typeface="Nunito Sans SemiBold" panose="00000700000000000000" pitchFamily="2" charset="0"/>
                </a:rPr>
                <a:t>2020 – 1</a:t>
              </a:r>
              <a:r>
                <a:rPr lang="en-US" sz="1300" baseline="30000">
                  <a:solidFill>
                    <a:schemeClr val="bg1"/>
                  </a:solidFill>
                  <a:latin typeface="Nunito Sans SemiBold" panose="00000700000000000000" pitchFamily="2" charset="0"/>
                </a:rPr>
                <a:t>st</a:t>
              </a:r>
              <a:r>
                <a:rPr lang="en-US" sz="1300">
                  <a:solidFill>
                    <a:schemeClr val="bg1"/>
                  </a:solidFill>
                  <a:latin typeface="Nunito Sans SemiBold" panose="00000700000000000000" pitchFamily="2" charset="0"/>
                </a:rPr>
                <a:t> Financial Agency in USA</a:t>
              </a:r>
            </a:p>
          </p:txBody>
        </p:sp>
      </p:grpSp>
      <p:pic>
        <p:nvPicPr>
          <p:cNvPr id="16" name="Picture 15" descr="Text&#10;&#10;Description automatically generated with medium confidence">
            <a:extLst>
              <a:ext uri="{FF2B5EF4-FFF2-40B4-BE49-F238E27FC236}">
                <a16:creationId xmlns:a16="http://schemas.microsoft.com/office/drawing/2014/main" id="{7137E770-7DC7-40AB-8FFF-D3B3CE7595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4970" y="2878166"/>
            <a:ext cx="4595771" cy="1101667"/>
          </a:xfrm>
          <a:prstGeom prst="rect">
            <a:avLst/>
          </a:prstGeom>
        </p:spPr>
      </p:pic>
      <p:sp>
        <p:nvSpPr>
          <p:cNvPr id="18" name="TextBox 17">
            <a:extLst>
              <a:ext uri="{FF2B5EF4-FFF2-40B4-BE49-F238E27FC236}">
                <a16:creationId xmlns:a16="http://schemas.microsoft.com/office/drawing/2014/main" id="{4E76BF1F-A055-4484-8D9C-19C6CCBBDE0B}"/>
              </a:ext>
            </a:extLst>
          </p:cNvPr>
          <p:cNvSpPr txBox="1"/>
          <p:nvPr/>
        </p:nvSpPr>
        <p:spPr>
          <a:xfrm>
            <a:off x="8310409" y="3979833"/>
            <a:ext cx="2644891" cy="400110"/>
          </a:xfrm>
          <a:prstGeom prst="rect">
            <a:avLst/>
          </a:prstGeom>
          <a:noFill/>
        </p:spPr>
        <p:txBody>
          <a:bodyPr wrap="none" rtlCol="0">
            <a:spAutoFit/>
          </a:bodyPr>
          <a:lstStyle/>
          <a:p>
            <a:r>
              <a:rPr lang="en-US" sz="2000" dirty="0">
                <a:solidFill>
                  <a:srgbClr val="FFC000"/>
                </a:solidFill>
                <a:hlinkClick r:id="rId3">
                  <a:extLst>
                    <a:ext uri="{A12FA001-AC4F-418D-AE19-62706E023703}">
                      <ahyp:hlinkClr xmlns:ahyp="http://schemas.microsoft.com/office/drawing/2018/hyperlinkcolor" val="tx"/>
                    </a:ext>
                  </a:extLst>
                </a:hlinkClick>
              </a:rPr>
              <a:t>www.optionhacker.com</a:t>
            </a:r>
            <a:endParaRPr lang="en-US" sz="2000" dirty="0">
              <a:solidFill>
                <a:srgbClr val="FFC000"/>
              </a:solidFill>
            </a:endParaRPr>
          </a:p>
        </p:txBody>
      </p:sp>
    </p:spTree>
    <p:extLst>
      <p:ext uri="{BB962C8B-B14F-4D97-AF65-F5344CB8AC3E}">
        <p14:creationId xmlns:p14="http://schemas.microsoft.com/office/powerpoint/2010/main" val="2315932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5554314" y="321668"/>
            <a:ext cx="5737668" cy="622794"/>
          </a:xfrm>
        </p:spPr>
        <p:txBody>
          <a:bodyPr vert="horz" lIns="91440" tIns="45720" rIns="91440" bIns="45720" rtlCol="0" anchor="b">
            <a:normAutofit/>
          </a:bodyPr>
          <a:lstStyle/>
          <a:p>
            <a:r>
              <a:rPr lang="en-US" sz="3200" b="1" dirty="0">
                <a:latin typeface="+mj-lt"/>
                <a:cs typeface="+mj-cs"/>
              </a:rPr>
              <a:t>How to manage a Bear Put Spread</a:t>
            </a:r>
          </a:p>
        </p:txBody>
      </p:sp>
      <p:pic>
        <p:nvPicPr>
          <p:cNvPr id="7" name="Picture Placeholder 6" descr="A person working on a computer&#10;&#10;Description automatically generated with medium confidence">
            <a:extLst>
              <a:ext uri="{FF2B5EF4-FFF2-40B4-BE49-F238E27FC236}">
                <a16:creationId xmlns:a16="http://schemas.microsoft.com/office/drawing/2014/main" id="{BA1F7400-51A7-4D41-9EB5-1982C370336C}"/>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9279" r="15389"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4"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D30C5D11-535E-49AD-BBEC-7CBA798BF8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7010" y="2216998"/>
            <a:ext cx="4490765" cy="352474"/>
          </a:xfrm>
          <a:prstGeom prst="rect">
            <a:avLst/>
          </a:prstGeom>
        </p:spPr>
      </p:pic>
      <p:sp>
        <p:nvSpPr>
          <p:cNvPr id="3" name="Content Placeholder 2"/>
          <p:cNvSpPr>
            <a:spLocks noGrp="1"/>
          </p:cNvSpPr>
          <p:nvPr>
            <p:ph idx="4294967295"/>
          </p:nvPr>
        </p:nvSpPr>
        <p:spPr>
          <a:xfrm>
            <a:off x="5297593" y="1596942"/>
            <a:ext cx="6251110" cy="4608577"/>
          </a:xfrm>
        </p:spPr>
        <p:txBody>
          <a:bodyPr vert="horz" lIns="91440" tIns="45720" rIns="91440" bIns="45720" rtlCol="0">
            <a:normAutofit/>
          </a:bodyPr>
          <a:lstStyle/>
          <a:p>
            <a:pPr>
              <a:buFont typeface="Wingdings" panose="05000000000000000000" pitchFamily="2" charset="2"/>
              <a:buChar char="v"/>
            </a:pPr>
            <a:r>
              <a:rPr lang="en-US" sz="1800" b="1" dirty="0">
                <a:latin typeface="+mn-lt"/>
                <a:cs typeface="+mn-cs"/>
              </a:rPr>
              <a:t>Scenario 1: </a:t>
            </a:r>
            <a:r>
              <a:rPr lang="en-US" sz="1800" dirty="0">
                <a:latin typeface="+mn-lt"/>
                <a:cs typeface="+mn-cs"/>
              </a:rPr>
              <a:t>Stock rises above the Long Strike. </a:t>
            </a:r>
            <a:r>
              <a:rPr lang="en-US" sz="1800" b="0" u="sng" dirty="0">
                <a:latin typeface="+mn-lt"/>
                <a:cs typeface="+mn-cs"/>
              </a:rPr>
              <a:t>Max Loss Area. </a:t>
            </a:r>
            <a:r>
              <a:rPr lang="en-US" sz="1800" b="0" dirty="0">
                <a:latin typeface="+mn-lt"/>
                <a:cs typeface="+mn-cs"/>
              </a:rPr>
              <a:t>Both Options will expire worthless. Losses will be limited to the Total Spread</a:t>
            </a:r>
            <a:endParaRPr lang="en-US" sz="1800" dirty="0">
              <a:latin typeface="+mn-lt"/>
              <a:cs typeface="+mn-cs"/>
            </a:endParaRPr>
          </a:p>
          <a:p>
            <a:pPr>
              <a:buFont typeface="Wingdings" panose="05000000000000000000" pitchFamily="2" charset="2"/>
              <a:buChar char="v"/>
            </a:pPr>
            <a:r>
              <a:rPr lang="en-US" sz="1800" b="1" dirty="0">
                <a:latin typeface="+mn-lt"/>
                <a:cs typeface="+mn-cs"/>
              </a:rPr>
              <a:t>Scenario 2: </a:t>
            </a:r>
            <a:r>
              <a:rPr lang="en-US" sz="1800" dirty="0">
                <a:latin typeface="+mn-lt"/>
                <a:cs typeface="+mn-cs"/>
              </a:rPr>
              <a:t>Stock rises above breakeven price but below the long put strike</a:t>
            </a:r>
            <a:r>
              <a:rPr lang="en-US" sz="1800" b="0" dirty="0">
                <a:latin typeface="+mn-lt"/>
                <a:cs typeface="+mn-cs"/>
              </a:rPr>
              <a:t>. The high strike put can be sold and the low strike put can be bought for a combined small profit. Or I can wait will expiration and sell the long put for a slight profit and let the short put expire worthless</a:t>
            </a:r>
            <a:br>
              <a:rPr lang="en-US" sz="1800" b="0" dirty="0">
                <a:latin typeface="+mn-lt"/>
                <a:cs typeface="+mn-cs"/>
              </a:rPr>
            </a:br>
            <a:br>
              <a:rPr lang="en-US" sz="1800" dirty="0">
                <a:latin typeface="+mn-lt"/>
                <a:cs typeface="+mn-cs"/>
              </a:rPr>
            </a:br>
            <a:r>
              <a:rPr lang="en-US" sz="1800" b="1" dirty="0">
                <a:latin typeface="+mn-lt"/>
                <a:cs typeface="+mn-cs"/>
              </a:rPr>
              <a:t>Scenario 3: </a:t>
            </a:r>
            <a:r>
              <a:rPr lang="en-US" sz="1800" dirty="0">
                <a:latin typeface="+mn-lt"/>
                <a:cs typeface="+mn-cs"/>
              </a:rPr>
              <a:t>Stock falls below the break even price buy stays above the low put strike</a:t>
            </a:r>
            <a:r>
              <a:rPr lang="en-US" sz="1800" b="0" dirty="0">
                <a:latin typeface="+mn-lt"/>
                <a:cs typeface="+mn-cs"/>
              </a:rPr>
              <a:t>. I can sell the entire spread or let them expire for a combined small loss</a:t>
            </a:r>
            <a:br>
              <a:rPr lang="en-US" sz="1800" b="0" dirty="0">
                <a:latin typeface="+mn-lt"/>
                <a:cs typeface="+mn-cs"/>
              </a:rPr>
            </a:br>
            <a:endParaRPr lang="en-US" sz="1800" dirty="0">
              <a:latin typeface="+mn-lt"/>
              <a:cs typeface="+mn-cs"/>
            </a:endParaRPr>
          </a:p>
          <a:p>
            <a:pPr>
              <a:buFont typeface="Wingdings" panose="05000000000000000000" pitchFamily="2" charset="2"/>
              <a:buChar char="v"/>
            </a:pPr>
            <a:r>
              <a:rPr lang="en-US" sz="1800" b="1" dirty="0">
                <a:latin typeface="+mn-lt"/>
                <a:cs typeface="+mn-cs"/>
              </a:rPr>
              <a:t>Scenario 4:  </a:t>
            </a:r>
            <a:r>
              <a:rPr lang="en-US" sz="1800" dirty="0">
                <a:latin typeface="+mn-lt"/>
                <a:cs typeface="+mn-cs"/>
              </a:rPr>
              <a:t>Stock falls below the short put strike</a:t>
            </a:r>
            <a:r>
              <a:rPr lang="en-US" sz="1800" b="0" dirty="0">
                <a:latin typeface="+mn-lt"/>
                <a:cs typeface="+mn-cs"/>
              </a:rPr>
              <a:t>. </a:t>
            </a:r>
            <a:r>
              <a:rPr lang="en-US" sz="1800" b="0" u="sng" dirty="0">
                <a:latin typeface="+mn-lt"/>
                <a:cs typeface="+mn-cs"/>
              </a:rPr>
              <a:t>Max Profit Area. </a:t>
            </a:r>
            <a:r>
              <a:rPr lang="en-US" sz="1800" b="0" dirty="0">
                <a:latin typeface="+mn-lt"/>
                <a:cs typeface="+mn-cs"/>
              </a:rPr>
              <a:t>The short put assignment at expiration will offset the long put exercise and you will reap maximum profit of the spread.</a:t>
            </a:r>
            <a:endParaRPr lang="en-US" sz="1800" dirty="0">
              <a:latin typeface="+mn-lt"/>
              <a:cs typeface="+mn-cs"/>
            </a:endParaRPr>
          </a:p>
          <a:p>
            <a:endParaRPr lang="en-US" sz="1500" dirty="0">
              <a:latin typeface="+mn-lt"/>
              <a:cs typeface="+mn-cs"/>
            </a:endParaRPr>
          </a:p>
          <a:p>
            <a:endParaRPr lang="en-US" sz="1500" dirty="0">
              <a:latin typeface="+mn-lt"/>
              <a:cs typeface="+mn-cs"/>
            </a:endParaRPr>
          </a:p>
        </p:txBody>
      </p:sp>
      <p:pic>
        <p:nvPicPr>
          <p:cNvPr id="11" name="Picture 10">
            <a:extLst>
              <a:ext uri="{FF2B5EF4-FFF2-40B4-BE49-F238E27FC236}">
                <a16:creationId xmlns:a16="http://schemas.microsoft.com/office/drawing/2014/main" id="{656160EF-C0B3-4AFB-9F61-ED11165A67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8703" y="6205519"/>
            <a:ext cx="558730" cy="533333"/>
          </a:xfrm>
          <a:prstGeom prst="rect">
            <a:avLst/>
          </a:prstGeom>
        </p:spPr>
      </p:pic>
    </p:spTree>
    <p:extLst>
      <p:ext uri="{BB962C8B-B14F-4D97-AF65-F5344CB8AC3E}">
        <p14:creationId xmlns:p14="http://schemas.microsoft.com/office/powerpoint/2010/main" val="2117141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792950" y="339984"/>
            <a:ext cx="2700600" cy="624953"/>
          </a:xfrm>
        </p:spPr>
        <p:txBody>
          <a:bodyPr vert="horz" lIns="91440" tIns="45720" rIns="91440" bIns="45720" rtlCol="0" anchor="b">
            <a:normAutofit/>
          </a:bodyPr>
          <a:lstStyle/>
          <a:p>
            <a:r>
              <a:rPr lang="en-US" sz="3200" b="1" dirty="0">
                <a:latin typeface="+mj-lt"/>
                <a:cs typeface="+mj-cs"/>
              </a:rPr>
              <a:t>Bull Put Spread</a:t>
            </a:r>
          </a:p>
        </p:txBody>
      </p:sp>
      <p:sp>
        <p:nvSpPr>
          <p:cNvPr id="3" name="Content Placeholder 2"/>
          <p:cNvSpPr>
            <a:spLocks noGrp="1"/>
          </p:cNvSpPr>
          <p:nvPr>
            <p:ph idx="4294967295"/>
          </p:nvPr>
        </p:nvSpPr>
        <p:spPr>
          <a:xfrm>
            <a:off x="481012" y="1012828"/>
            <a:ext cx="5324475" cy="5505188"/>
          </a:xfrm>
        </p:spPr>
        <p:txBody>
          <a:bodyPr vert="horz" lIns="91440" tIns="45720" rIns="91440" bIns="45720" rtlCol="0" anchor="t">
            <a:normAutofit fontScale="92500" lnSpcReduction="10000"/>
          </a:bodyPr>
          <a:lstStyle/>
          <a:p>
            <a:pPr>
              <a:buFont typeface="Wingdings" panose="05000000000000000000" pitchFamily="2" charset="2"/>
              <a:buChar char="v"/>
            </a:pPr>
            <a:r>
              <a:rPr lang="en-US" sz="1800" b="1" dirty="0">
                <a:latin typeface="+mn-lt"/>
                <a:cs typeface="+mn-cs"/>
              </a:rPr>
              <a:t>Outlook: </a:t>
            </a:r>
            <a:r>
              <a:rPr lang="en-US" sz="1800" dirty="0">
                <a:latin typeface="+mn-lt"/>
                <a:cs typeface="+mn-cs"/>
              </a:rPr>
              <a:t>Moderately Bullish</a:t>
            </a:r>
          </a:p>
          <a:p>
            <a:pPr>
              <a:buFont typeface="Wingdings" panose="05000000000000000000" pitchFamily="2" charset="2"/>
              <a:buChar char="v"/>
            </a:pPr>
            <a:r>
              <a:rPr lang="en-US" sz="1800" b="1" dirty="0">
                <a:latin typeface="+mn-lt"/>
                <a:cs typeface="+mn-cs"/>
              </a:rPr>
              <a:t>Trade: </a:t>
            </a:r>
            <a:r>
              <a:rPr lang="en-US" sz="1800" b="0" dirty="0">
                <a:latin typeface="+mn-lt"/>
                <a:cs typeface="+mn-cs"/>
              </a:rPr>
              <a:t>(credit spread) Buy low strike Puts &amp; Sell high strike Puts</a:t>
            </a:r>
            <a:endParaRPr lang="en-US" sz="1800" dirty="0">
              <a:latin typeface="+mn-lt"/>
              <a:cs typeface="+mn-cs"/>
            </a:endParaRPr>
          </a:p>
          <a:p>
            <a:pPr>
              <a:buFont typeface="Wingdings" panose="05000000000000000000" pitchFamily="2" charset="2"/>
              <a:buChar char="v"/>
            </a:pPr>
            <a:r>
              <a:rPr lang="en-US" sz="1800" b="1" dirty="0">
                <a:latin typeface="+mn-lt"/>
                <a:cs typeface="+mn-cs"/>
              </a:rPr>
              <a:t>Advantages: </a:t>
            </a:r>
            <a:r>
              <a:rPr lang="en-US" sz="1800" b="0" dirty="0">
                <a:latin typeface="+mn-lt"/>
                <a:cs typeface="+mn-cs"/>
              </a:rPr>
              <a:t>reap some advantages of short put strategy. Stock can stay flat and this position can still make profits &amp; protected from blowout losses</a:t>
            </a:r>
            <a:endParaRPr lang="en-US" sz="1800" dirty="0">
              <a:latin typeface="+mn-lt"/>
              <a:cs typeface="+mn-cs"/>
            </a:endParaRPr>
          </a:p>
          <a:p>
            <a:pPr>
              <a:buFont typeface="Wingdings" panose="05000000000000000000" pitchFamily="2" charset="2"/>
              <a:buChar char="v"/>
            </a:pPr>
            <a:r>
              <a:rPr lang="en-US" sz="1800" b="1" dirty="0">
                <a:latin typeface="+mn-lt"/>
                <a:cs typeface="+mn-cs"/>
              </a:rPr>
              <a:t>Disadvantages: </a:t>
            </a:r>
            <a:r>
              <a:rPr lang="en-US" sz="1800" b="0" dirty="0">
                <a:latin typeface="+mn-lt"/>
                <a:cs typeface="+mn-cs"/>
              </a:rPr>
              <a:t>Profits are capped</a:t>
            </a:r>
          </a:p>
          <a:p>
            <a:pPr>
              <a:buFont typeface="Wingdings" panose="05000000000000000000" pitchFamily="2" charset="2"/>
              <a:buChar char="v"/>
            </a:pPr>
            <a:r>
              <a:rPr lang="en-US" sz="1800" b="1" dirty="0">
                <a:latin typeface="+mn-lt"/>
                <a:cs typeface="+mn-cs"/>
              </a:rPr>
              <a:t>Max Risk: </a:t>
            </a:r>
            <a:r>
              <a:rPr lang="en-US" sz="1800" b="0" dirty="0">
                <a:latin typeface="+mn-lt"/>
                <a:cs typeface="+mn-cs"/>
              </a:rPr>
              <a:t>High strike – Low Strike</a:t>
            </a:r>
            <a:endParaRPr lang="en-US" sz="1800" dirty="0">
              <a:latin typeface="+mn-lt"/>
              <a:cs typeface="+mn-cs"/>
            </a:endParaRPr>
          </a:p>
          <a:p>
            <a:pPr>
              <a:buFont typeface="Wingdings" panose="05000000000000000000" pitchFamily="2" charset="2"/>
              <a:buChar char="v"/>
            </a:pPr>
            <a:r>
              <a:rPr lang="en-US" sz="1800" b="1" dirty="0">
                <a:latin typeface="+mn-lt"/>
                <a:cs typeface="+mn-cs"/>
              </a:rPr>
              <a:t>Max Reward: </a:t>
            </a:r>
            <a:r>
              <a:rPr lang="en-US" sz="1800" b="0" dirty="0">
                <a:latin typeface="+mn-lt"/>
                <a:cs typeface="+mn-cs"/>
              </a:rPr>
              <a:t>Credit received for the total spread</a:t>
            </a:r>
            <a:endParaRPr lang="en-US" sz="1800" dirty="0">
              <a:latin typeface="+mn-lt"/>
              <a:cs typeface="+mn-cs"/>
            </a:endParaRPr>
          </a:p>
          <a:p>
            <a:pPr>
              <a:buFont typeface="Wingdings" panose="05000000000000000000" pitchFamily="2" charset="2"/>
              <a:buChar char="v"/>
            </a:pPr>
            <a:r>
              <a:rPr lang="en-US" sz="1800" b="1" dirty="0">
                <a:latin typeface="+mn-lt"/>
                <a:cs typeface="+mn-cs"/>
              </a:rPr>
              <a:t>Breakeven: </a:t>
            </a:r>
            <a:r>
              <a:rPr lang="en-US" sz="1800" b="0" dirty="0">
                <a:latin typeface="+mn-lt"/>
                <a:cs typeface="+mn-cs"/>
              </a:rPr>
              <a:t>high strike – credit received</a:t>
            </a:r>
            <a:endParaRPr lang="en-US" sz="1800" dirty="0">
              <a:latin typeface="+mn-lt"/>
              <a:cs typeface="+mn-cs"/>
            </a:endParaRPr>
          </a:p>
          <a:p>
            <a:pPr>
              <a:buFont typeface="Wingdings" panose="05000000000000000000" pitchFamily="2" charset="2"/>
              <a:buChar char="v"/>
            </a:pPr>
            <a:r>
              <a:rPr lang="en-US" sz="1800" b="1" dirty="0">
                <a:latin typeface="+mn-lt"/>
                <a:cs typeface="+mn-cs"/>
              </a:rPr>
              <a:t>Time Decay effect: </a:t>
            </a:r>
            <a:r>
              <a:rPr lang="en-US" sz="1800" b="0" dirty="0">
                <a:latin typeface="+mn-lt"/>
                <a:cs typeface="+mn-cs"/>
              </a:rPr>
              <a:t>Theta is positive when this position is OTM and negative for this position when it is ITM</a:t>
            </a:r>
            <a:endParaRPr lang="en-US" sz="1800" dirty="0">
              <a:latin typeface="+mn-lt"/>
              <a:cs typeface="+mn-cs"/>
            </a:endParaRPr>
          </a:p>
          <a:p>
            <a:pPr>
              <a:buFont typeface="Wingdings" panose="05000000000000000000" pitchFamily="2" charset="2"/>
              <a:buChar char="v"/>
            </a:pPr>
            <a:r>
              <a:rPr lang="en-US" sz="1800" b="1" dirty="0">
                <a:latin typeface="+mn-lt"/>
                <a:cs typeface="+mn-cs"/>
              </a:rPr>
              <a:t>Delta: </a:t>
            </a:r>
            <a:r>
              <a:rPr lang="en-US" sz="1800" b="0" dirty="0">
                <a:latin typeface="+mn-lt"/>
                <a:cs typeface="+mn-cs"/>
              </a:rPr>
              <a:t>Positive – peaks at the midpoint between strike prices</a:t>
            </a:r>
          </a:p>
          <a:p>
            <a:pPr>
              <a:buFont typeface="Wingdings" panose="05000000000000000000" pitchFamily="2" charset="2"/>
              <a:buChar char="v"/>
            </a:pPr>
            <a:r>
              <a:rPr lang="en-US" sz="1800" b="1" dirty="0">
                <a:latin typeface="+mn-lt"/>
                <a:cs typeface="+mn-cs"/>
              </a:rPr>
              <a:t>Gamma: </a:t>
            </a:r>
            <a:r>
              <a:rPr lang="en-US" sz="1800" b="0" dirty="0">
                <a:latin typeface="+mn-lt"/>
                <a:cs typeface="+mn-cs"/>
              </a:rPr>
              <a:t>Lowest below the long strike and highest above the short strike</a:t>
            </a:r>
          </a:p>
          <a:p>
            <a:pPr>
              <a:buFont typeface="Wingdings" panose="05000000000000000000" pitchFamily="2" charset="2"/>
              <a:buChar char="v"/>
            </a:pPr>
            <a:r>
              <a:rPr lang="en-US" sz="1800" b="1" dirty="0">
                <a:latin typeface="+mn-lt"/>
                <a:cs typeface="+mn-cs"/>
              </a:rPr>
              <a:t>Vega: </a:t>
            </a:r>
            <a:r>
              <a:rPr lang="en-US" sz="1800" b="0" dirty="0">
                <a:latin typeface="+mn-lt"/>
                <a:cs typeface="+mn-cs"/>
              </a:rPr>
              <a:t>Rising volatility hurts this position when it is OTM and helps this position when it is ITM</a:t>
            </a:r>
          </a:p>
          <a:p>
            <a:pPr>
              <a:buFont typeface="Wingdings" panose="05000000000000000000" pitchFamily="2" charset="2"/>
              <a:buChar char="v"/>
            </a:pPr>
            <a:r>
              <a:rPr lang="en-US" sz="1800" b="1" dirty="0">
                <a:latin typeface="+mn-lt"/>
                <a:cs typeface="+mn-cs"/>
              </a:rPr>
              <a:t>Rho: </a:t>
            </a:r>
            <a:r>
              <a:rPr lang="en-US" sz="1800" b="0" dirty="0">
                <a:latin typeface="+mn-lt"/>
                <a:cs typeface="+mn-cs"/>
              </a:rPr>
              <a:t>Rising Interest rates help this position</a:t>
            </a:r>
            <a:endParaRPr lang="en-US" sz="1100" dirty="0">
              <a:latin typeface="+mn-lt"/>
              <a:cs typeface="+mn-cs"/>
            </a:endParaRPr>
          </a:p>
          <a:p>
            <a:endParaRPr lang="en-US" sz="1100" dirty="0">
              <a:latin typeface="+mn-lt"/>
              <a:cs typeface="+mn-cs"/>
            </a:endParaRPr>
          </a:p>
        </p:txBody>
      </p:sp>
      <p:pic>
        <p:nvPicPr>
          <p:cNvPr id="8" name="Picture Placeholder 7" descr="A picture containing laser&#10;&#10;Description automatically generated">
            <a:extLst>
              <a:ext uri="{FF2B5EF4-FFF2-40B4-BE49-F238E27FC236}">
                <a16:creationId xmlns:a16="http://schemas.microsoft.com/office/drawing/2014/main" id="{363BEC63-8D1B-447E-8F0F-859882C1E8A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2760" r="22759" b="-1"/>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p:spPr>
      </p:pic>
      <p:pic>
        <p:nvPicPr>
          <p:cNvPr id="10" name="Picture 9">
            <a:extLst>
              <a:ext uri="{FF2B5EF4-FFF2-40B4-BE49-F238E27FC236}">
                <a16:creationId xmlns:a16="http://schemas.microsoft.com/office/drawing/2014/main" id="{2BD3FA38-E454-4D02-969E-DC181EF61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1623" y="6156053"/>
            <a:ext cx="558730" cy="533333"/>
          </a:xfrm>
          <a:prstGeom prst="rect">
            <a:avLst/>
          </a:prstGeom>
        </p:spPr>
      </p:pic>
    </p:spTree>
    <p:extLst>
      <p:ext uri="{BB962C8B-B14F-4D97-AF65-F5344CB8AC3E}">
        <p14:creationId xmlns:p14="http://schemas.microsoft.com/office/powerpoint/2010/main" val="188030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3EDDF53-0851-48D4-A466-6FE0DCE91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2" cy="1576446"/>
            <a:chOff x="0" y="0"/>
            <a:chExt cx="12192002" cy="1576446"/>
          </a:xfrm>
        </p:grpSpPr>
        <p:sp>
          <p:nvSpPr>
            <p:cNvPr id="14" name="Rectangle 13">
              <a:extLst>
                <a:ext uri="{FF2B5EF4-FFF2-40B4-BE49-F238E27FC236}">
                  <a16:creationId xmlns:a16="http://schemas.microsoft.com/office/drawing/2014/main" id="{D074D04C-85E8-4A3E-90D7-86A10AE04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97020A-86B6-43BD-A2AA-66AE72CA3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0C6C743-32FE-4E24-AA22-45D3B1C7C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614945" y="324085"/>
            <a:ext cx="4724400" cy="834251"/>
          </a:xfrm>
        </p:spPr>
        <p:txBody>
          <a:bodyPr vert="horz" lIns="91440" tIns="45720" rIns="91440" bIns="45720" rtlCol="0" anchor="ctr">
            <a:normAutofit/>
          </a:bodyPr>
          <a:lstStyle/>
          <a:p>
            <a:r>
              <a:rPr lang="en-US" sz="3200" b="1" dirty="0">
                <a:solidFill>
                  <a:srgbClr val="FFFFFF"/>
                </a:solidFill>
                <a:latin typeface="+mj-lt"/>
                <a:cs typeface="+mj-cs"/>
              </a:rPr>
              <a:t>Greeks of a Bull Put Spread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9376562" y="4308698"/>
            <a:ext cx="2347714" cy="213278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5703601" y="2421166"/>
            <a:ext cx="3411201" cy="34112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9378150" y="1994182"/>
            <a:ext cx="2344538" cy="213216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C0B6E08A-FD35-47BD-8D5C-C10262932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6262" y="6209679"/>
            <a:ext cx="558730" cy="533333"/>
          </a:xfrm>
          <a:prstGeom prst="rect">
            <a:avLst/>
          </a:prstGeom>
        </p:spPr>
      </p:pic>
      <p:pic>
        <p:nvPicPr>
          <p:cNvPr id="17" name="Picture 16">
            <a:extLst>
              <a:ext uri="{FF2B5EF4-FFF2-40B4-BE49-F238E27FC236}">
                <a16:creationId xmlns:a16="http://schemas.microsoft.com/office/drawing/2014/main" id="{5058274F-1318-4905-B548-1DD2D788136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3113" y="1039659"/>
            <a:ext cx="5250077" cy="540182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5814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39005" y="394570"/>
            <a:ext cx="3051326" cy="975682"/>
          </a:xfrm>
        </p:spPr>
        <p:txBody>
          <a:bodyPr vert="horz" lIns="91440" tIns="45720" rIns="91440" bIns="45720" rtlCol="0" anchor="b">
            <a:normAutofit/>
          </a:bodyPr>
          <a:lstStyle/>
          <a:p>
            <a:r>
              <a:rPr lang="en-US" sz="3200" b="1" dirty="0">
                <a:latin typeface="+mj-lt"/>
                <a:cs typeface="+mj-cs"/>
              </a:rPr>
              <a:t>How to manage a </a:t>
            </a:r>
            <a:br>
              <a:rPr lang="en-US" sz="3200" b="1" dirty="0">
                <a:latin typeface="+mj-lt"/>
                <a:cs typeface="+mj-cs"/>
              </a:rPr>
            </a:br>
            <a:r>
              <a:rPr lang="en-US" sz="3200" b="1" dirty="0">
                <a:latin typeface="+mj-lt"/>
                <a:cs typeface="+mj-cs"/>
              </a:rPr>
              <a:t>Bull Put Spread</a:t>
            </a:r>
          </a:p>
        </p:txBody>
      </p:sp>
      <p:sp>
        <p:nvSpPr>
          <p:cNvPr id="3" name="Content Placeholder 2"/>
          <p:cNvSpPr>
            <a:spLocks noGrp="1"/>
          </p:cNvSpPr>
          <p:nvPr>
            <p:ph idx="4294967295"/>
          </p:nvPr>
        </p:nvSpPr>
        <p:spPr>
          <a:xfrm>
            <a:off x="481013" y="1625057"/>
            <a:ext cx="5167311" cy="4838373"/>
          </a:xfrm>
        </p:spPr>
        <p:txBody>
          <a:bodyPr vert="horz" lIns="91440" tIns="45720" rIns="91440" bIns="45720" rtlCol="0">
            <a:normAutofit/>
          </a:bodyPr>
          <a:lstStyle/>
          <a:p>
            <a:pPr>
              <a:buFont typeface="Wingdings" panose="05000000000000000000" pitchFamily="2" charset="2"/>
              <a:buChar char="v"/>
            </a:pPr>
            <a:r>
              <a:rPr lang="en-US" sz="1800" b="1" dirty="0">
                <a:latin typeface="+mn-lt"/>
                <a:cs typeface="+mn-cs"/>
              </a:rPr>
              <a:t>Scenario 1: </a:t>
            </a:r>
            <a:r>
              <a:rPr lang="en-US" sz="1800" dirty="0">
                <a:latin typeface="+mn-lt"/>
                <a:cs typeface="+mn-cs"/>
              </a:rPr>
              <a:t>Stock Rises above Short Strike. </a:t>
            </a:r>
            <a:r>
              <a:rPr lang="en-US" sz="1800" b="0" dirty="0">
                <a:latin typeface="+mn-lt"/>
                <a:cs typeface="+mn-cs"/>
              </a:rPr>
              <a:t> This is the maximum profit area. Both options will expire worthless, and I will keep the entire credit I received</a:t>
            </a:r>
            <a:endParaRPr lang="en-US" sz="1800" dirty="0">
              <a:latin typeface="+mn-lt"/>
              <a:cs typeface="+mn-cs"/>
            </a:endParaRPr>
          </a:p>
          <a:p>
            <a:pPr>
              <a:buFont typeface="Wingdings" panose="05000000000000000000" pitchFamily="2" charset="2"/>
              <a:buChar char="v"/>
            </a:pPr>
            <a:r>
              <a:rPr lang="en-US" sz="1800" b="1" dirty="0">
                <a:latin typeface="+mn-lt"/>
                <a:cs typeface="+mn-cs"/>
              </a:rPr>
              <a:t>Scenario 2: </a:t>
            </a:r>
            <a:r>
              <a:rPr lang="en-US" sz="1800" dirty="0">
                <a:latin typeface="+mn-lt"/>
                <a:cs typeface="+mn-cs"/>
              </a:rPr>
              <a:t>Stock raises above break even but stays below short strike. </a:t>
            </a:r>
            <a:r>
              <a:rPr lang="en-US" sz="1800" b="0" dirty="0">
                <a:latin typeface="+mn-lt"/>
                <a:cs typeface="+mn-cs"/>
              </a:rPr>
              <a:t>Expiration the short put is assigned to you. A small profit is gained, as the credit received will offset the loss in the stock. </a:t>
            </a:r>
          </a:p>
          <a:p>
            <a:pPr>
              <a:buFont typeface="Wingdings" panose="05000000000000000000" pitchFamily="2" charset="2"/>
              <a:buChar char="v"/>
            </a:pPr>
            <a:r>
              <a:rPr lang="en-US" sz="1800" b="1" dirty="0">
                <a:latin typeface="+mn-lt"/>
                <a:cs typeface="+mn-cs"/>
              </a:rPr>
              <a:t>Scenario 3: </a:t>
            </a:r>
            <a:r>
              <a:rPr lang="en-US" sz="1800" dirty="0">
                <a:latin typeface="+mn-lt"/>
                <a:cs typeface="+mn-cs"/>
              </a:rPr>
              <a:t>Stock falls below breakeven but stays above the long strike</a:t>
            </a:r>
            <a:br>
              <a:rPr lang="en-US" sz="1800" dirty="0">
                <a:latin typeface="+mn-lt"/>
                <a:cs typeface="+mn-cs"/>
              </a:rPr>
            </a:br>
            <a:r>
              <a:rPr lang="en-US" sz="1800" b="0" dirty="0">
                <a:latin typeface="+mn-lt"/>
                <a:cs typeface="+mn-cs"/>
              </a:rPr>
              <a:t>At expiration the short put is assigned to you. The credit received will not offset the loss in stock and you will have a limited loss. </a:t>
            </a:r>
            <a:endParaRPr lang="en-US" sz="1800" dirty="0">
              <a:latin typeface="+mn-lt"/>
              <a:cs typeface="+mn-cs"/>
            </a:endParaRPr>
          </a:p>
          <a:p>
            <a:pPr>
              <a:buFont typeface="Wingdings" panose="05000000000000000000" pitchFamily="2" charset="2"/>
              <a:buChar char="v"/>
            </a:pPr>
            <a:r>
              <a:rPr lang="en-US" sz="1800" b="1" dirty="0">
                <a:latin typeface="+mn-lt"/>
                <a:cs typeface="+mn-cs"/>
              </a:rPr>
              <a:t>Scenario 4</a:t>
            </a:r>
            <a:r>
              <a:rPr lang="en-US" sz="1800" dirty="0">
                <a:latin typeface="+mn-lt"/>
                <a:cs typeface="+mn-cs"/>
              </a:rPr>
              <a:t>: Stock falls below the long strike. </a:t>
            </a:r>
            <a:r>
              <a:rPr lang="en-US" sz="1800" b="0" dirty="0">
                <a:latin typeface="+mn-lt"/>
                <a:cs typeface="+mn-cs"/>
              </a:rPr>
              <a:t> </a:t>
            </a:r>
            <a:r>
              <a:rPr lang="en-US" sz="1800" b="0" u="sng" dirty="0">
                <a:latin typeface="+mn-lt"/>
                <a:cs typeface="+mn-cs"/>
              </a:rPr>
              <a:t>Max Loss Area.</a:t>
            </a:r>
            <a:r>
              <a:rPr lang="en-US" sz="1800" b="0" dirty="0">
                <a:latin typeface="+mn-lt"/>
                <a:cs typeface="+mn-cs"/>
              </a:rPr>
              <a:t> The short put will offset the in the In-the-Money put and you will incur the loss of the spread.</a:t>
            </a:r>
            <a:endParaRPr lang="en-US" sz="1400" dirty="0">
              <a:latin typeface="+mn-lt"/>
              <a:cs typeface="+mn-cs"/>
            </a:endParaRPr>
          </a:p>
        </p:txBody>
      </p:sp>
      <p:pic>
        <p:nvPicPr>
          <p:cNvPr id="7" name="Picture Placeholder 6" descr="A picture containing text, indoor, person, window&#10;&#10;Description automatically generated">
            <a:extLst>
              <a:ext uri="{FF2B5EF4-FFF2-40B4-BE49-F238E27FC236}">
                <a16:creationId xmlns:a16="http://schemas.microsoft.com/office/drawing/2014/main" id="{F61E7274-FC7E-4187-93D9-DE26FD3C925C}"/>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l="12105" r="25138"/>
          <a:stretch/>
        </p:blipFill>
        <p:spPr>
          <a:xfrm>
            <a:off x="5721536" y="1"/>
            <a:ext cx="6470464" cy="6856412"/>
          </a:xfrm>
          <a:custGeom>
            <a:avLst/>
            <a:gdLst/>
            <a:ahLst/>
            <a:cxnLst/>
            <a:rect l="l" t="t" r="r" b="b"/>
            <a:pathLst>
              <a:path w="6470464" h="6856412">
                <a:moveTo>
                  <a:pt x="0" y="0"/>
                </a:moveTo>
                <a:lnTo>
                  <a:pt x="6470464" y="0"/>
                </a:lnTo>
                <a:lnTo>
                  <a:pt x="6470464" y="6856412"/>
                </a:lnTo>
                <a:lnTo>
                  <a:pt x="753" y="6856412"/>
                </a:lnTo>
                <a:lnTo>
                  <a:pt x="83736" y="6682434"/>
                </a:lnTo>
                <a:cubicBezTo>
                  <a:pt x="534353" y="5654674"/>
                  <a:pt x="777103" y="4561946"/>
                  <a:pt x="777103" y="3428997"/>
                </a:cubicBezTo>
                <a:cubicBezTo>
                  <a:pt x="777103" y="2296047"/>
                  <a:pt x="534353" y="1203318"/>
                  <a:pt x="83736" y="175558"/>
                </a:cubicBezTo>
                <a:close/>
              </a:path>
            </a:pathLst>
          </a:custGeom>
        </p:spPr>
      </p:pic>
      <p:pic>
        <p:nvPicPr>
          <p:cNvPr id="9" name="Picture 8">
            <a:extLst>
              <a:ext uri="{FF2B5EF4-FFF2-40B4-BE49-F238E27FC236}">
                <a16:creationId xmlns:a16="http://schemas.microsoft.com/office/drawing/2014/main" id="{8FFC29AD-BBE6-4AFA-BE7A-BEA4C99E09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1622" y="6079153"/>
            <a:ext cx="558730" cy="533333"/>
          </a:xfrm>
          <a:prstGeom prst="rect">
            <a:avLst/>
          </a:prstGeom>
        </p:spPr>
      </p:pic>
    </p:spTree>
    <p:extLst>
      <p:ext uri="{BB962C8B-B14F-4D97-AF65-F5344CB8AC3E}">
        <p14:creationId xmlns:p14="http://schemas.microsoft.com/office/powerpoint/2010/main" val="323111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27005" y="196345"/>
            <a:ext cx="2863337" cy="623335"/>
          </a:xfrm>
        </p:spPr>
        <p:txBody>
          <a:bodyPr vert="horz" lIns="91440" tIns="45720" rIns="91440" bIns="45720" rtlCol="0" anchor="b">
            <a:normAutofit/>
          </a:bodyPr>
          <a:lstStyle/>
          <a:p>
            <a:r>
              <a:rPr lang="en-US" sz="3200" b="1" dirty="0">
                <a:latin typeface="+mj-lt"/>
                <a:cs typeface="+mj-cs"/>
              </a:rPr>
              <a:t>Bear Call Spread</a:t>
            </a:r>
          </a:p>
        </p:txBody>
      </p:sp>
      <p:pic>
        <p:nvPicPr>
          <p:cNvPr id="8" name="Picture Placeholder 7" descr="A person sitting at a desk with a computer and headphones&#10;&#10;Description automatically generated with medium confidence">
            <a:extLst>
              <a:ext uri="{FF2B5EF4-FFF2-40B4-BE49-F238E27FC236}">
                <a16:creationId xmlns:a16="http://schemas.microsoft.com/office/drawing/2014/main" id="{F8D0403A-9923-4290-BADE-2BA73B50EC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8848" r="26033" b="-1"/>
          <a:stretch/>
        </p:blipFill>
        <p:spPr>
          <a:xfrm>
            <a:off x="20" y="10"/>
            <a:ext cx="4635571" cy="6857990"/>
          </a:xfrm>
          <a:prstGeom prst="rect">
            <a:avLst/>
          </a:prstGeom>
          <a:effectLst/>
        </p:spPr>
      </p:pic>
      <p:cxnSp>
        <p:nvCxnSpPr>
          <p:cNvPr id="13" name="Straight Connector 1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13BAD0"/>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32728CF-D239-4B91-8CDB-51EDD1393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5429" y="1938880"/>
            <a:ext cx="6586491" cy="352474"/>
          </a:xfrm>
          <a:prstGeom prst="rect">
            <a:avLst/>
          </a:prstGeom>
        </p:spPr>
      </p:pic>
      <p:sp>
        <p:nvSpPr>
          <p:cNvPr id="3" name="Content Placeholder 2"/>
          <p:cNvSpPr>
            <a:spLocks noGrp="1"/>
          </p:cNvSpPr>
          <p:nvPr>
            <p:ph idx="4294967295"/>
          </p:nvPr>
        </p:nvSpPr>
        <p:spPr>
          <a:xfrm>
            <a:off x="5080934" y="1055483"/>
            <a:ext cx="6800824" cy="5606172"/>
          </a:xfrm>
        </p:spPr>
        <p:txBody>
          <a:bodyPr vert="horz" lIns="91440" tIns="45720" rIns="91440" bIns="45720" rtlCol="0">
            <a:normAutofit lnSpcReduction="10000"/>
          </a:bodyPr>
          <a:lstStyle/>
          <a:p>
            <a:pPr>
              <a:buFont typeface="Wingdings" panose="05000000000000000000" pitchFamily="2" charset="2"/>
              <a:buChar char="v"/>
            </a:pPr>
            <a:r>
              <a:rPr lang="en-US" sz="1800" b="1" dirty="0">
                <a:latin typeface="+mn-lt"/>
                <a:cs typeface="+mn-cs"/>
              </a:rPr>
              <a:t>Outlook: </a:t>
            </a:r>
            <a:r>
              <a:rPr lang="en-US" sz="1800" dirty="0">
                <a:latin typeface="+mn-lt"/>
                <a:cs typeface="+mn-cs"/>
              </a:rPr>
              <a:t>Moderately Bearish to Neutral</a:t>
            </a:r>
          </a:p>
          <a:p>
            <a:pPr>
              <a:buFont typeface="Wingdings" panose="05000000000000000000" pitchFamily="2" charset="2"/>
              <a:buChar char="v"/>
            </a:pPr>
            <a:r>
              <a:rPr lang="en-US" sz="1800" b="1" dirty="0">
                <a:latin typeface="+mn-lt"/>
                <a:cs typeface="+mn-cs"/>
              </a:rPr>
              <a:t>Trade: </a:t>
            </a:r>
            <a:r>
              <a:rPr lang="en-US" sz="1800" b="0" dirty="0">
                <a:latin typeface="+mn-lt"/>
                <a:cs typeface="+mn-cs"/>
              </a:rPr>
              <a:t>Buy high strike calls &amp; Sell the low strike calls</a:t>
            </a:r>
            <a:endParaRPr lang="en-US" sz="1800" dirty="0">
              <a:latin typeface="+mn-lt"/>
              <a:cs typeface="+mn-cs"/>
            </a:endParaRPr>
          </a:p>
          <a:p>
            <a:pPr>
              <a:buFont typeface="Wingdings" panose="05000000000000000000" pitchFamily="2" charset="2"/>
              <a:buChar char="v"/>
            </a:pPr>
            <a:r>
              <a:rPr lang="en-US" sz="1800" b="1" dirty="0">
                <a:latin typeface="+mn-lt"/>
                <a:cs typeface="+mn-cs"/>
              </a:rPr>
              <a:t>Advantages: </a:t>
            </a:r>
            <a:r>
              <a:rPr lang="en-US" sz="1800" b="0" dirty="0">
                <a:latin typeface="+mn-lt"/>
                <a:cs typeface="+mn-cs"/>
              </a:rPr>
              <a:t>Less capital required than outright long options. Breakeven of trade is lowered</a:t>
            </a:r>
            <a:endParaRPr lang="en-US" sz="1800" dirty="0">
              <a:latin typeface="+mn-lt"/>
              <a:cs typeface="+mn-cs"/>
            </a:endParaRPr>
          </a:p>
          <a:p>
            <a:pPr>
              <a:buFont typeface="Wingdings" panose="05000000000000000000" pitchFamily="2" charset="2"/>
              <a:buChar char="v"/>
            </a:pPr>
            <a:r>
              <a:rPr lang="en-US" sz="1800" b="1" dirty="0">
                <a:latin typeface="+mn-lt"/>
                <a:cs typeface="+mn-cs"/>
              </a:rPr>
              <a:t>Disadvantages: </a:t>
            </a:r>
            <a:r>
              <a:rPr lang="en-US" sz="1800" b="0" dirty="0">
                <a:latin typeface="+mn-lt"/>
                <a:cs typeface="+mn-cs"/>
              </a:rPr>
              <a:t>Profits are capped</a:t>
            </a:r>
            <a:endParaRPr lang="en-US" sz="1800" dirty="0">
              <a:latin typeface="+mn-lt"/>
              <a:cs typeface="+mn-cs"/>
            </a:endParaRPr>
          </a:p>
          <a:p>
            <a:pPr>
              <a:buFont typeface="Wingdings" panose="05000000000000000000" pitchFamily="2" charset="2"/>
              <a:buChar char="v"/>
            </a:pPr>
            <a:r>
              <a:rPr lang="en-US" sz="1800" b="1" dirty="0">
                <a:latin typeface="+mn-lt"/>
                <a:cs typeface="+mn-cs"/>
              </a:rPr>
              <a:t>Max Risk: </a:t>
            </a:r>
            <a:r>
              <a:rPr lang="en-US" sz="1800" b="0" dirty="0">
                <a:latin typeface="+mn-lt"/>
                <a:cs typeface="+mn-cs"/>
              </a:rPr>
              <a:t>High Strike – Low Strike</a:t>
            </a:r>
          </a:p>
          <a:p>
            <a:pPr>
              <a:buFont typeface="Wingdings" panose="05000000000000000000" pitchFamily="2" charset="2"/>
              <a:buChar char="v"/>
            </a:pPr>
            <a:r>
              <a:rPr lang="en-US" sz="1800" b="1" dirty="0">
                <a:latin typeface="+mn-lt"/>
                <a:cs typeface="+mn-cs"/>
              </a:rPr>
              <a:t>Max Reward: </a:t>
            </a:r>
            <a:r>
              <a:rPr lang="en-US" sz="1800" b="0" dirty="0">
                <a:latin typeface="+mn-lt"/>
                <a:cs typeface="+mn-cs"/>
              </a:rPr>
              <a:t>Credit Received</a:t>
            </a:r>
            <a:endParaRPr lang="en-US" sz="1800" dirty="0">
              <a:latin typeface="+mn-lt"/>
              <a:cs typeface="+mn-cs"/>
            </a:endParaRPr>
          </a:p>
          <a:p>
            <a:pPr>
              <a:buFont typeface="Wingdings" panose="05000000000000000000" pitchFamily="2" charset="2"/>
              <a:buChar char="v"/>
            </a:pPr>
            <a:r>
              <a:rPr lang="en-US" sz="1800" b="1" dirty="0">
                <a:latin typeface="+mn-lt"/>
                <a:cs typeface="+mn-cs"/>
              </a:rPr>
              <a:t>Breakeven: </a:t>
            </a:r>
            <a:r>
              <a:rPr lang="en-US" sz="1800" b="0" dirty="0">
                <a:latin typeface="+mn-lt"/>
                <a:cs typeface="+mn-cs"/>
              </a:rPr>
              <a:t>Low Strike + Credit Received</a:t>
            </a:r>
            <a:endParaRPr lang="en-US" sz="1800" dirty="0">
              <a:latin typeface="+mn-lt"/>
              <a:cs typeface="+mn-cs"/>
            </a:endParaRPr>
          </a:p>
          <a:p>
            <a:pPr>
              <a:buFont typeface="Wingdings" panose="05000000000000000000" pitchFamily="2" charset="2"/>
              <a:buChar char="v"/>
            </a:pPr>
            <a:r>
              <a:rPr lang="en-US" sz="1800" b="1" dirty="0">
                <a:latin typeface="+mn-lt"/>
                <a:cs typeface="+mn-cs"/>
              </a:rPr>
              <a:t>Time Decay effect: </a:t>
            </a:r>
            <a:r>
              <a:rPr lang="en-US" sz="1800" b="0" dirty="0">
                <a:latin typeface="+mn-lt"/>
                <a:cs typeface="+mn-cs"/>
              </a:rPr>
              <a:t>Theta is positive when this position is OTM and negative for this position when it is ITM </a:t>
            </a:r>
          </a:p>
          <a:p>
            <a:pPr>
              <a:buFont typeface="Wingdings" panose="05000000000000000000" pitchFamily="2" charset="2"/>
              <a:buChar char="v"/>
            </a:pPr>
            <a:r>
              <a:rPr lang="en-US" sz="1800" b="1" dirty="0">
                <a:latin typeface="+mn-lt"/>
                <a:cs typeface="+mn-cs"/>
              </a:rPr>
              <a:t>Delta</a:t>
            </a:r>
            <a:r>
              <a:rPr lang="en-US" sz="1800" dirty="0">
                <a:latin typeface="+mn-lt"/>
                <a:cs typeface="+mn-cs"/>
              </a:rPr>
              <a:t>: </a:t>
            </a:r>
            <a:r>
              <a:rPr lang="en-US" sz="1800" b="0" dirty="0">
                <a:latin typeface="+mn-lt"/>
                <a:cs typeface="+mn-cs"/>
              </a:rPr>
              <a:t>Negative and has the lowest point when the stock is in between the strike prices. It decelerates towards 0 as the position moves deep ITM or OTM.</a:t>
            </a:r>
          </a:p>
          <a:p>
            <a:pPr>
              <a:buFont typeface="Wingdings" panose="05000000000000000000" pitchFamily="2" charset="2"/>
              <a:buChar char="v"/>
            </a:pPr>
            <a:r>
              <a:rPr lang="en-US" sz="1800" b="1" dirty="0">
                <a:latin typeface="+mn-lt"/>
                <a:cs typeface="+mn-cs"/>
              </a:rPr>
              <a:t>Gamma: </a:t>
            </a:r>
            <a:r>
              <a:rPr lang="en-US" sz="1800" b="0" dirty="0">
                <a:latin typeface="+mn-lt"/>
                <a:cs typeface="+mn-cs"/>
              </a:rPr>
              <a:t>is the highest above the long strike and is the lowest below the short strike</a:t>
            </a:r>
            <a:endParaRPr lang="en-US" sz="1800" dirty="0">
              <a:latin typeface="+mn-lt"/>
              <a:cs typeface="+mn-cs"/>
            </a:endParaRPr>
          </a:p>
          <a:p>
            <a:pPr>
              <a:buFont typeface="Wingdings" panose="05000000000000000000" pitchFamily="2" charset="2"/>
              <a:buChar char="v"/>
            </a:pPr>
            <a:r>
              <a:rPr lang="en-US" sz="1800" b="1" dirty="0">
                <a:latin typeface="+mn-lt"/>
                <a:cs typeface="+mn-cs"/>
              </a:rPr>
              <a:t>Vega: </a:t>
            </a:r>
            <a:r>
              <a:rPr lang="en-US" sz="1800" b="0" dirty="0">
                <a:latin typeface="+mn-lt"/>
                <a:cs typeface="+mn-cs"/>
              </a:rPr>
              <a:t>Rising volatility hurts this position when it is OTM and helps this position when it is ITM</a:t>
            </a:r>
          </a:p>
          <a:p>
            <a:pPr>
              <a:buFont typeface="Wingdings" panose="05000000000000000000" pitchFamily="2" charset="2"/>
              <a:buChar char="v"/>
            </a:pPr>
            <a:r>
              <a:rPr lang="en-US" sz="1800" b="1" dirty="0">
                <a:latin typeface="+mn-lt"/>
                <a:cs typeface="+mn-cs"/>
              </a:rPr>
              <a:t>Rho: </a:t>
            </a:r>
            <a:r>
              <a:rPr lang="en-US" sz="1800" b="0" dirty="0">
                <a:latin typeface="+mn-lt"/>
                <a:cs typeface="+mn-cs"/>
              </a:rPr>
              <a:t>Rising interest rates generally hurt this trade</a:t>
            </a:r>
            <a:endParaRPr lang="en-US" sz="1800" dirty="0">
              <a:latin typeface="+mn-lt"/>
              <a:cs typeface="+mn-cs"/>
            </a:endParaRPr>
          </a:p>
          <a:p>
            <a:endParaRPr lang="en-US" sz="1100" dirty="0">
              <a:latin typeface="+mn-lt"/>
              <a:cs typeface="+mn-cs"/>
            </a:endParaRPr>
          </a:p>
        </p:txBody>
      </p:sp>
      <p:pic>
        <p:nvPicPr>
          <p:cNvPr id="12" name="Picture 11">
            <a:extLst>
              <a:ext uri="{FF2B5EF4-FFF2-40B4-BE49-F238E27FC236}">
                <a16:creationId xmlns:a16="http://schemas.microsoft.com/office/drawing/2014/main" id="{074EF9D1-3FF2-4FC9-A5C3-16ACF87318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6223" y="6128322"/>
            <a:ext cx="558730" cy="533333"/>
          </a:xfrm>
          <a:prstGeom prst="rect">
            <a:avLst/>
          </a:prstGeom>
        </p:spPr>
      </p:pic>
    </p:spTree>
    <p:extLst>
      <p:ext uri="{BB962C8B-B14F-4D97-AF65-F5344CB8AC3E}">
        <p14:creationId xmlns:p14="http://schemas.microsoft.com/office/powerpoint/2010/main" val="313058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3EDDF53-0851-48D4-A466-6FE0DCE91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2" cy="1576446"/>
            <a:chOff x="0" y="0"/>
            <a:chExt cx="12192002" cy="1576446"/>
          </a:xfrm>
        </p:grpSpPr>
        <p:sp>
          <p:nvSpPr>
            <p:cNvPr id="14" name="Rectangle 13">
              <a:extLst>
                <a:ext uri="{FF2B5EF4-FFF2-40B4-BE49-F238E27FC236}">
                  <a16:creationId xmlns:a16="http://schemas.microsoft.com/office/drawing/2014/main" id="{D074D04C-85E8-4A3E-90D7-86A10AE04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97020A-86B6-43BD-A2AA-66AE72CA3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0C6C743-32FE-4E24-AA22-45D3B1C7C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614945" y="324085"/>
            <a:ext cx="4724400" cy="834251"/>
          </a:xfrm>
        </p:spPr>
        <p:txBody>
          <a:bodyPr vert="horz" lIns="91440" tIns="45720" rIns="91440" bIns="45720" rtlCol="0" anchor="ctr">
            <a:normAutofit/>
          </a:bodyPr>
          <a:lstStyle/>
          <a:p>
            <a:r>
              <a:rPr lang="en-US" sz="3200" b="1" dirty="0">
                <a:solidFill>
                  <a:srgbClr val="FFFFFF"/>
                </a:solidFill>
                <a:latin typeface="+mj-lt"/>
                <a:cs typeface="+mj-cs"/>
              </a:rPr>
              <a:t>Graphs of a Bear Call Spread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9375213" y="1969049"/>
            <a:ext cx="2350414" cy="213278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5703601" y="2421166"/>
            <a:ext cx="3411201" cy="34112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9378151" y="4343344"/>
            <a:ext cx="2344538" cy="21330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C0B6E08A-FD35-47BD-8D5C-C10262932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6262" y="6209679"/>
            <a:ext cx="558730" cy="533333"/>
          </a:xfrm>
          <a:prstGeom prst="rect">
            <a:avLst/>
          </a:prstGeom>
        </p:spPr>
      </p:pic>
      <p:pic>
        <p:nvPicPr>
          <p:cNvPr id="17" name="Picture 16">
            <a:extLst>
              <a:ext uri="{FF2B5EF4-FFF2-40B4-BE49-F238E27FC236}">
                <a16:creationId xmlns:a16="http://schemas.microsoft.com/office/drawing/2014/main" id="{5058274F-1318-4905-B548-1DD2D788136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3113" y="1158337"/>
            <a:ext cx="5250077" cy="5051342"/>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1197730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553157" y="228949"/>
            <a:ext cx="5745695" cy="660915"/>
          </a:xfrm>
        </p:spPr>
        <p:txBody>
          <a:bodyPr vert="horz" lIns="91440" tIns="45720" rIns="91440" bIns="45720" rtlCol="0" anchor="ctr">
            <a:normAutofit/>
          </a:bodyPr>
          <a:lstStyle/>
          <a:p>
            <a:r>
              <a:rPr lang="en-US" sz="3200" b="1" kern="1200" dirty="0">
                <a:solidFill>
                  <a:schemeClr val="tx1"/>
                </a:solidFill>
                <a:latin typeface="+mj-lt"/>
                <a:ea typeface="+mj-ea"/>
                <a:cs typeface="+mj-cs"/>
              </a:rPr>
              <a:t>How to manage a Bear Call Spread</a:t>
            </a:r>
          </a:p>
        </p:txBody>
      </p:sp>
      <p:sp>
        <p:nvSpPr>
          <p:cNvPr id="12" name="Rectangle 11">
            <a:extLst>
              <a:ext uri="{FF2B5EF4-FFF2-40B4-BE49-F238E27FC236}">
                <a16:creationId xmlns:a16="http://schemas.microsoft.com/office/drawing/2014/main" id="{8E20FA99-AAAC-4AF3-9FAE-707420324F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3957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9">
            <a:extLst>
              <a:ext uri="{FF2B5EF4-FFF2-40B4-BE49-F238E27FC236}">
                <a16:creationId xmlns:a16="http://schemas.microsoft.com/office/drawing/2014/main" id="{9573BE85-6043-4C3A-A7DD-483A0A5FB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559407"/>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Placeholder 6">
            <a:extLst>
              <a:ext uri="{FF2B5EF4-FFF2-40B4-BE49-F238E27FC236}">
                <a16:creationId xmlns:a16="http://schemas.microsoft.com/office/drawing/2014/main" id="{363D8E12-D2B5-4BDE-9E8B-9CD0ECA3895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6174" r="16174"/>
          <a:stretch/>
        </p:blipFill>
        <p:spPr>
          <a:xfrm>
            <a:off x="761364" y="1893114"/>
            <a:ext cx="3113280" cy="3071771"/>
          </a:xfrm>
          <a:prstGeom prst="rect">
            <a:avLst/>
          </a:prstGeom>
          <a:effectLst/>
        </p:spPr>
      </p:pic>
      <p:sp>
        <p:nvSpPr>
          <p:cNvPr id="3" name="Content Placeholder 2"/>
          <p:cNvSpPr>
            <a:spLocks noGrp="1"/>
          </p:cNvSpPr>
          <p:nvPr>
            <p:ph idx="4294967295"/>
          </p:nvPr>
        </p:nvSpPr>
        <p:spPr>
          <a:xfrm>
            <a:off x="5284520" y="1179466"/>
            <a:ext cx="6422848" cy="5334068"/>
          </a:xfrm>
        </p:spPr>
        <p:txBody>
          <a:bodyPr vert="horz" lIns="91440" tIns="45720" rIns="91440" bIns="45720" rtlCol="0">
            <a:normAutofit fontScale="92500" lnSpcReduction="20000"/>
          </a:bodyPr>
          <a:lstStyle/>
          <a:p>
            <a:pPr marL="0" indent="0">
              <a:lnSpc>
                <a:spcPct val="150000"/>
              </a:lnSpc>
              <a:buNone/>
            </a:pPr>
            <a:r>
              <a:rPr lang="en-US" sz="1900" b="1" dirty="0">
                <a:latin typeface="+mn-lt"/>
                <a:cs typeface="+mn-cs"/>
              </a:rPr>
              <a:t>Scenario 1: </a:t>
            </a:r>
            <a:r>
              <a:rPr lang="en-US" sz="1900" dirty="0">
                <a:latin typeface="+mn-lt"/>
                <a:cs typeface="+mn-cs"/>
              </a:rPr>
              <a:t>Stock Rises above long strike. Max loss area. </a:t>
            </a:r>
            <a:r>
              <a:rPr lang="en-US" sz="1900" b="0" dirty="0">
                <a:latin typeface="+mn-lt"/>
                <a:cs typeface="+mn-cs"/>
              </a:rPr>
              <a:t>The short call will offset the long call and you will incur a max loss of the spread.</a:t>
            </a:r>
          </a:p>
          <a:p>
            <a:pPr marL="0" indent="0">
              <a:lnSpc>
                <a:spcPct val="150000"/>
              </a:lnSpc>
              <a:buNone/>
            </a:pPr>
            <a:r>
              <a:rPr lang="en-US" sz="1900" b="1" dirty="0">
                <a:latin typeface="+mn-lt"/>
                <a:cs typeface="+mn-cs"/>
              </a:rPr>
              <a:t>Scenario 2: </a:t>
            </a:r>
            <a:r>
              <a:rPr lang="en-US" sz="1900" dirty="0">
                <a:latin typeface="+mn-lt"/>
                <a:cs typeface="+mn-cs"/>
              </a:rPr>
              <a:t>Stock falls below the long strike but stay above the break even. </a:t>
            </a:r>
            <a:r>
              <a:rPr lang="en-US" sz="1900" b="0" dirty="0">
                <a:latin typeface="+mn-lt"/>
                <a:cs typeface="+mn-cs"/>
              </a:rPr>
              <a:t>The short call will assign stock. The loss of the stock will be partially offset by the credit receive, and a small loss will be incurred. </a:t>
            </a:r>
          </a:p>
          <a:p>
            <a:pPr marL="0" indent="0">
              <a:lnSpc>
                <a:spcPct val="150000"/>
              </a:lnSpc>
              <a:buNone/>
            </a:pPr>
            <a:r>
              <a:rPr lang="en-US" sz="1900" b="1" dirty="0">
                <a:latin typeface="+mn-lt"/>
                <a:cs typeface="+mn-cs"/>
              </a:rPr>
              <a:t>Scenario 3: </a:t>
            </a:r>
            <a:r>
              <a:rPr lang="en-US" sz="1900" dirty="0">
                <a:latin typeface="+mn-lt"/>
                <a:cs typeface="+mn-cs"/>
              </a:rPr>
              <a:t>Stock falls below breakeven and stays above short strike. </a:t>
            </a:r>
            <a:r>
              <a:rPr lang="en-US" sz="1900" b="0" dirty="0">
                <a:latin typeface="+mn-lt"/>
                <a:cs typeface="+mn-cs"/>
              </a:rPr>
              <a:t>Partial profit area. The credit received will surpass the loss of the short call. </a:t>
            </a:r>
          </a:p>
          <a:p>
            <a:pPr marL="0" indent="0">
              <a:lnSpc>
                <a:spcPct val="150000"/>
              </a:lnSpc>
              <a:buNone/>
            </a:pPr>
            <a:r>
              <a:rPr lang="en-US" sz="1900" b="1" dirty="0">
                <a:latin typeface="+mn-lt"/>
                <a:cs typeface="+mn-cs"/>
              </a:rPr>
              <a:t>Scenario 4: </a:t>
            </a:r>
            <a:r>
              <a:rPr lang="en-US" sz="1900" dirty="0">
                <a:latin typeface="+mn-lt"/>
                <a:cs typeface="+mn-cs"/>
              </a:rPr>
              <a:t>Stock falls below the short strike: Max profit area. </a:t>
            </a:r>
            <a:r>
              <a:rPr lang="en-US" sz="1900" b="0" dirty="0">
                <a:latin typeface="+mn-lt"/>
                <a:cs typeface="+mn-cs"/>
              </a:rPr>
              <a:t>Both options will expire worthless, and I will keep the entire credit received</a:t>
            </a:r>
            <a:r>
              <a:rPr lang="en-US" sz="1900" dirty="0">
                <a:latin typeface="+mn-lt"/>
                <a:cs typeface="+mn-cs"/>
              </a:rPr>
              <a:t>.</a:t>
            </a:r>
          </a:p>
          <a:p>
            <a:endParaRPr lang="en-US" sz="1700" dirty="0">
              <a:latin typeface="+mn-lt"/>
              <a:cs typeface="+mn-cs"/>
            </a:endParaRPr>
          </a:p>
          <a:p>
            <a:endParaRPr lang="en-US" sz="1700" dirty="0">
              <a:latin typeface="+mn-lt"/>
              <a:cs typeface="+mn-cs"/>
            </a:endParaRPr>
          </a:p>
          <a:p>
            <a:endParaRPr lang="en-US" sz="1700" dirty="0">
              <a:latin typeface="+mn-lt"/>
              <a:cs typeface="+mn-cs"/>
            </a:endParaRPr>
          </a:p>
          <a:p>
            <a:endParaRPr lang="en-US" sz="1700" dirty="0">
              <a:latin typeface="+mn-lt"/>
              <a:cs typeface="+mn-cs"/>
            </a:endParaRPr>
          </a:p>
        </p:txBody>
      </p:sp>
      <p:pic>
        <p:nvPicPr>
          <p:cNvPr id="9" name="Picture 8">
            <a:extLst>
              <a:ext uri="{FF2B5EF4-FFF2-40B4-BE49-F238E27FC236}">
                <a16:creationId xmlns:a16="http://schemas.microsoft.com/office/drawing/2014/main" id="{7B5D6549-A0C5-4829-80AA-0A8226BD4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8003" y="6214823"/>
            <a:ext cx="558730" cy="533333"/>
          </a:xfrm>
          <a:prstGeom prst="rect">
            <a:avLst/>
          </a:prstGeom>
        </p:spPr>
      </p:pic>
    </p:spTree>
    <p:extLst>
      <p:ext uri="{BB962C8B-B14F-4D97-AF65-F5344CB8AC3E}">
        <p14:creationId xmlns:p14="http://schemas.microsoft.com/office/powerpoint/2010/main" val="4062372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11"/>
        <p:cNvGrpSpPr/>
        <p:nvPr/>
      </p:nvGrpSpPr>
      <p:grpSpPr>
        <a:xfrm>
          <a:off x="0" y="0"/>
          <a:ext cx="0" cy="0"/>
          <a:chOff x="0" y="0"/>
          <a:chExt cx="0" cy="0"/>
        </a:xfrm>
      </p:grpSpPr>
      <p:sp>
        <p:nvSpPr>
          <p:cNvPr id="1112" name="Shape 1112"/>
          <p:cNvSpPr txBox="1">
            <a:spLocks noGrp="1"/>
          </p:cNvSpPr>
          <p:nvPr>
            <p:ph type="title" idx="4294967295"/>
          </p:nvPr>
        </p:nvSpPr>
        <p:spPr>
          <a:xfrm>
            <a:off x="983205" y="489661"/>
            <a:ext cx="2836946" cy="635863"/>
          </a:xfrm>
          <a:prstGeom prst="rect">
            <a:avLst/>
          </a:prstGeom>
        </p:spPr>
        <p:txBody>
          <a:bodyPr vert="horz" lIns="91440" tIns="45720" rIns="91440" bIns="45720" rtlCol="0" anchor="ctr" anchorCtr="0">
            <a:normAutofit/>
          </a:bodyPr>
          <a:lstStyle/>
          <a:p>
            <a:r>
              <a:rPr lang="en-US" sz="3200" kern="1200" dirty="0">
                <a:solidFill>
                  <a:schemeClr val="tx1"/>
                </a:solidFill>
                <a:latin typeface="+mj-lt"/>
                <a:ea typeface="+mj-ea"/>
                <a:cs typeface="+mj-cs"/>
              </a:rPr>
              <a:t>Trading verticals</a:t>
            </a:r>
          </a:p>
        </p:txBody>
      </p:sp>
      <p:sp>
        <p:nvSpPr>
          <p:cNvPr id="1113" name="Shape 1113"/>
          <p:cNvSpPr txBox="1">
            <a:spLocks noGrp="1"/>
          </p:cNvSpPr>
          <p:nvPr>
            <p:ph type="body" idx="4294967295"/>
          </p:nvPr>
        </p:nvSpPr>
        <p:spPr>
          <a:xfrm>
            <a:off x="352959" y="1269675"/>
            <a:ext cx="4097437" cy="4876482"/>
          </a:xfrm>
          <a:prstGeom prst="rect">
            <a:avLst/>
          </a:prstGeom>
        </p:spPr>
        <p:txBody>
          <a:bodyPr vert="horz" wrap="square" lIns="91440" tIns="45720" rIns="91440" bIns="45720" rtlCol="0" anchorCtr="0">
            <a:normAutofit/>
          </a:bodyPr>
          <a:lstStyle/>
          <a:p>
            <a:pPr marL="0" lvl="0" indent="0">
              <a:lnSpc>
                <a:spcPct val="150000"/>
              </a:lnSpc>
              <a:buNone/>
            </a:pPr>
            <a:r>
              <a:rPr lang="en-US" sz="1900" b="0" dirty="0">
                <a:latin typeface="+mn-lt"/>
                <a:cs typeface="+mn-cs"/>
              </a:rPr>
              <a:t>Don't choose a vertical too far out of the money, the odds are not in your favor. Ideally you want something just out of the money. You do not want to put on a debit spread where you pay more than 50 percent of the difference between the two strikes, you would not sell a credit spread for less than 50 percent of the difference or your potential loss is higher than your max value.</a:t>
            </a:r>
          </a:p>
        </p:txBody>
      </p:sp>
      <p:sp>
        <p:nvSpPr>
          <p:cNvPr id="94" name="Rectangle 93">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erson sitting at a desk with a computer and a lamp&#10;&#10;Description automatically generated with medium confidence">
            <a:extLst>
              <a:ext uri="{FF2B5EF4-FFF2-40B4-BE49-F238E27FC236}">
                <a16:creationId xmlns:a16="http://schemas.microsoft.com/office/drawing/2014/main" id="{7579C2ED-9508-4A68-AE46-3A24263478C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22749" r="22749"/>
          <a:stretch>
            <a:fillRect/>
          </a:stretch>
        </p:blipFill>
        <p:spPr>
          <a:xfrm>
            <a:off x="6276449" y="807593"/>
            <a:ext cx="4278156" cy="5239568"/>
          </a:xfrm>
          <a:prstGeom prst="rect">
            <a:avLst/>
          </a:prstGeom>
          <a:effectLst/>
        </p:spPr>
      </p:pic>
      <p:pic>
        <p:nvPicPr>
          <p:cNvPr id="7" name="Picture 6">
            <a:extLst>
              <a:ext uri="{FF2B5EF4-FFF2-40B4-BE49-F238E27FC236}">
                <a16:creationId xmlns:a16="http://schemas.microsoft.com/office/drawing/2014/main" id="{A146616E-2E7D-46DA-91F6-A16D3ED2B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28421" y="6183775"/>
            <a:ext cx="558730" cy="533333"/>
          </a:xfrm>
          <a:prstGeom prst="rect">
            <a:avLst/>
          </a:prstGeom>
        </p:spPr>
      </p:pic>
    </p:spTree>
    <p:extLst>
      <p:ext uri="{BB962C8B-B14F-4D97-AF65-F5344CB8AC3E}">
        <p14:creationId xmlns:p14="http://schemas.microsoft.com/office/powerpoint/2010/main" val="180900924"/>
      </p:ext>
    </p:extLst>
  </p:cSld>
  <p:clrMapOvr>
    <a:masterClrMapping/>
  </p:clrMapOvr>
  <p:transition spd="slow">
    <p:cut/>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2550" y="665718"/>
            <a:ext cx="1770181" cy="680244"/>
          </a:xfrm>
        </p:spPr>
        <p:txBody>
          <a:bodyPr vert="horz" lIns="91440" tIns="45720" rIns="91440" bIns="45720" rtlCol="0" anchor="ctr">
            <a:normAutofit/>
          </a:bodyPr>
          <a:lstStyle/>
          <a:p>
            <a:r>
              <a:rPr lang="en-US" sz="3200" b="1" dirty="0">
                <a:latin typeface="+mj-lt"/>
                <a:cs typeface="+mj-cs"/>
              </a:rPr>
              <a:t>Summary</a:t>
            </a:r>
          </a:p>
        </p:txBody>
      </p:sp>
      <p:sp>
        <p:nvSpPr>
          <p:cNvPr id="7" name="TextBox 6"/>
          <p:cNvSpPr txBox="1"/>
          <p:nvPr/>
        </p:nvSpPr>
        <p:spPr>
          <a:xfrm>
            <a:off x="3442181" y="313552"/>
            <a:ext cx="8426137" cy="1605083"/>
          </a:xfrm>
          <a:prstGeom prst="rect">
            <a:avLst/>
          </a:prstGeom>
        </p:spPr>
        <p:txBody>
          <a:bodyPr vert="horz" lIns="91440" tIns="45720" rIns="91440" bIns="45720" rtlCol="0" anchor="ctr">
            <a:noAutofit/>
          </a:bodyPr>
          <a:lstStyle/>
          <a:p>
            <a:pPr algn="just">
              <a:lnSpc>
                <a:spcPct val="90000"/>
              </a:lnSpc>
              <a:spcBef>
                <a:spcPct val="0"/>
              </a:spcBef>
              <a:spcAft>
                <a:spcPts val="600"/>
              </a:spcAft>
            </a:pPr>
            <a:r>
              <a:rPr lang="en-US" b="1" i="1" dirty="0"/>
              <a:t>Keene's Trading Tip</a:t>
            </a:r>
            <a:r>
              <a:rPr lang="en-US" i="1" dirty="0"/>
              <a:t>: </a:t>
            </a:r>
            <a:r>
              <a:rPr lang="en-US" dirty="0"/>
              <a:t>the key difference for Credit or Debit spreads is with Credit spreads you put Theta time decay affect in your favor. And there is a small advantage using the cost of carry with credit spreads</a:t>
            </a:r>
          </a:p>
          <a:p>
            <a:pPr indent="-228600" algn="just">
              <a:lnSpc>
                <a:spcPct val="90000"/>
              </a:lnSpc>
              <a:spcBef>
                <a:spcPct val="0"/>
              </a:spcBef>
              <a:spcAft>
                <a:spcPts val="600"/>
              </a:spcAft>
              <a:buFont typeface="Arial" panose="020B0604020202020204" pitchFamily="34" charset="0"/>
              <a:buChar char="•"/>
            </a:pPr>
            <a:endParaRPr lang="en-US" dirty="0"/>
          </a:p>
          <a:p>
            <a:pPr indent="-228600" algn="just">
              <a:lnSpc>
                <a:spcPct val="90000"/>
              </a:lnSpc>
              <a:spcBef>
                <a:spcPct val="0"/>
              </a:spcBef>
              <a:spcAft>
                <a:spcPts val="600"/>
              </a:spcAft>
              <a:buFont typeface="Arial" panose="020B0604020202020204" pitchFamily="34" charset="0"/>
              <a:buChar char="•"/>
            </a:pPr>
            <a:r>
              <a:rPr lang="en-US" dirty="0"/>
              <a:t> Don’t trade verticals that are too far out of the money, the odds are against you.</a:t>
            </a:r>
          </a:p>
          <a:p>
            <a:pPr indent="-228600" algn="just">
              <a:lnSpc>
                <a:spcPct val="90000"/>
              </a:lnSpc>
              <a:spcBef>
                <a:spcPct val="0"/>
              </a:spcBef>
              <a:spcAft>
                <a:spcPts val="600"/>
              </a:spcAft>
              <a:buFont typeface="Arial" panose="020B0604020202020204" pitchFamily="34" charset="0"/>
              <a:buChar char="•"/>
            </a:pPr>
            <a:r>
              <a:rPr lang="en-US" dirty="0"/>
              <a:t> Try not to pay more that 50% of the maximum potential value for a long vertical. </a:t>
            </a:r>
          </a:p>
        </p:txBody>
      </p:sp>
      <p:sp>
        <p:nvSpPr>
          <p:cNvPr id="12" name="Rectangle 11">
            <a:extLst>
              <a:ext uri="{FF2B5EF4-FFF2-40B4-BE49-F238E27FC236}">
                <a16:creationId xmlns:a16="http://schemas.microsoft.com/office/drawing/2014/main" id="{5AAE9118-0436-4488-AC4A-C14DF6A7B6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2211010"/>
            <a:ext cx="12192002" cy="464699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26">
            <a:extLst>
              <a:ext uri="{FF2B5EF4-FFF2-40B4-BE49-F238E27FC236}">
                <a16:creationId xmlns:a16="http://schemas.microsoft.com/office/drawing/2014/main" id="{1B10F861-B8F1-49C7-BD58-EAB20CEE7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64"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rop of water falling into a glass of water&#10;&#10;Description automatically generated with low confidence">
            <a:extLst>
              <a:ext uri="{FF2B5EF4-FFF2-40B4-BE49-F238E27FC236}">
                <a16:creationId xmlns:a16="http://schemas.microsoft.com/office/drawing/2014/main" id="{143A84C3-B731-4C1E-ACEE-D89EB7218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550" y="2742397"/>
            <a:ext cx="4931595" cy="3291840"/>
          </a:xfrm>
          <a:prstGeom prst="rect">
            <a:avLst/>
          </a:prstGeom>
        </p:spPr>
      </p:pic>
      <p:sp>
        <p:nvSpPr>
          <p:cNvPr id="16" name="Rounded Rectangle 16">
            <a:extLst>
              <a:ext uri="{FF2B5EF4-FFF2-40B4-BE49-F238E27FC236}">
                <a16:creationId xmlns:a16="http://schemas.microsoft.com/office/drawing/2014/main" id="{61F6E425-22AB-4DA2-8FAC-58ADB58EF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4749" y="2423160"/>
            <a:ext cx="5613569" cy="3930315"/>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81200" y="5257800"/>
            <a:ext cx="7924800" cy="685800"/>
          </a:xfrm>
          <a:prstGeom prst="rect">
            <a:avLst/>
          </a:prstGeom>
        </p:spPr>
        <p:txBody>
          <a:bodyPr vert="horz" wrap="square" lIns="91440" tIns="45720" rIns="91440" bIns="45720" rtlCol="0" anchor="ctr">
            <a:normAutofit/>
          </a:bodyPr>
          <a:lstStyle/>
          <a:p>
            <a:pPr>
              <a:spcBef>
                <a:spcPct val="0"/>
              </a:spcBef>
            </a:pPr>
            <a:endParaRPr lang="en-US" sz="2400" dirty="0">
              <a:solidFill>
                <a:srgbClr val="333333"/>
              </a:solidFill>
              <a:latin typeface="Perpetua" pitchFamily="18" charset="0"/>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21550621"/>
              </p:ext>
            </p:extLst>
          </p:nvPr>
        </p:nvGraphicFramePr>
        <p:xfrm>
          <a:off x="6576484" y="2816137"/>
          <a:ext cx="4974337" cy="3144362"/>
        </p:xfrm>
        <a:graphic>
          <a:graphicData uri="http://schemas.openxmlformats.org/drawingml/2006/table">
            <a:tbl>
              <a:tblPr firstRow="1" bandRow="1">
                <a:tableStyleId>{9DCAF9ED-07DC-4A11-8D7F-57B35C25682E}</a:tableStyleId>
              </a:tblPr>
              <a:tblGrid>
                <a:gridCol w="937420">
                  <a:extLst>
                    <a:ext uri="{9D8B030D-6E8A-4147-A177-3AD203B41FA5}">
                      <a16:colId xmlns:a16="http://schemas.microsoft.com/office/drawing/2014/main" val="20000"/>
                    </a:ext>
                  </a:extLst>
                </a:gridCol>
                <a:gridCol w="1102843">
                  <a:extLst>
                    <a:ext uri="{9D8B030D-6E8A-4147-A177-3AD203B41FA5}">
                      <a16:colId xmlns:a16="http://schemas.microsoft.com/office/drawing/2014/main" val="20001"/>
                    </a:ext>
                  </a:extLst>
                </a:gridCol>
                <a:gridCol w="2934074">
                  <a:extLst>
                    <a:ext uri="{9D8B030D-6E8A-4147-A177-3AD203B41FA5}">
                      <a16:colId xmlns:a16="http://schemas.microsoft.com/office/drawing/2014/main" val="20002"/>
                    </a:ext>
                  </a:extLst>
                </a:gridCol>
              </a:tblGrid>
              <a:tr h="451010">
                <a:tc>
                  <a:txBody>
                    <a:bodyPr/>
                    <a:lstStyle/>
                    <a:p>
                      <a:r>
                        <a:rPr lang="en-US" sz="1500" b="0" cap="none" spc="0">
                          <a:solidFill>
                            <a:schemeClr val="bg1"/>
                          </a:solidFill>
                        </a:rPr>
                        <a:t>Type </a:t>
                      </a:r>
                    </a:p>
                  </a:txBody>
                  <a:tcPr marL="123869" marR="95284" marT="95284" marB="95284" anchor="ctr"/>
                </a:tc>
                <a:tc>
                  <a:txBody>
                    <a:bodyPr/>
                    <a:lstStyle/>
                    <a:p>
                      <a:r>
                        <a:rPr lang="en-US" sz="1500" b="0" cap="none" spc="0">
                          <a:solidFill>
                            <a:schemeClr val="bg1"/>
                          </a:solidFill>
                        </a:rPr>
                        <a:t>Strategy</a:t>
                      </a:r>
                    </a:p>
                  </a:txBody>
                  <a:tcPr marL="123869" marR="95284" marT="95284" marB="95284" anchor="ctr"/>
                </a:tc>
                <a:tc>
                  <a:txBody>
                    <a:bodyPr/>
                    <a:lstStyle/>
                    <a:p>
                      <a:r>
                        <a:rPr lang="en-US" sz="1500" b="0" cap="none" spc="0">
                          <a:solidFill>
                            <a:schemeClr val="bg1"/>
                          </a:solidFill>
                        </a:rPr>
                        <a:t>Components</a:t>
                      </a:r>
                    </a:p>
                  </a:txBody>
                  <a:tcPr marL="123869" marR="95284" marT="95284" marB="95284" anchor="ctr"/>
                </a:tc>
                <a:extLst>
                  <a:ext uri="{0D108BD9-81ED-4DB2-BD59-A6C34878D82A}">
                    <a16:rowId xmlns:a16="http://schemas.microsoft.com/office/drawing/2014/main" val="10000"/>
                  </a:ext>
                </a:extLst>
              </a:tr>
              <a:tr h="673338">
                <a:tc>
                  <a:txBody>
                    <a:bodyPr/>
                    <a:lstStyle/>
                    <a:p>
                      <a:r>
                        <a:rPr lang="en-US" sz="1500" cap="none" spc="0">
                          <a:solidFill>
                            <a:schemeClr val="tx1"/>
                          </a:solidFill>
                        </a:rPr>
                        <a:t>Debit</a:t>
                      </a:r>
                      <a:r>
                        <a:rPr lang="en-US" sz="1500" cap="none" spc="0" baseline="0">
                          <a:solidFill>
                            <a:schemeClr val="tx1"/>
                          </a:solidFill>
                        </a:rPr>
                        <a:t> Spread</a:t>
                      </a:r>
                      <a:endParaRPr lang="en-US" sz="1500" cap="none" spc="0">
                        <a:solidFill>
                          <a:schemeClr val="tx1"/>
                        </a:solidFill>
                      </a:endParaRPr>
                    </a:p>
                  </a:txBody>
                  <a:tcPr marL="123869" marR="95284" marT="95284" marB="95284"/>
                </a:tc>
                <a:tc>
                  <a:txBody>
                    <a:bodyPr/>
                    <a:lstStyle/>
                    <a:p>
                      <a:r>
                        <a:rPr lang="en-US" sz="1500" cap="none" spc="0">
                          <a:solidFill>
                            <a:schemeClr val="tx1"/>
                          </a:solidFill>
                        </a:rPr>
                        <a:t>Bull Call Spread</a:t>
                      </a:r>
                    </a:p>
                  </a:txBody>
                  <a:tcPr marL="123869" marR="95284" marT="95284" marB="95284"/>
                </a:tc>
                <a:tc>
                  <a:txBody>
                    <a:bodyPr/>
                    <a:lstStyle/>
                    <a:p>
                      <a:r>
                        <a:rPr lang="en-US" sz="1500" cap="none" spc="0">
                          <a:solidFill>
                            <a:schemeClr val="tx1"/>
                          </a:solidFill>
                        </a:rPr>
                        <a:t>Long</a:t>
                      </a:r>
                      <a:r>
                        <a:rPr lang="en-US" sz="1500" cap="none" spc="0" baseline="0">
                          <a:solidFill>
                            <a:schemeClr val="tx1"/>
                          </a:solidFill>
                        </a:rPr>
                        <a:t> low strike call + Short high strike call</a:t>
                      </a:r>
                      <a:endParaRPr lang="en-US" sz="1500" cap="none" spc="0">
                        <a:solidFill>
                          <a:schemeClr val="tx1"/>
                        </a:solidFill>
                      </a:endParaRPr>
                    </a:p>
                  </a:txBody>
                  <a:tcPr marL="123869" marR="95284" marT="95284" marB="95284"/>
                </a:tc>
                <a:extLst>
                  <a:ext uri="{0D108BD9-81ED-4DB2-BD59-A6C34878D82A}">
                    <a16:rowId xmlns:a16="http://schemas.microsoft.com/office/drawing/2014/main" val="10001"/>
                  </a:ext>
                </a:extLst>
              </a:tr>
              <a:tr h="673338">
                <a:tc>
                  <a:txBody>
                    <a:bodyPr/>
                    <a:lstStyle/>
                    <a:p>
                      <a:r>
                        <a:rPr lang="en-US" sz="1500" cap="none" spc="0">
                          <a:solidFill>
                            <a:schemeClr val="tx1"/>
                          </a:solidFill>
                        </a:rPr>
                        <a:t>Debit</a:t>
                      </a:r>
                      <a:r>
                        <a:rPr lang="en-US" sz="1500" cap="none" spc="0" baseline="0">
                          <a:solidFill>
                            <a:schemeClr val="tx1"/>
                          </a:solidFill>
                        </a:rPr>
                        <a:t> Spread</a:t>
                      </a:r>
                      <a:endParaRPr lang="en-US" sz="1500" cap="none" spc="0">
                        <a:solidFill>
                          <a:schemeClr val="tx1"/>
                        </a:solidFill>
                      </a:endParaRPr>
                    </a:p>
                  </a:txBody>
                  <a:tcPr marL="123869" marR="95284" marT="95284" marB="95284"/>
                </a:tc>
                <a:tc>
                  <a:txBody>
                    <a:bodyPr/>
                    <a:lstStyle/>
                    <a:p>
                      <a:r>
                        <a:rPr lang="en-US" sz="1500" cap="none" spc="0">
                          <a:solidFill>
                            <a:schemeClr val="tx1"/>
                          </a:solidFill>
                        </a:rPr>
                        <a:t>Bear Put Spread</a:t>
                      </a:r>
                    </a:p>
                  </a:txBody>
                  <a:tcPr marL="123869" marR="95284" marT="95284" marB="95284"/>
                </a:tc>
                <a:tc>
                  <a:txBody>
                    <a:bodyPr/>
                    <a:lstStyle/>
                    <a:p>
                      <a:r>
                        <a:rPr lang="en-US" sz="1500" cap="none" spc="0">
                          <a:solidFill>
                            <a:schemeClr val="tx1"/>
                          </a:solidFill>
                        </a:rPr>
                        <a:t>Long high strike put</a:t>
                      </a:r>
                      <a:r>
                        <a:rPr lang="en-US" sz="1500" cap="none" spc="0" baseline="0">
                          <a:solidFill>
                            <a:schemeClr val="tx1"/>
                          </a:solidFill>
                        </a:rPr>
                        <a:t> + Short low strike put</a:t>
                      </a:r>
                      <a:endParaRPr lang="en-US" sz="1500" cap="none" spc="0">
                        <a:solidFill>
                          <a:schemeClr val="tx1"/>
                        </a:solidFill>
                      </a:endParaRPr>
                    </a:p>
                  </a:txBody>
                  <a:tcPr marL="123869" marR="95284" marT="95284" marB="95284"/>
                </a:tc>
                <a:extLst>
                  <a:ext uri="{0D108BD9-81ED-4DB2-BD59-A6C34878D82A}">
                    <a16:rowId xmlns:a16="http://schemas.microsoft.com/office/drawing/2014/main" val="10002"/>
                  </a:ext>
                </a:extLst>
              </a:tr>
              <a:tr h="673338">
                <a:tc>
                  <a:txBody>
                    <a:bodyPr/>
                    <a:lstStyle/>
                    <a:p>
                      <a:r>
                        <a:rPr lang="en-US" sz="1500" cap="none" spc="0">
                          <a:solidFill>
                            <a:schemeClr val="tx1"/>
                          </a:solidFill>
                        </a:rPr>
                        <a:t>Credit Spread</a:t>
                      </a:r>
                    </a:p>
                  </a:txBody>
                  <a:tcPr marL="123869" marR="95284" marT="95284" marB="95284"/>
                </a:tc>
                <a:tc>
                  <a:txBody>
                    <a:bodyPr/>
                    <a:lstStyle/>
                    <a:p>
                      <a:r>
                        <a:rPr lang="en-US" sz="1500" cap="none" spc="0">
                          <a:solidFill>
                            <a:schemeClr val="tx1"/>
                          </a:solidFill>
                        </a:rPr>
                        <a:t>Bull Put</a:t>
                      </a:r>
                      <a:r>
                        <a:rPr lang="en-US" sz="1500" cap="none" spc="0" baseline="0">
                          <a:solidFill>
                            <a:schemeClr val="tx1"/>
                          </a:solidFill>
                        </a:rPr>
                        <a:t> Spread</a:t>
                      </a:r>
                      <a:endParaRPr lang="en-US" sz="1500" cap="none" spc="0">
                        <a:solidFill>
                          <a:schemeClr val="tx1"/>
                        </a:solidFill>
                      </a:endParaRPr>
                    </a:p>
                  </a:txBody>
                  <a:tcPr marL="123869" marR="95284" marT="95284" marB="95284"/>
                </a:tc>
                <a:tc>
                  <a:txBody>
                    <a:bodyPr/>
                    <a:lstStyle/>
                    <a:p>
                      <a:r>
                        <a:rPr lang="en-US" sz="1500" cap="none" spc="0">
                          <a:solidFill>
                            <a:schemeClr val="tx1"/>
                          </a:solidFill>
                        </a:rPr>
                        <a:t>Short</a:t>
                      </a:r>
                      <a:r>
                        <a:rPr lang="en-US" sz="1500" cap="none" spc="0" baseline="0">
                          <a:solidFill>
                            <a:schemeClr val="tx1"/>
                          </a:solidFill>
                        </a:rPr>
                        <a:t> high strike put + Long low strike put</a:t>
                      </a:r>
                      <a:endParaRPr lang="en-US" sz="1500" cap="none" spc="0">
                        <a:solidFill>
                          <a:schemeClr val="tx1"/>
                        </a:solidFill>
                      </a:endParaRPr>
                    </a:p>
                  </a:txBody>
                  <a:tcPr marL="123869" marR="95284" marT="95284" marB="95284"/>
                </a:tc>
                <a:extLst>
                  <a:ext uri="{0D108BD9-81ED-4DB2-BD59-A6C34878D82A}">
                    <a16:rowId xmlns:a16="http://schemas.microsoft.com/office/drawing/2014/main" val="10003"/>
                  </a:ext>
                </a:extLst>
              </a:tr>
              <a:tr h="673338">
                <a:tc>
                  <a:txBody>
                    <a:bodyPr/>
                    <a:lstStyle/>
                    <a:p>
                      <a:r>
                        <a:rPr lang="en-US" sz="1500" cap="none" spc="0">
                          <a:solidFill>
                            <a:schemeClr val="tx1"/>
                          </a:solidFill>
                        </a:rPr>
                        <a:t>Credit Spread</a:t>
                      </a:r>
                    </a:p>
                  </a:txBody>
                  <a:tcPr marL="123869" marR="95284" marT="95284" marB="95284"/>
                </a:tc>
                <a:tc>
                  <a:txBody>
                    <a:bodyPr/>
                    <a:lstStyle/>
                    <a:p>
                      <a:r>
                        <a:rPr lang="en-US" sz="1500" cap="none" spc="0">
                          <a:solidFill>
                            <a:schemeClr val="tx1"/>
                          </a:solidFill>
                        </a:rPr>
                        <a:t>Bear Call Spread</a:t>
                      </a:r>
                    </a:p>
                  </a:txBody>
                  <a:tcPr marL="123869" marR="95284" marT="95284" marB="95284"/>
                </a:tc>
                <a:tc>
                  <a:txBody>
                    <a:bodyPr/>
                    <a:lstStyle/>
                    <a:p>
                      <a:r>
                        <a:rPr lang="en-US" sz="1500" cap="none" spc="0" dirty="0">
                          <a:solidFill>
                            <a:schemeClr val="tx1"/>
                          </a:solidFill>
                        </a:rPr>
                        <a:t>Short</a:t>
                      </a:r>
                      <a:r>
                        <a:rPr lang="en-US" sz="1500" cap="none" spc="0" baseline="0" dirty="0">
                          <a:solidFill>
                            <a:schemeClr val="tx1"/>
                          </a:solidFill>
                        </a:rPr>
                        <a:t> low strike call + Long high strike call</a:t>
                      </a:r>
                      <a:endParaRPr lang="en-US" sz="1500" cap="none" spc="0" dirty="0">
                        <a:solidFill>
                          <a:schemeClr val="tx1"/>
                        </a:solidFill>
                      </a:endParaRPr>
                    </a:p>
                  </a:txBody>
                  <a:tcPr marL="123869" marR="95284" marT="95284" marB="95284"/>
                </a:tc>
                <a:extLst>
                  <a:ext uri="{0D108BD9-81ED-4DB2-BD59-A6C34878D82A}">
                    <a16:rowId xmlns:a16="http://schemas.microsoft.com/office/drawing/2014/main" val="10004"/>
                  </a:ext>
                </a:extLst>
              </a:tr>
            </a:tbl>
          </a:graphicData>
        </a:graphic>
      </p:graphicFrame>
      <p:pic>
        <p:nvPicPr>
          <p:cNvPr id="9" name="Picture 8">
            <a:extLst>
              <a:ext uri="{FF2B5EF4-FFF2-40B4-BE49-F238E27FC236}">
                <a16:creationId xmlns:a16="http://schemas.microsoft.com/office/drawing/2014/main" id="{B51B2287-8F3A-458A-95F4-E709EBDB68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8953" y="6182916"/>
            <a:ext cx="558730" cy="533333"/>
          </a:xfrm>
          <a:prstGeom prst="rect">
            <a:avLst/>
          </a:prstGeom>
        </p:spPr>
      </p:pic>
    </p:spTree>
    <p:extLst>
      <p:ext uri="{BB962C8B-B14F-4D97-AF65-F5344CB8AC3E}">
        <p14:creationId xmlns:p14="http://schemas.microsoft.com/office/powerpoint/2010/main" val="1781977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Rectangle 22">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466722" y="586855"/>
            <a:ext cx="3201366" cy="3387497"/>
          </a:xfrm>
        </p:spPr>
        <p:txBody>
          <a:bodyPr vert="horz" lIns="91440" tIns="45720" rIns="91440" bIns="45720" rtlCol="0" anchor="b">
            <a:normAutofit/>
          </a:bodyPr>
          <a:lstStyle/>
          <a:p>
            <a:pPr algn="r"/>
            <a:r>
              <a:rPr lang="en-US" sz="4000" b="1" kern="1200">
                <a:solidFill>
                  <a:srgbClr val="FFFFFF"/>
                </a:solidFill>
                <a:latin typeface="+mj-lt"/>
                <a:ea typeface="+mj-ea"/>
                <a:cs typeface="+mj-cs"/>
              </a:rPr>
              <a:t>Credit Vs. Debit</a:t>
            </a:r>
          </a:p>
        </p:txBody>
      </p:sp>
      <p:sp>
        <p:nvSpPr>
          <p:cNvPr id="6" name="Content Placeholder 5"/>
          <p:cNvSpPr>
            <a:spLocks noGrp="1"/>
          </p:cNvSpPr>
          <p:nvPr>
            <p:ph idx="4294967295"/>
          </p:nvPr>
        </p:nvSpPr>
        <p:spPr>
          <a:xfrm>
            <a:off x="4262907" y="649480"/>
            <a:ext cx="4172755" cy="5546047"/>
          </a:xfrm>
        </p:spPr>
        <p:txBody>
          <a:bodyPr vert="horz" lIns="91440" tIns="45720" rIns="91440" bIns="45720" rtlCol="0" anchor="ctr">
            <a:normAutofit/>
          </a:bodyPr>
          <a:lstStyle/>
          <a:p>
            <a:pPr marL="0" indent="0">
              <a:buNone/>
            </a:pPr>
            <a:r>
              <a:rPr lang="en-US" sz="1800" dirty="0">
                <a:latin typeface="+mn-lt"/>
                <a:cs typeface="+mn-cs"/>
              </a:rPr>
              <a:t>Debit Spread</a:t>
            </a:r>
            <a:r>
              <a:rPr lang="en-US" sz="1800" b="0" dirty="0">
                <a:latin typeface="+mn-lt"/>
                <a:cs typeface="+mn-cs"/>
              </a:rPr>
              <a:t>: A spread in which the end combination of the two options nets into a debit or easier said you will pay money for this trade. </a:t>
            </a:r>
            <a:br>
              <a:rPr lang="en-US" sz="1800" b="0" dirty="0">
                <a:latin typeface="+mn-lt"/>
                <a:cs typeface="+mn-cs"/>
              </a:rPr>
            </a:br>
            <a:r>
              <a:rPr lang="en-US" sz="1800" dirty="0">
                <a:latin typeface="+mn-lt"/>
                <a:cs typeface="+mn-cs"/>
              </a:rPr>
              <a:t>Credit Spread: </a:t>
            </a:r>
            <a:r>
              <a:rPr lang="en-US" sz="1800" b="0" dirty="0">
                <a:latin typeface="+mn-lt"/>
                <a:cs typeface="+mn-cs"/>
              </a:rPr>
              <a:t>A spread in which the end combination of the two options nets into a credit or you will actually receive money for this trade. </a:t>
            </a:r>
            <a:br>
              <a:rPr lang="en-US" sz="1800" b="0" dirty="0">
                <a:latin typeface="+mn-lt"/>
                <a:cs typeface="+mn-cs"/>
              </a:rPr>
            </a:br>
            <a:endParaRPr lang="en-US" sz="1800" b="0" dirty="0">
              <a:latin typeface="+mn-lt"/>
              <a:cs typeface="+mn-cs"/>
            </a:endParaRPr>
          </a:p>
          <a:p>
            <a:pPr marL="0" indent="0">
              <a:buNone/>
            </a:pPr>
            <a:r>
              <a:rPr lang="en-US" sz="1800" b="0" dirty="0">
                <a:latin typeface="+mn-lt"/>
                <a:cs typeface="+mn-cs"/>
              </a:rPr>
              <a:t>There are two further classifications of vertical spreads: Bull &amp; Bear. A bull spread refers to when the trade is implemented on expectations of a bullish move in the stock and visa versa for a bear spread. An essential factor to remember for all vertical spreads is that the maximum value will be the differences in strike prices. </a:t>
            </a:r>
          </a:p>
          <a:p>
            <a:pPr marL="0" indent="0">
              <a:buNone/>
            </a:pPr>
            <a:r>
              <a:rPr lang="en-US" sz="1800" b="0" i="1" dirty="0">
                <a:latin typeface="+mn-lt"/>
                <a:cs typeface="+mn-cs"/>
              </a:rPr>
              <a:t>*Key Difference is the Use of Theta Time Decay</a:t>
            </a:r>
          </a:p>
        </p:txBody>
      </p:sp>
      <p:pic>
        <p:nvPicPr>
          <p:cNvPr id="8" name="Picture Placeholder 7" descr="A picture containing text, outdoor&#10;&#10;Description automatically generated">
            <a:extLst>
              <a:ext uri="{FF2B5EF4-FFF2-40B4-BE49-F238E27FC236}">
                <a16:creationId xmlns:a16="http://schemas.microsoft.com/office/drawing/2014/main" id="{1D80D457-D989-4AFA-A77A-43D259A0A97B}"/>
              </a:ext>
            </a:extLst>
          </p:cNvPr>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1479" r="1479"/>
          <a:stretch>
            <a:fillRect/>
          </a:stretch>
        </p:blipFill>
        <p:spPr>
          <a:xfrm>
            <a:off x="8154168" y="163890"/>
            <a:ext cx="3926073" cy="4045742"/>
          </a:xfrm>
          <a:prstGeom prst="rect">
            <a:avLst/>
          </a:prstGeom>
          <a:noFill/>
        </p:spPr>
      </p:pic>
      <p:pic>
        <p:nvPicPr>
          <p:cNvPr id="10" name="Picture 9">
            <a:extLst>
              <a:ext uri="{FF2B5EF4-FFF2-40B4-BE49-F238E27FC236}">
                <a16:creationId xmlns:a16="http://schemas.microsoft.com/office/drawing/2014/main" id="{78802B00-6B55-4F5C-9592-2E3A8E3335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82598" y="6183127"/>
            <a:ext cx="558730" cy="533333"/>
          </a:xfrm>
          <a:prstGeom prst="rect">
            <a:avLst/>
          </a:prstGeom>
        </p:spPr>
      </p:pic>
      <p:pic>
        <p:nvPicPr>
          <p:cNvPr id="12" name="Picture 11" descr="Chart&#10;&#10;Description automatically generated">
            <a:extLst>
              <a:ext uri="{FF2B5EF4-FFF2-40B4-BE49-F238E27FC236}">
                <a16:creationId xmlns:a16="http://schemas.microsoft.com/office/drawing/2014/main" id="{FA813744-0B61-470D-B141-3E6EDFE06F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0735" y="3650059"/>
            <a:ext cx="3210615" cy="1956946"/>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9278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EC3FA209-B770-4730-933C-507CAB4CE82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3457" r="9089" b="7070"/>
          <a:stretch/>
        </p:blipFill>
        <p:spPr>
          <a:xfrm>
            <a:off x="4209403" y="10"/>
            <a:ext cx="7982596" cy="6857990"/>
          </a:xfrm>
          <a:prstGeom prst="rect">
            <a:avLst/>
          </a:prstGeom>
        </p:spPr>
      </p:pic>
      <p:sp>
        <p:nvSpPr>
          <p:cNvPr id="20" name="Rectangle 1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BF4DF5-A856-46C5-B86B-6AB048331B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4702" y="6130987"/>
            <a:ext cx="558730" cy="533333"/>
          </a:xfrm>
          <a:prstGeom prst="rect">
            <a:avLst/>
          </a:prstGeom>
        </p:spPr>
      </p:pic>
      <p:pic>
        <p:nvPicPr>
          <p:cNvPr id="12" name="Picture 11">
            <a:extLst>
              <a:ext uri="{FF2B5EF4-FFF2-40B4-BE49-F238E27FC236}">
                <a16:creationId xmlns:a16="http://schemas.microsoft.com/office/drawing/2014/main" id="{D1097E11-7159-4CEA-B2D9-569B4701FBC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094" y="660729"/>
            <a:ext cx="1009791" cy="352474"/>
          </a:xfrm>
          <a:prstGeom prst="rect">
            <a:avLst/>
          </a:prstGeom>
        </p:spPr>
      </p:pic>
      <p:pic>
        <p:nvPicPr>
          <p:cNvPr id="16" name="Picture 15">
            <a:extLst>
              <a:ext uri="{FF2B5EF4-FFF2-40B4-BE49-F238E27FC236}">
                <a16:creationId xmlns:a16="http://schemas.microsoft.com/office/drawing/2014/main" id="{8F724B09-298A-4530-9970-A5B7955A2C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1095" y="2276387"/>
            <a:ext cx="3358134" cy="352474"/>
          </a:xfrm>
          <a:prstGeom prst="rect">
            <a:avLst/>
          </a:prstGeom>
        </p:spPr>
      </p:pic>
      <p:sp>
        <p:nvSpPr>
          <p:cNvPr id="3" name="Content Placeholder 2"/>
          <p:cNvSpPr>
            <a:spLocks noGrp="1"/>
          </p:cNvSpPr>
          <p:nvPr>
            <p:ph idx="4294967295"/>
          </p:nvPr>
        </p:nvSpPr>
        <p:spPr>
          <a:xfrm>
            <a:off x="188568" y="1134899"/>
            <a:ext cx="4233121" cy="5468312"/>
          </a:xfrm>
        </p:spPr>
        <p:txBody>
          <a:bodyPr vert="horz" lIns="91440" tIns="45720" rIns="91440" bIns="45720" rtlCol="0" anchor="t">
            <a:normAutofit fontScale="92500" lnSpcReduction="20000"/>
          </a:bodyPr>
          <a:lstStyle/>
          <a:p>
            <a:pPr marL="0" indent="0">
              <a:buNone/>
            </a:pPr>
            <a:r>
              <a:rPr lang="en-US" sz="1600" b="1" dirty="0">
                <a:latin typeface="+mn-lt"/>
                <a:cs typeface="+mn-cs"/>
              </a:rPr>
              <a:t>Outlook: </a:t>
            </a:r>
            <a:r>
              <a:rPr lang="en-US" sz="1600" b="0" dirty="0">
                <a:latin typeface="+mn-lt"/>
                <a:cs typeface="+mn-cs"/>
              </a:rPr>
              <a:t>Moderately Bullish</a:t>
            </a:r>
          </a:p>
          <a:p>
            <a:pPr marL="0" indent="0">
              <a:buNone/>
            </a:pPr>
            <a:r>
              <a:rPr lang="en-US" sz="1600" b="1" dirty="0">
                <a:latin typeface="+mn-lt"/>
                <a:cs typeface="+mn-cs"/>
              </a:rPr>
              <a:t>Trade: </a:t>
            </a:r>
            <a:r>
              <a:rPr lang="en-US" sz="1600" b="0" dirty="0">
                <a:latin typeface="+mn-lt"/>
                <a:cs typeface="+mn-cs"/>
              </a:rPr>
              <a:t>Buy a low strike call and sell a higher strike call to reduce the over all cost</a:t>
            </a:r>
          </a:p>
          <a:p>
            <a:pPr marL="0" indent="0">
              <a:buNone/>
            </a:pPr>
            <a:r>
              <a:rPr lang="en-US" sz="1600" b="1" dirty="0">
                <a:latin typeface="+mn-lt"/>
                <a:cs typeface="+mn-cs"/>
              </a:rPr>
              <a:t>Advantages: </a:t>
            </a:r>
            <a:r>
              <a:rPr lang="en-US" sz="1600" b="0" dirty="0">
                <a:latin typeface="+mn-lt"/>
                <a:cs typeface="+mn-cs"/>
              </a:rPr>
              <a:t>This trade will have a lower overall cost and lower breakeven point than just outright long calls</a:t>
            </a:r>
          </a:p>
          <a:p>
            <a:pPr marL="0" indent="0">
              <a:buNone/>
            </a:pPr>
            <a:r>
              <a:rPr lang="en-US" sz="1600" b="1" dirty="0">
                <a:latin typeface="+mn-lt"/>
                <a:cs typeface="+mn-cs"/>
              </a:rPr>
              <a:t>Disadvantages: </a:t>
            </a:r>
            <a:r>
              <a:rPr lang="en-US" sz="1600" b="0" dirty="0">
                <a:latin typeface="+mn-lt"/>
                <a:cs typeface="+mn-cs"/>
              </a:rPr>
              <a:t>This trade has limited profit potential</a:t>
            </a:r>
          </a:p>
          <a:p>
            <a:pPr marL="0" indent="0">
              <a:buNone/>
            </a:pPr>
            <a:r>
              <a:rPr lang="en-US" sz="1600" b="1" dirty="0">
                <a:latin typeface="+mn-lt"/>
                <a:cs typeface="+mn-cs"/>
              </a:rPr>
              <a:t>Max Risk: </a:t>
            </a:r>
            <a:r>
              <a:rPr lang="en-US" sz="1600" b="0" dirty="0">
                <a:latin typeface="+mn-lt"/>
                <a:cs typeface="+mn-cs"/>
              </a:rPr>
              <a:t>Amount paid for the spread + commissions</a:t>
            </a:r>
            <a:endParaRPr lang="en-US" sz="1600" dirty="0">
              <a:latin typeface="+mn-lt"/>
              <a:cs typeface="+mn-cs"/>
            </a:endParaRPr>
          </a:p>
          <a:p>
            <a:pPr marL="0" indent="0">
              <a:buNone/>
            </a:pPr>
            <a:r>
              <a:rPr lang="en-US" sz="1600" b="1" dirty="0">
                <a:latin typeface="+mn-lt"/>
                <a:cs typeface="+mn-cs"/>
              </a:rPr>
              <a:t>Max Reward: </a:t>
            </a:r>
            <a:r>
              <a:rPr lang="en-US" sz="1600" dirty="0">
                <a:latin typeface="+mn-lt"/>
                <a:cs typeface="+mn-cs"/>
              </a:rPr>
              <a:t>(</a:t>
            </a:r>
            <a:r>
              <a:rPr lang="en-US" sz="1600" b="0" dirty="0">
                <a:latin typeface="+mn-lt"/>
                <a:cs typeface="+mn-cs"/>
              </a:rPr>
              <a:t>High strike call – Low strike call) – amount paid for the spread</a:t>
            </a:r>
            <a:endParaRPr lang="en-US" sz="1600" dirty="0">
              <a:latin typeface="+mn-lt"/>
              <a:cs typeface="+mn-cs"/>
            </a:endParaRPr>
          </a:p>
          <a:p>
            <a:pPr marL="0" indent="0">
              <a:buNone/>
            </a:pPr>
            <a:r>
              <a:rPr lang="en-US" sz="1600" b="1" dirty="0">
                <a:latin typeface="+mn-lt"/>
                <a:cs typeface="+mn-cs"/>
              </a:rPr>
              <a:t>Breakeven: </a:t>
            </a:r>
            <a:r>
              <a:rPr lang="en-US" sz="1600" b="0" dirty="0">
                <a:latin typeface="+mn-lt"/>
                <a:cs typeface="+mn-cs"/>
              </a:rPr>
              <a:t>Low strike + amount paid for the spread</a:t>
            </a:r>
            <a:br>
              <a:rPr lang="en-US" sz="1600" dirty="0">
                <a:latin typeface="+mn-lt"/>
                <a:cs typeface="+mn-cs"/>
              </a:rPr>
            </a:br>
            <a:r>
              <a:rPr lang="en-US" sz="1600" b="1" dirty="0">
                <a:latin typeface="+mn-lt"/>
                <a:cs typeface="+mn-cs"/>
              </a:rPr>
              <a:t>Theta: </a:t>
            </a:r>
            <a:r>
              <a:rPr lang="en-US" sz="1600" b="0" dirty="0">
                <a:latin typeface="+mn-lt"/>
                <a:cs typeface="+mn-cs"/>
              </a:rPr>
              <a:t>Time decay hurts this trade when it is out of the money and helps this trade when it is in the money.</a:t>
            </a:r>
          </a:p>
          <a:p>
            <a:pPr marL="0" indent="0">
              <a:buNone/>
            </a:pPr>
            <a:r>
              <a:rPr lang="en-US" sz="1600" b="1" dirty="0">
                <a:latin typeface="+mn-lt"/>
                <a:cs typeface="+mn-cs"/>
              </a:rPr>
              <a:t>Delta: </a:t>
            </a:r>
            <a:r>
              <a:rPr lang="en-US" sz="1600" b="0" dirty="0">
                <a:latin typeface="+mn-lt"/>
                <a:cs typeface="+mn-cs"/>
              </a:rPr>
              <a:t>Positive- is the highest when the stock is between the strike prices</a:t>
            </a:r>
          </a:p>
          <a:p>
            <a:pPr marL="0" indent="0">
              <a:buNone/>
            </a:pPr>
            <a:r>
              <a:rPr lang="en-US" sz="1600" b="1" dirty="0">
                <a:latin typeface="+mn-lt"/>
                <a:cs typeface="+mn-cs"/>
              </a:rPr>
              <a:t>Gamma: </a:t>
            </a:r>
            <a:r>
              <a:rPr lang="en-US" sz="1600" b="0" dirty="0">
                <a:latin typeface="+mn-lt"/>
                <a:cs typeface="+mn-cs"/>
              </a:rPr>
              <a:t>is the highest below the low strike and above the high strike</a:t>
            </a:r>
          </a:p>
          <a:p>
            <a:pPr marL="0" indent="0">
              <a:buNone/>
            </a:pPr>
            <a:r>
              <a:rPr lang="en-US" sz="1600" b="1" dirty="0">
                <a:latin typeface="+mn-lt"/>
                <a:cs typeface="+mn-cs"/>
              </a:rPr>
              <a:t>Vega: </a:t>
            </a:r>
            <a:r>
              <a:rPr lang="en-US" sz="1600" b="0" dirty="0">
                <a:latin typeface="+mn-lt"/>
                <a:cs typeface="+mn-cs"/>
              </a:rPr>
              <a:t>Volatility is helpful when the position is OTM and hurtful when the position is ITM</a:t>
            </a:r>
          </a:p>
          <a:p>
            <a:pPr marL="0" indent="0">
              <a:buNone/>
            </a:pPr>
            <a:r>
              <a:rPr lang="en-US" sz="1600" b="1" dirty="0">
                <a:latin typeface="+mn-lt"/>
                <a:cs typeface="+mn-cs"/>
              </a:rPr>
              <a:t>Rho: </a:t>
            </a:r>
            <a:r>
              <a:rPr lang="en-US" sz="1600" b="0" dirty="0">
                <a:latin typeface="+mn-lt"/>
                <a:cs typeface="+mn-cs"/>
              </a:rPr>
              <a:t>Positive – Rising interest rates helps a bull call spread</a:t>
            </a:r>
          </a:p>
          <a:p>
            <a:endParaRPr lang="en-US" sz="700" dirty="0">
              <a:latin typeface="+mn-lt"/>
              <a:cs typeface="+mn-cs"/>
            </a:endParaRPr>
          </a:p>
          <a:p>
            <a:endParaRPr lang="en-US" sz="700" dirty="0">
              <a:latin typeface="+mn-lt"/>
              <a:cs typeface="+mn-cs"/>
            </a:endParaRPr>
          </a:p>
          <a:p>
            <a:endParaRPr lang="en-US" sz="700" dirty="0">
              <a:latin typeface="+mn-lt"/>
              <a:cs typeface="+mn-cs"/>
            </a:endParaRPr>
          </a:p>
        </p:txBody>
      </p:sp>
      <p:sp>
        <p:nvSpPr>
          <p:cNvPr id="2" name="Title 1"/>
          <p:cNvSpPr>
            <a:spLocks noGrp="1"/>
          </p:cNvSpPr>
          <p:nvPr>
            <p:ph type="title" idx="4294967295"/>
          </p:nvPr>
        </p:nvSpPr>
        <p:spPr>
          <a:xfrm>
            <a:off x="944590" y="265176"/>
            <a:ext cx="2721076" cy="614934"/>
          </a:xfrm>
        </p:spPr>
        <p:txBody>
          <a:bodyPr vert="horz" lIns="91440" tIns="45720" rIns="91440" bIns="45720" rtlCol="0" anchor="b">
            <a:normAutofit/>
          </a:bodyPr>
          <a:lstStyle/>
          <a:p>
            <a:r>
              <a:rPr lang="en-US" sz="3200" b="1" dirty="0">
                <a:latin typeface="+mj-lt"/>
                <a:cs typeface="+mj-cs"/>
              </a:rPr>
              <a:t>Bull Call Spread</a:t>
            </a:r>
          </a:p>
        </p:txBody>
      </p:sp>
    </p:spTree>
    <p:extLst>
      <p:ext uri="{BB962C8B-B14F-4D97-AF65-F5344CB8AC3E}">
        <p14:creationId xmlns:p14="http://schemas.microsoft.com/office/powerpoint/2010/main" val="667938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3EDDF53-0851-48D4-A466-6FE0DCE91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2" cy="1576446"/>
            <a:chOff x="0" y="0"/>
            <a:chExt cx="12192002" cy="1576446"/>
          </a:xfrm>
        </p:grpSpPr>
        <p:sp>
          <p:nvSpPr>
            <p:cNvPr id="14" name="Rectangle 13">
              <a:extLst>
                <a:ext uri="{FF2B5EF4-FFF2-40B4-BE49-F238E27FC236}">
                  <a16:creationId xmlns:a16="http://schemas.microsoft.com/office/drawing/2014/main" id="{D074D04C-85E8-4A3E-90D7-86A10AE04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97020A-86B6-43BD-A2AA-66AE72CA3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0C6C743-32FE-4E24-AA22-45D3B1C7C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614945" y="324085"/>
            <a:ext cx="4724400" cy="834251"/>
          </a:xfrm>
        </p:spPr>
        <p:txBody>
          <a:bodyPr vert="horz" lIns="91440" tIns="45720" rIns="91440" bIns="45720" rtlCol="0" anchor="ctr">
            <a:normAutofit/>
          </a:bodyPr>
          <a:lstStyle/>
          <a:p>
            <a:r>
              <a:rPr lang="en-US" sz="3200" b="1" dirty="0">
                <a:solidFill>
                  <a:srgbClr val="FFFFFF"/>
                </a:solidFill>
                <a:latin typeface="+mj-lt"/>
                <a:cs typeface="+mj-cs"/>
              </a:rPr>
              <a:t>Greeks of a Bull Call Spread</a:t>
            </a:r>
          </a:p>
        </p:txBody>
      </p:sp>
      <p:pic>
        <p:nvPicPr>
          <p:cNvPr id="4" name="Picture 3" descr="DeltaBullSpread.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5212" y="1993765"/>
            <a:ext cx="2350414" cy="21330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6" name="Picture 5" descr="Bullspread (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03601" y="2421166"/>
            <a:ext cx="3411201" cy="34112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5" name="Picture 4" descr="BullSpreadGreeks.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75212" y="4343344"/>
            <a:ext cx="2350414" cy="21330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C0B6E08A-FD35-47BD-8D5C-C10262932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6262" y="6209679"/>
            <a:ext cx="558730" cy="533333"/>
          </a:xfrm>
          <a:prstGeom prst="rect">
            <a:avLst/>
          </a:prstGeom>
        </p:spPr>
      </p:pic>
      <p:pic>
        <p:nvPicPr>
          <p:cNvPr id="17" name="Picture 16">
            <a:extLst>
              <a:ext uri="{FF2B5EF4-FFF2-40B4-BE49-F238E27FC236}">
                <a16:creationId xmlns:a16="http://schemas.microsoft.com/office/drawing/2014/main" id="{5058274F-1318-4905-B548-1DD2D788136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3113" y="1377863"/>
            <a:ext cx="5250077" cy="5156052"/>
          </a:xfrm>
          <a:prstGeom prst="rect">
            <a:avLst/>
          </a:prstGeom>
          <a:ln w="38100" cap="sq">
            <a:solidFill>
              <a:schemeClr val="accent1">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93774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6235" y="957965"/>
            <a:ext cx="3190170" cy="975159"/>
          </a:xfrm>
        </p:spPr>
        <p:txBody>
          <a:bodyPr vert="horz" lIns="91440" tIns="45720" rIns="91440" bIns="45720" rtlCol="0" anchor="ctr">
            <a:normAutofit/>
          </a:bodyPr>
          <a:lstStyle/>
          <a:p>
            <a:r>
              <a:rPr lang="en-US" sz="3200" b="1" dirty="0">
                <a:latin typeface="+mj-lt"/>
                <a:cs typeface="+mj-cs"/>
              </a:rPr>
              <a:t>How to manage a </a:t>
            </a:r>
            <a:br>
              <a:rPr lang="en-US" sz="3200" b="1" dirty="0">
                <a:latin typeface="+mj-lt"/>
                <a:cs typeface="+mj-cs"/>
              </a:rPr>
            </a:br>
            <a:r>
              <a:rPr lang="en-US" sz="3200" b="1" dirty="0">
                <a:latin typeface="+mj-lt"/>
                <a:cs typeface="+mj-cs"/>
              </a:rPr>
              <a:t>Bull Call Spread</a:t>
            </a:r>
          </a:p>
        </p:txBody>
      </p:sp>
      <p:cxnSp>
        <p:nvCxnSpPr>
          <p:cNvPr id="11" name="Straight Arrow Connector 10">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50903" y="2400051"/>
            <a:ext cx="5440680" cy="4457949"/>
          </a:xfrm>
        </p:spPr>
        <p:txBody>
          <a:bodyPr vert="horz" lIns="91440" tIns="45720" rIns="91440" bIns="45720" rtlCol="0">
            <a:normAutofit/>
          </a:bodyPr>
          <a:lstStyle/>
          <a:p>
            <a:pPr>
              <a:lnSpc>
                <a:spcPct val="90000"/>
              </a:lnSpc>
            </a:pPr>
            <a:r>
              <a:rPr lang="en-US" sz="1600" dirty="0">
                <a:latin typeface="+mn-lt"/>
                <a:cs typeface="+mn-cs"/>
              </a:rPr>
              <a:t>Scenario 1: Stock falls below long call strike. </a:t>
            </a:r>
            <a:r>
              <a:rPr lang="en-US" sz="1600" b="0" dirty="0">
                <a:latin typeface="+mn-lt"/>
                <a:cs typeface="+mn-cs"/>
              </a:rPr>
              <a:t>The total position will be trading at a loss and the position will expire worthless. I can try to sell the long call before expiration to preserve some capital</a:t>
            </a:r>
            <a:br>
              <a:rPr lang="en-US" sz="1600" b="0" dirty="0">
                <a:latin typeface="+mn-lt"/>
                <a:cs typeface="+mn-cs"/>
              </a:rPr>
            </a:br>
            <a:endParaRPr lang="en-US" sz="1600" b="0" dirty="0">
              <a:latin typeface="+mn-lt"/>
              <a:cs typeface="+mn-cs"/>
            </a:endParaRPr>
          </a:p>
          <a:p>
            <a:pPr>
              <a:lnSpc>
                <a:spcPct val="90000"/>
              </a:lnSpc>
            </a:pPr>
            <a:r>
              <a:rPr lang="en-US" sz="1600" dirty="0">
                <a:latin typeface="+mn-lt"/>
                <a:cs typeface="+mn-cs"/>
              </a:rPr>
              <a:t>Scenario 2: Stock falls below breakeven strike but above long call strike. I </a:t>
            </a:r>
            <a:r>
              <a:rPr lang="en-US" sz="1600" b="0" dirty="0">
                <a:latin typeface="+mn-lt"/>
                <a:cs typeface="+mn-cs"/>
              </a:rPr>
              <a:t>can sell the long call and buy the short call for combined small profit. Or I normally wait till expiration and sell the long call at a slight profit while letting the short call expire worthless. </a:t>
            </a:r>
            <a:br>
              <a:rPr lang="en-US" sz="1600" b="0" dirty="0">
                <a:latin typeface="+mn-lt"/>
                <a:cs typeface="+mn-cs"/>
              </a:rPr>
            </a:br>
            <a:br>
              <a:rPr lang="en-US" sz="1600" b="0" dirty="0">
                <a:latin typeface="+mn-lt"/>
                <a:cs typeface="+mn-cs"/>
              </a:rPr>
            </a:br>
            <a:r>
              <a:rPr lang="en-US" sz="1600" dirty="0">
                <a:latin typeface="+mn-lt"/>
                <a:cs typeface="+mn-cs"/>
              </a:rPr>
              <a:t>Scenario 3: Stock rises above the breakeven price but stays under the short call strike. </a:t>
            </a:r>
            <a:r>
              <a:rPr lang="en-US" sz="1600" b="0" dirty="0">
                <a:latin typeface="+mn-lt"/>
                <a:cs typeface="+mn-cs"/>
              </a:rPr>
              <a:t> I call sell the long call and buy back the short call or let them both expire for a small profit.</a:t>
            </a:r>
            <a:br>
              <a:rPr lang="en-US" sz="1600" b="0" dirty="0">
                <a:latin typeface="+mn-lt"/>
                <a:cs typeface="+mn-cs"/>
              </a:rPr>
            </a:br>
            <a:endParaRPr lang="en-US" sz="1600" dirty="0">
              <a:latin typeface="+mn-lt"/>
              <a:cs typeface="+mn-cs"/>
            </a:endParaRPr>
          </a:p>
          <a:p>
            <a:pPr>
              <a:lnSpc>
                <a:spcPct val="90000"/>
              </a:lnSpc>
            </a:pPr>
            <a:r>
              <a:rPr lang="en-US" sz="1600" dirty="0">
                <a:latin typeface="+mn-lt"/>
                <a:cs typeface="+mn-cs"/>
              </a:rPr>
              <a:t>Scenario 4: Stock rises above the Short strike. </a:t>
            </a:r>
            <a:r>
              <a:rPr lang="en-US" sz="1600" b="0" dirty="0">
                <a:latin typeface="+mn-lt"/>
                <a:cs typeface="+mn-cs"/>
              </a:rPr>
              <a:t>The short call assignment at expiration will offset the long call exercise and you will reap maximum profit</a:t>
            </a:r>
            <a:endParaRPr lang="en-US" sz="1400" dirty="0">
              <a:latin typeface="+mn-lt"/>
              <a:cs typeface="+mn-cs"/>
            </a:endParaRPr>
          </a:p>
          <a:p>
            <a:pPr indent="-228600">
              <a:lnSpc>
                <a:spcPct val="90000"/>
              </a:lnSpc>
              <a:buFont typeface="Arial" panose="020B0604020202020204" pitchFamily="34" charset="0"/>
              <a:buChar char="•"/>
            </a:pPr>
            <a:endParaRPr lang="en-US" sz="1400" dirty="0">
              <a:latin typeface="+mn-lt"/>
              <a:cs typeface="+mn-cs"/>
            </a:endParaRPr>
          </a:p>
          <a:p>
            <a:pPr indent="-228600">
              <a:lnSpc>
                <a:spcPct val="90000"/>
              </a:lnSpc>
              <a:buFont typeface="Arial" panose="020B0604020202020204" pitchFamily="34" charset="0"/>
              <a:buChar char="•"/>
            </a:pPr>
            <a:endParaRPr lang="en-US" sz="1400" dirty="0">
              <a:latin typeface="+mn-lt"/>
              <a:cs typeface="+mn-cs"/>
            </a:endParaRPr>
          </a:p>
          <a:p>
            <a:pPr indent="-228600">
              <a:lnSpc>
                <a:spcPct val="90000"/>
              </a:lnSpc>
              <a:buFont typeface="Arial" panose="020B0604020202020204" pitchFamily="34" charset="0"/>
              <a:buChar char="•"/>
            </a:pPr>
            <a:endParaRPr lang="en-US" sz="1400" dirty="0">
              <a:latin typeface="+mn-lt"/>
              <a:cs typeface="+mn-cs"/>
            </a:endParaRPr>
          </a:p>
        </p:txBody>
      </p:sp>
      <p:pic>
        <p:nvPicPr>
          <p:cNvPr id="6" name="Picture 5" descr="A picture containing text, light, dark&#10;&#10;Description automatically generated">
            <a:extLst>
              <a:ext uri="{FF2B5EF4-FFF2-40B4-BE49-F238E27FC236}">
                <a16:creationId xmlns:a16="http://schemas.microsoft.com/office/drawing/2014/main" id="{6BC05C38-8B2D-4C73-8C1E-74AE74E3C4AC}"/>
              </a:ext>
            </a:extLst>
          </p:cNvPr>
          <p:cNvPicPr>
            <a:picLocks noChangeAspect="1"/>
          </p:cNvPicPr>
          <p:nvPr/>
        </p:nvPicPr>
        <p:blipFill rotWithShape="1">
          <a:blip r:embed="rId2">
            <a:extLst>
              <a:ext uri="{28A0092B-C50C-407E-A947-70E740481C1C}">
                <a14:useLocalDpi xmlns:a14="http://schemas.microsoft.com/office/drawing/2010/main" val="0"/>
              </a:ext>
            </a:extLst>
          </a:blip>
          <a:srcRect l="17038" r="12079" b="-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pic>
        <p:nvPicPr>
          <p:cNvPr id="8" name="Picture 7">
            <a:extLst>
              <a:ext uri="{FF2B5EF4-FFF2-40B4-BE49-F238E27FC236}">
                <a16:creationId xmlns:a16="http://schemas.microsoft.com/office/drawing/2014/main" id="{9E940A63-287D-4505-A345-3CB2715EF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4997" y="6155563"/>
            <a:ext cx="558730" cy="533333"/>
          </a:xfrm>
          <a:prstGeom prst="rect">
            <a:avLst/>
          </a:prstGeom>
        </p:spPr>
      </p:pic>
    </p:spTree>
    <p:extLst>
      <p:ext uri="{BB962C8B-B14F-4D97-AF65-F5344CB8AC3E}">
        <p14:creationId xmlns:p14="http://schemas.microsoft.com/office/powerpoint/2010/main" val="9160065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4A6066A7-1C66-4703-8AF6-C5376C9F9445}"/>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2930" r="22930"/>
          <a:stretch/>
        </p:blipFill>
        <p:spPr>
          <a:xfrm>
            <a:off x="0" y="621064"/>
            <a:ext cx="5065084" cy="6236936"/>
          </a:xfr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1107502"/>
            <a:ext cx="5737185" cy="4876610"/>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pic>
        <p:nvPicPr>
          <p:cNvPr id="15" name="Picture 14" descr="Chart, line chart&#10;&#10;Description automatically generated">
            <a:extLst>
              <a:ext uri="{FF2B5EF4-FFF2-40B4-BE49-F238E27FC236}">
                <a16:creationId xmlns:a16="http://schemas.microsoft.com/office/drawing/2014/main" id="{99DBBB7B-B7D2-4A04-BFCB-C22C88DCDB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4713" y="3682775"/>
            <a:ext cx="2067723" cy="206772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16432246-C1C2-46B2-861A-F49EC89EE2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53820" y="6206475"/>
            <a:ext cx="558730" cy="533333"/>
          </a:xfrm>
          <a:prstGeom prst="rect">
            <a:avLst/>
          </a:prstGeom>
        </p:spPr>
      </p:pic>
    </p:spTree>
    <p:extLst>
      <p:ext uri="{BB962C8B-B14F-4D97-AF65-F5344CB8AC3E}">
        <p14:creationId xmlns:p14="http://schemas.microsoft.com/office/powerpoint/2010/main" val="7048053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text, person, person, computer&#10;&#10;Description automatically generated">
            <a:extLst>
              <a:ext uri="{FF2B5EF4-FFF2-40B4-BE49-F238E27FC236}">
                <a16:creationId xmlns:a16="http://schemas.microsoft.com/office/drawing/2014/main" id="{D433F91D-3FED-42F7-8386-0A4C05E4C6CE}"/>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1963" r="31963"/>
          <a:stretch>
            <a:fillRect/>
          </a:stretch>
        </p:blipFill>
        <p:spPr/>
      </p:pic>
      <p:sp>
        <p:nvSpPr>
          <p:cNvPr id="3" name="Content Placeholder 2"/>
          <p:cNvSpPr>
            <a:spLocks noGrp="1"/>
          </p:cNvSpPr>
          <p:nvPr>
            <p:ph idx="4294967295"/>
          </p:nvPr>
        </p:nvSpPr>
        <p:spPr>
          <a:xfrm>
            <a:off x="0" y="609600"/>
            <a:ext cx="8153400" cy="4983163"/>
          </a:xfrm>
        </p:spPr>
        <p:txBody>
          <a:bodyPr>
            <a:normAutofit/>
          </a:bodyPr>
          <a:lstStyle/>
          <a:p>
            <a:endParaRPr lang="en-US" sz="1600" b="0" dirty="0"/>
          </a:p>
          <a:p>
            <a:endParaRPr lang="en-US" sz="1600" b="0" dirty="0"/>
          </a:p>
          <a:p>
            <a:endParaRPr lang="en-US" sz="1600" dirty="0"/>
          </a:p>
          <a:p>
            <a:endParaRPr lang="en-US" sz="1600" dirty="0"/>
          </a:p>
          <a:p>
            <a:endParaRPr lang="en-US" sz="1600" dirty="0"/>
          </a:p>
          <a:p>
            <a:endParaRPr lang="en-US" sz="1600" dirty="0"/>
          </a:p>
        </p:txBody>
      </p:sp>
      <p:pic>
        <p:nvPicPr>
          <p:cNvPr id="12" name="Picture Placeholder 11" descr="Chart&#10;&#10;Description automatically generated">
            <a:extLst>
              <a:ext uri="{FF2B5EF4-FFF2-40B4-BE49-F238E27FC236}">
                <a16:creationId xmlns:a16="http://schemas.microsoft.com/office/drawing/2014/main" id="{937C8B3C-E2BB-4910-AB9A-D467C3B05D09}"/>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433" b="433"/>
          <a:stretch>
            <a:fillRect/>
          </a:stretch>
        </p:blipFill>
        <p:spPr>
          <a:xfrm>
            <a:off x="579559" y="872792"/>
            <a:ext cx="6518939" cy="5493284"/>
          </a:xfrm>
          <a:prstGeom prst="rect">
            <a:avLst/>
          </a:prstGeom>
          <a:ln w="38100" cap="sq">
            <a:solidFill>
              <a:srgbClr val="002060"/>
            </a:solidFill>
            <a:prstDash val="solid"/>
            <a:miter lim="800000"/>
          </a:ln>
          <a:effectLst>
            <a:outerShdw blurRad="50800" dist="38100" dir="10800000" algn="r" rotWithShape="0">
              <a:prstClr val="black">
                <a:alpha val="40000"/>
              </a:prstClr>
            </a:outerShdw>
          </a:effectLst>
        </p:spPr>
      </p:pic>
      <p:pic>
        <p:nvPicPr>
          <p:cNvPr id="16" name="Picture 15">
            <a:extLst>
              <a:ext uri="{FF2B5EF4-FFF2-40B4-BE49-F238E27FC236}">
                <a16:creationId xmlns:a16="http://schemas.microsoft.com/office/drawing/2014/main" id="{27D27B92-95E4-4072-B322-2F02688281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33270" y="6241199"/>
            <a:ext cx="558730" cy="533333"/>
          </a:xfrm>
          <a:prstGeom prst="rect">
            <a:avLst/>
          </a:prstGeom>
        </p:spPr>
      </p:pic>
      <p:pic>
        <p:nvPicPr>
          <p:cNvPr id="18" name="Picture 17" descr="Chart, line chart&#10;&#10;Description automatically generated">
            <a:extLst>
              <a:ext uri="{FF2B5EF4-FFF2-40B4-BE49-F238E27FC236}">
                <a16:creationId xmlns:a16="http://schemas.microsoft.com/office/drawing/2014/main" id="{CA0BA8CD-35B6-421B-9057-A65F9C8AF4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0286" y="3813309"/>
            <a:ext cx="2285714" cy="2285714"/>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609657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CAE9E34-30BB-4E26-98F0-043A30F9AA66}"/>
              </a:ext>
            </a:extLst>
          </p:cNvPr>
          <p:cNvPicPr>
            <a:picLocks noChangeAspect="1"/>
          </p:cNvPicPr>
          <p:nvPr/>
        </p:nvPicPr>
        <p:blipFill rotWithShape="1">
          <a:blip r:embed="rId2">
            <a:extLst>
              <a:ext uri="{28A0092B-C50C-407E-A947-70E740481C1C}">
                <a14:useLocalDpi xmlns:a14="http://schemas.microsoft.com/office/drawing/2010/main" val="0"/>
              </a:ext>
            </a:extLst>
          </a:blip>
          <a:srcRect b="2867"/>
          <a:stretch/>
        </p:blipFill>
        <p:spPr>
          <a:xfrm>
            <a:off x="4155752" y="10"/>
            <a:ext cx="8036247" cy="6857990"/>
          </a:xfrm>
          <a:prstGeom prst="rect">
            <a:avLst/>
          </a:prstGeom>
        </p:spPr>
      </p:pic>
      <p:sp>
        <p:nvSpPr>
          <p:cNvPr id="14" name="Rectangle 13">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2AE885B-3D07-4DA0-9958-ED96B55529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00" y="703873"/>
            <a:ext cx="1009791" cy="352474"/>
          </a:xfrm>
          <a:prstGeom prst="rect">
            <a:avLst/>
          </a:prstGeom>
        </p:spPr>
      </p:pic>
      <p:pic>
        <p:nvPicPr>
          <p:cNvPr id="11" name="Picture 10">
            <a:extLst>
              <a:ext uri="{FF2B5EF4-FFF2-40B4-BE49-F238E27FC236}">
                <a16:creationId xmlns:a16="http://schemas.microsoft.com/office/drawing/2014/main" id="{7C4BE5DB-5041-428B-8F22-6EB7DE445C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37620" y="6218684"/>
            <a:ext cx="558730" cy="533333"/>
          </a:xfrm>
          <a:prstGeom prst="rect">
            <a:avLst/>
          </a:prstGeom>
        </p:spPr>
      </p:pic>
      <p:pic>
        <p:nvPicPr>
          <p:cNvPr id="15" name="Picture 14">
            <a:extLst>
              <a:ext uri="{FF2B5EF4-FFF2-40B4-BE49-F238E27FC236}">
                <a16:creationId xmlns:a16="http://schemas.microsoft.com/office/drawing/2014/main" id="{046D8350-71A0-4495-821B-659BB26EA1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94" y="2325790"/>
            <a:ext cx="3438144" cy="352474"/>
          </a:xfrm>
          <a:prstGeom prst="rect">
            <a:avLst/>
          </a:prstGeom>
        </p:spPr>
      </p:pic>
      <p:sp>
        <p:nvSpPr>
          <p:cNvPr id="2" name="Title 1"/>
          <p:cNvSpPr>
            <a:spLocks noGrp="1"/>
          </p:cNvSpPr>
          <p:nvPr>
            <p:ph type="title"/>
          </p:nvPr>
        </p:nvSpPr>
        <p:spPr>
          <a:xfrm>
            <a:off x="691170" y="244602"/>
            <a:ext cx="2797991" cy="598932"/>
          </a:xfrm>
        </p:spPr>
        <p:txBody>
          <a:bodyPr vert="horz" lIns="91440" tIns="45720" rIns="91440" bIns="45720" rtlCol="0" anchor="b">
            <a:normAutofit/>
          </a:bodyPr>
          <a:lstStyle/>
          <a:p>
            <a:r>
              <a:rPr lang="en-US" sz="3200" b="1" dirty="0">
                <a:latin typeface="+mj-lt"/>
                <a:cs typeface="+mj-cs"/>
              </a:rPr>
              <a:t>Bear Put Spread</a:t>
            </a:r>
          </a:p>
        </p:txBody>
      </p:sp>
      <p:sp>
        <p:nvSpPr>
          <p:cNvPr id="3" name="Content Placeholder 2"/>
          <p:cNvSpPr>
            <a:spLocks noGrp="1"/>
          </p:cNvSpPr>
          <p:nvPr>
            <p:ph idx="1"/>
          </p:nvPr>
        </p:nvSpPr>
        <p:spPr>
          <a:xfrm>
            <a:off x="273718" y="1056347"/>
            <a:ext cx="4506625" cy="5628095"/>
          </a:xfrm>
        </p:spPr>
        <p:txBody>
          <a:bodyPr vert="horz" lIns="91440" tIns="45720" rIns="91440" bIns="45720" rtlCol="0" anchor="t">
            <a:noAutofit/>
          </a:bodyPr>
          <a:lstStyle/>
          <a:p>
            <a:pPr>
              <a:lnSpc>
                <a:spcPct val="100000"/>
              </a:lnSpc>
            </a:pPr>
            <a:r>
              <a:rPr lang="en-US" sz="1400" dirty="0">
                <a:latin typeface="+mn-lt"/>
                <a:cs typeface="+mn-cs"/>
              </a:rPr>
              <a:t>Outlook: </a:t>
            </a:r>
            <a:r>
              <a:rPr lang="en-US" sz="1400" b="0" dirty="0">
                <a:latin typeface="+mn-lt"/>
                <a:cs typeface="+mn-cs"/>
              </a:rPr>
              <a:t>Moderately Bearish</a:t>
            </a:r>
          </a:p>
          <a:p>
            <a:pPr>
              <a:lnSpc>
                <a:spcPct val="100000"/>
              </a:lnSpc>
            </a:pPr>
            <a:r>
              <a:rPr lang="en-US" sz="1400" dirty="0">
                <a:latin typeface="+mn-lt"/>
                <a:cs typeface="+mn-cs"/>
              </a:rPr>
              <a:t>Trade: </a:t>
            </a:r>
            <a:r>
              <a:rPr lang="en-US" sz="1400" b="0" dirty="0">
                <a:latin typeface="+mn-lt"/>
                <a:cs typeface="+mn-cs"/>
              </a:rPr>
              <a:t>(debit spread) buy high strike Put and sell low strike Put</a:t>
            </a:r>
            <a:endParaRPr lang="en-US" sz="1400" dirty="0">
              <a:latin typeface="+mn-lt"/>
              <a:cs typeface="+mn-cs"/>
            </a:endParaRPr>
          </a:p>
          <a:p>
            <a:pPr>
              <a:lnSpc>
                <a:spcPct val="100000"/>
              </a:lnSpc>
            </a:pPr>
            <a:r>
              <a:rPr lang="en-US" sz="1400" dirty="0">
                <a:latin typeface="+mn-lt"/>
                <a:cs typeface="+mn-cs"/>
              </a:rPr>
              <a:t>Advantages: </a:t>
            </a:r>
            <a:r>
              <a:rPr lang="en-US" sz="1400" b="0" dirty="0">
                <a:latin typeface="+mn-lt"/>
                <a:cs typeface="+mn-cs"/>
              </a:rPr>
              <a:t>you decrease the cost of just outright owning puts and you lower your breakeven price</a:t>
            </a:r>
          </a:p>
          <a:p>
            <a:pPr>
              <a:lnSpc>
                <a:spcPct val="100000"/>
              </a:lnSpc>
            </a:pPr>
            <a:r>
              <a:rPr lang="en-US" sz="1400" dirty="0">
                <a:latin typeface="+mn-lt"/>
                <a:cs typeface="+mn-cs"/>
              </a:rPr>
              <a:t>Disadvantages: </a:t>
            </a:r>
            <a:r>
              <a:rPr lang="en-US" sz="1400" b="0" dirty="0">
                <a:latin typeface="+mn-lt"/>
                <a:cs typeface="+mn-cs"/>
              </a:rPr>
              <a:t>You limit the maximum profit potential</a:t>
            </a:r>
            <a:endParaRPr lang="en-US" sz="1400" dirty="0">
              <a:latin typeface="+mn-lt"/>
              <a:cs typeface="+mn-cs"/>
            </a:endParaRPr>
          </a:p>
          <a:p>
            <a:pPr>
              <a:lnSpc>
                <a:spcPct val="100000"/>
              </a:lnSpc>
            </a:pPr>
            <a:r>
              <a:rPr lang="en-US" sz="1400" dirty="0">
                <a:latin typeface="+mn-lt"/>
                <a:cs typeface="+mn-cs"/>
              </a:rPr>
              <a:t>Max Risk : </a:t>
            </a:r>
            <a:r>
              <a:rPr lang="en-US" sz="1400" b="0" dirty="0">
                <a:latin typeface="+mn-lt"/>
                <a:cs typeface="+mn-cs"/>
              </a:rPr>
              <a:t>Total cost of spread + commissions</a:t>
            </a:r>
          </a:p>
          <a:p>
            <a:pPr>
              <a:lnSpc>
                <a:spcPct val="100000"/>
              </a:lnSpc>
            </a:pPr>
            <a:r>
              <a:rPr lang="en-US" sz="1400" dirty="0">
                <a:latin typeface="+mn-lt"/>
                <a:cs typeface="+mn-cs"/>
              </a:rPr>
              <a:t>Max Reward: </a:t>
            </a:r>
            <a:r>
              <a:rPr lang="en-US" sz="1400" b="0" dirty="0">
                <a:latin typeface="+mn-lt"/>
                <a:cs typeface="+mn-cs"/>
              </a:rPr>
              <a:t>difference in strikes – amount paid for spread</a:t>
            </a:r>
          </a:p>
          <a:p>
            <a:pPr>
              <a:lnSpc>
                <a:spcPct val="100000"/>
              </a:lnSpc>
            </a:pPr>
            <a:r>
              <a:rPr lang="en-US" sz="1400" dirty="0">
                <a:latin typeface="+mn-lt"/>
                <a:cs typeface="+mn-cs"/>
              </a:rPr>
              <a:t>Breakeven: </a:t>
            </a:r>
            <a:r>
              <a:rPr lang="en-US" sz="1400" b="0" dirty="0">
                <a:latin typeface="+mn-lt"/>
                <a:cs typeface="+mn-cs"/>
              </a:rPr>
              <a:t>High strike – amount paid for spread</a:t>
            </a:r>
          </a:p>
          <a:p>
            <a:pPr>
              <a:lnSpc>
                <a:spcPct val="100000"/>
              </a:lnSpc>
            </a:pPr>
            <a:r>
              <a:rPr lang="en-US" sz="1400" dirty="0">
                <a:latin typeface="+mn-lt"/>
                <a:cs typeface="+mn-cs"/>
              </a:rPr>
              <a:t>Theta: </a:t>
            </a:r>
            <a:r>
              <a:rPr lang="en-US" sz="1400" b="0" dirty="0">
                <a:latin typeface="+mn-lt"/>
                <a:cs typeface="+mn-cs"/>
              </a:rPr>
              <a:t>Time decay hurts this trade when it is OTM and helps this trade when it is ITM</a:t>
            </a:r>
          </a:p>
          <a:p>
            <a:pPr>
              <a:lnSpc>
                <a:spcPct val="100000"/>
              </a:lnSpc>
            </a:pPr>
            <a:r>
              <a:rPr lang="en-US" sz="1400" dirty="0">
                <a:latin typeface="+mn-lt"/>
                <a:cs typeface="+mn-cs"/>
              </a:rPr>
              <a:t>Delta: </a:t>
            </a:r>
            <a:r>
              <a:rPr lang="en-US" sz="1400" b="0" dirty="0">
                <a:latin typeface="+mn-lt"/>
                <a:cs typeface="+mn-cs"/>
              </a:rPr>
              <a:t>Negative and peaks at midpoint between the strikes and decelerates as the position reaches Deep ITM or OTM</a:t>
            </a:r>
          </a:p>
          <a:p>
            <a:pPr>
              <a:lnSpc>
                <a:spcPct val="100000"/>
              </a:lnSpc>
            </a:pPr>
            <a:r>
              <a:rPr lang="en-US" sz="1400" dirty="0">
                <a:latin typeface="+mn-lt"/>
                <a:cs typeface="+mn-cs"/>
              </a:rPr>
              <a:t>Gamma: </a:t>
            </a:r>
            <a:r>
              <a:rPr lang="en-US" sz="1400" b="0" dirty="0">
                <a:latin typeface="+mn-lt"/>
                <a:cs typeface="+mn-cs"/>
              </a:rPr>
              <a:t>Is highest above the long strike and the lowest below the short strike</a:t>
            </a:r>
          </a:p>
          <a:p>
            <a:pPr>
              <a:lnSpc>
                <a:spcPct val="100000"/>
              </a:lnSpc>
            </a:pPr>
            <a:r>
              <a:rPr lang="en-US" sz="1400" dirty="0">
                <a:latin typeface="+mn-lt"/>
                <a:cs typeface="+mn-cs"/>
              </a:rPr>
              <a:t>Vega: </a:t>
            </a:r>
            <a:r>
              <a:rPr lang="en-US" sz="1400" b="0" dirty="0">
                <a:latin typeface="+mn-lt"/>
                <a:cs typeface="+mn-cs"/>
              </a:rPr>
              <a:t>Rising volatility helps this position when it is OTM and harmful when the position is ITM</a:t>
            </a:r>
          </a:p>
          <a:p>
            <a:pPr>
              <a:lnSpc>
                <a:spcPct val="100000"/>
              </a:lnSpc>
            </a:pPr>
            <a:r>
              <a:rPr lang="en-US" sz="1400" dirty="0">
                <a:latin typeface="+mn-lt"/>
                <a:cs typeface="+mn-cs"/>
              </a:rPr>
              <a:t>Rho: </a:t>
            </a:r>
            <a:r>
              <a:rPr lang="en-US" sz="1400" b="0" dirty="0">
                <a:latin typeface="+mn-lt"/>
                <a:cs typeface="+mn-cs"/>
              </a:rPr>
              <a:t>Negative – rising interest rates hurt this position</a:t>
            </a:r>
            <a:endParaRPr lang="en-US" sz="1400" dirty="0">
              <a:latin typeface="+mn-lt"/>
              <a:cs typeface="+mn-cs"/>
            </a:endParaRPr>
          </a:p>
        </p:txBody>
      </p:sp>
    </p:spTree>
    <p:extLst>
      <p:ext uri="{BB962C8B-B14F-4D97-AF65-F5344CB8AC3E}">
        <p14:creationId xmlns:p14="http://schemas.microsoft.com/office/powerpoint/2010/main" val="2066879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50D1C5B3-B60D-4696-AE60-100D5EC8A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3EDDF53-0851-48D4-A466-6FE0DCE91E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2" cy="1576446"/>
            <a:chOff x="0" y="0"/>
            <a:chExt cx="12192002" cy="1576446"/>
          </a:xfrm>
        </p:grpSpPr>
        <p:sp>
          <p:nvSpPr>
            <p:cNvPr id="14" name="Rectangle 13">
              <a:extLst>
                <a:ext uri="{FF2B5EF4-FFF2-40B4-BE49-F238E27FC236}">
                  <a16:creationId xmlns:a16="http://schemas.microsoft.com/office/drawing/2014/main" id="{D074D04C-85E8-4A3E-90D7-86A10AE048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097020A-86B6-43BD-A2AA-66AE72CA31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07778" y="-5307778"/>
              <a:ext cx="1576446" cy="12192002"/>
            </a:xfrm>
            <a:prstGeom prst="rect">
              <a:avLst/>
            </a:prstGeom>
            <a:gradFill>
              <a:gsLst>
                <a:gs pos="45000">
                  <a:schemeClr val="accent1">
                    <a:alpha val="0"/>
                  </a:schemeClr>
                </a:gs>
                <a:gs pos="99000">
                  <a:srgbClr val="000000">
                    <a:alpha val="74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0C6C743-32FE-4E24-AA22-45D3B1C7C0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25434" y="0"/>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3614945" y="324085"/>
            <a:ext cx="4724400" cy="834251"/>
          </a:xfrm>
        </p:spPr>
        <p:txBody>
          <a:bodyPr vert="horz" lIns="91440" tIns="45720" rIns="91440" bIns="45720" rtlCol="0" anchor="ctr">
            <a:normAutofit/>
          </a:bodyPr>
          <a:lstStyle/>
          <a:p>
            <a:r>
              <a:rPr lang="en-US" sz="3200" b="1" dirty="0">
                <a:solidFill>
                  <a:srgbClr val="FFFFFF"/>
                </a:solidFill>
                <a:latin typeface="+mj-lt"/>
                <a:cs typeface="+mj-cs"/>
              </a:rPr>
              <a:t>Greeks of a Bear Put Spread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9375212" y="4308698"/>
            <a:ext cx="2350414" cy="2132783"/>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p:blipFill>
        <p:spPr>
          <a:xfrm>
            <a:off x="5703601" y="2421166"/>
            <a:ext cx="3411201" cy="34112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p:blipFill>
        <p:spPr>
          <a:xfrm>
            <a:off x="9378150" y="1993766"/>
            <a:ext cx="2344538" cy="213300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pic>
        <p:nvPicPr>
          <p:cNvPr id="10" name="Picture 9">
            <a:extLst>
              <a:ext uri="{FF2B5EF4-FFF2-40B4-BE49-F238E27FC236}">
                <a16:creationId xmlns:a16="http://schemas.microsoft.com/office/drawing/2014/main" id="{C0B6E08A-FD35-47BD-8D5C-C102629320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6262" y="6209679"/>
            <a:ext cx="558730" cy="533333"/>
          </a:xfrm>
          <a:prstGeom prst="rect">
            <a:avLst/>
          </a:prstGeom>
        </p:spPr>
      </p:pic>
      <p:pic>
        <p:nvPicPr>
          <p:cNvPr id="17" name="Picture 16">
            <a:extLst>
              <a:ext uri="{FF2B5EF4-FFF2-40B4-BE49-F238E27FC236}">
                <a16:creationId xmlns:a16="http://schemas.microsoft.com/office/drawing/2014/main" id="{5058274F-1318-4905-B548-1DD2D788136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93113" y="1158336"/>
            <a:ext cx="5250077" cy="5051343"/>
          </a:xfrm>
          <a:prstGeom prst="rect">
            <a:avLst/>
          </a:prstGeom>
          <a:ln w="38100" cap="sq">
            <a:solidFill>
              <a:srgbClr val="002060"/>
            </a:solidFill>
            <a:prstDash val="solid"/>
            <a:miter lim="800000"/>
          </a:ln>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1607824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113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10859</TotalTime>
  <Words>2970</Words>
  <Application>Microsoft Office PowerPoint</Application>
  <PresentationFormat>Widescreen</PresentationFormat>
  <Paragraphs>205</Paragraphs>
  <Slides>18</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Montserrat Black</vt:lpstr>
      <vt:lpstr>Nunito Sans SemiBold</vt:lpstr>
      <vt:lpstr>Perpetua</vt:lpstr>
      <vt:lpstr>Tahoma</vt:lpstr>
      <vt:lpstr>Wingdings</vt:lpstr>
      <vt:lpstr>Office Theme</vt:lpstr>
      <vt:lpstr>PowerPoint Presentation</vt:lpstr>
      <vt:lpstr>Credit Vs. Debit</vt:lpstr>
      <vt:lpstr>Bull Call Spread</vt:lpstr>
      <vt:lpstr>Greeks of a Bull Call Spread</vt:lpstr>
      <vt:lpstr>How to manage a  Bull Call Spread</vt:lpstr>
      <vt:lpstr>PowerPoint Presentation</vt:lpstr>
      <vt:lpstr>PowerPoint Presentation</vt:lpstr>
      <vt:lpstr>Bear Put Spread</vt:lpstr>
      <vt:lpstr>Greeks of a Bear Put Spread</vt:lpstr>
      <vt:lpstr>How to manage a Bear Put Spread</vt:lpstr>
      <vt:lpstr>Bull Put Spread</vt:lpstr>
      <vt:lpstr>Greeks of a Bull Put Spread</vt:lpstr>
      <vt:lpstr>How to manage a  Bull Put Spread</vt:lpstr>
      <vt:lpstr>Bear Call Spread</vt:lpstr>
      <vt:lpstr>Graphs of a Bear Call Spread</vt:lpstr>
      <vt:lpstr>How to manage a Bear Call Spread</vt:lpstr>
      <vt:lpstr>Trading verticals</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Joyce Frankel</cp:lastModifiedBy>
  <cp:revision>426</cp:revision>
  <dcterms:created xsi:type="dcterms:W3CDTF">2020-06-17T05:33:19Z</dcterms:created>
  <dcterms:modified xsi:type="dcterms:W3CDTF">2024-04-14T17:28:43Z</dcterms:modified>
</cp:coreProperties>
</file>