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99" r:id="rId2"/>
    <p:sldId id="258" r:id="rId3"/>
    <p:sldId id="259" r:id="rId4"/>
    <p:sldId id="260" r:id="rId5"/>
    <p:sldId id="261" r:id="rId6"/>
    <p:sldId id="263" r:id="rId7"/>
    <p:sldId id="262" r:id="rId8"/>
    <p:sldId id="278"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101"/>
    <a:srgbClr val="001132"/>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5" autoAdjust="0"/>
    <p:restoredTop sz="93725" autoAdjust="0"/>
  </p:normalViewPr>
  <p:slideViewPr>
    <p:cSldViewPr snapToGrid="0">
      <p:cViewPr varScale="1">
        <p:scale>
          <a:sx n="81" d="100"/>
          <a:sy n="81" d="100"/>
        </p:scale>
        <p:origin x="1500" y="84"/>
      </p:cViewPr>
      <p:guideLst/>
    </p:cSldViewPr>
  </p:slideViewPr>
  <p:notesTextViewPr>
    <p:cViewPr>
      <p:scale>
        <a:sx n="1" d="1"/>
        <a:sy n="1" d="1"/>
      </p:scale>
      <p:origin x="0" y="0"/>
    </p:cViewPr>
  </p:notesTextViewPr>
  <p:sorterViewPr>
    <p:cViewPr>
      <p:scale>
        <a:sx n="100" d="100"/>
        <a:sy n="100" d="100"/>
      </p:scale>
      <p:origin x="0" y="-8316"/>
    </p:cViewPr>
  </p:sorterViewPr>
  <p:notesViewPr>
    <p:cSldViewPr snapToGrid="0">
      <p:cViewPr varScale="1">
        <p:scale>
          <a:sx n="51" d="100"/>
          <a:sy n="51" d="100"/>
        </p:scale>
        <p:origin x="2697"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D9A794-8686-4685-8344-C04AA68E77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4EDB64-D3AB-4B00-9870-49FC0ACF61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3A15D0-226A-47D6-86E8-B6C5A1805F4A}" type="datetimeFigureOut">
              <a:rPr lang="en-US" smtClean="0"/>
              <a:t>4/14/2024</a:t>
            </a:fld>
            <a:endParaRPr lang="en-US"/>
          </a:p>
        </p:txBody>
      </p:sp>
      <p:sp>
        <p:nvSpPr>
          <p:cNvPr id="4" name="Footer Placeholder 3">
            <a:extLst>
              <a:ext uri="{FF2B5EF4-FFF2-40B4-BE49-F238E27FC236}">
                <a16:creationId xmlns:a16="http://schemas.microsoft.com/office/drawing/2014/main" id="{971A7FA2-BDAE-4D8D-BF6C-5BED775B06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DA106F-8AA8-48F9-AEA8-F7EB85399C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4A2CD1-AF6F-49B8-8A27-E1A8A5AABB6B}" type="slidenum">
              <a:rPr lang="en-US" smtClean="0"/>
              <a:t>‹#›</a:t>
            </a:fld>
            <a:endParaRPr lang="en-US"/>
          </a:p>
        </p:txBody>
      </p:sp>
    </p:spTree>
    <p:extLst>
      <p:ext uri="{BB962C8B-B14F-4D97-AF65-F5344CB8AC3E}">
        <p14:creationId xmlns:p14="http://schemas.microsoft.com/office/powerpoint/2010/main" val="3805905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008FB-3961-4465-A2EF-0EC75423D8E6}" type="datetimeFigureOut">
              <a:rPr lang="en-US" smtClean="0"/>
              <a:t>4/14/2024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7366C-7FF4-498D-9D4C-43ABFA05C1A6}" type="slidenum">
              <a:rPr lang="en-US" smtClean="0"/>
              <a:t>‹#›</a:t>
            </a:fld>
            <a:endParaRPr lang="en-US"/>
          </a:p>
        </p:txBody>
      </p:sp>
    </p:spTree>
    <p:extLst>
      <p:ext uri="{BB962C8B-B14F-4D97-AF65-F5344CB8AC3E}">
        <p14:creationId xmlns:p14="http://schemas.microsoft.com/office/powerpoint/2010/main" val="137463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Shape 1364"/>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365" name="Shape 13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Shape 1371"/>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372" name="Shape 1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is ITM?</a:t>
            </a:r>
          </a:p>
          <a:p>
            <a:endParaRPr lang="en-US" dirty="0"/>
          </a:p>
          <a:p>
            <a:r>
              <a:rPr lang="en-US" dirty="0"/>
              <a:t>Where is</a:t>
            </a:r>
            <a:r>
              <a:rPr lang="en-US" baseline="0" dirty="0"/>
              <a:t> ATM?</a:t>
            </a:r>
          </a:p>
          <a:p>
            <a:endParaRPr lang="en-US" baseline="0" dirty="0"/>
          </a:p>
          <a:p>
            <a:r>
              <a:rPr lang="en-US" baseline="0" dirty="0"/>
              <a:t>Where is OTM?</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561616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is ITM?</a:t>
            </a:r>
          </a:p>
          <a:p>
            <a:endParaRPr lang="en-US" dirty="0"/>
          </a:p>
          <a:p>
            <a:r>
              <a:rPr lang="en-US" dirty="0"/>
              <a:t>Where is</a:t>
            </a:r>
            <a:r>
              <a:rPr lang="en-US" baseline="0" dirty="0"/>
              <a:t> ATM?</a:t>
            </a:r>
          </a:p>
          <a:p>
            <a:endParaRPr lang="en-US" baseline="0" dirty="0"/>
          </a:p>
          <a:p>
            <a:r>
              <a:rPr lang="en-US" baseline="0" dirty="0"/>
              <a:t>Where is OTM?</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020025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Shape 1422"/>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423" name="Shape 14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Shape 1429"/>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430" name="Shape 14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Where is ITM?</a:t>
            </a:r>
          </a:p>
          <a:p>
            <a:endParaRPr lang="en-US" dirty="0"/>
          </a:p>
          <a:p>
            <a:r>
              <a:rPr lang="en-US" dirty="0"/>
              <a:t>Where is</a:t>
            </a:r>
            <a:r>
              <a:rPr lang="en-US" baseline="0" dirty="0"/>
              <a:t> ATM?</a:t>
            </a:r>
          </a:p>
          <a:p>
            <a:endParaRPr lang="en-US" baseline="0" dirty="0"/>
          </a:p>
          <a:p>
            <a:r>
              <a:rPr lang="en-US" baseline="0" dirty="0"/>
              <a:t>Where is OTM?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Kurtosis of the Greeks is steeper</a:t>
            </a:r>
            <a:r>
              <a:rPr lang="en-US" baseline="0" dirty="0"/>
              <a:t> because with the Strangle the Strikes are set apart.</a:t>
            </a:r>
            <a:endParaRPr lang="en-US"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330335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is ITM?</a:t>
            </a:r>
          </a:p>
          <a:p>
            <a:endParaRPr lang="en-US" dirty="0"/>
          </a:p>
          <a:p>
            <a:r>
              <a:rPr lang="en-US" dirty="0"/>
              <a:t>Where is</a:t>
            </a:r>
            <a:r>
              <a:rPr lang="en-US" baseline="0" dirty="0"/>
              <a:t> ATM?</a:t>
            </a:r>
          </a:p>
          <a:p>
            <a:endParaRPr lang="en-US" baseline="0" dirty="0"/>
          </a:p>
          <a:p>
            <a:r>
              <a:rPr lang="en-US" baseline="0" dirty="0"/>
              <a:t>Where is OTM?</a:t>
            </a:r>
          </a:p>
          <a:p>
            <a:endParaRPr lang="en-US" dirty="0"/>
          </a:p>
          <a:p>
            <a:r>
              <a:rPr lang="en-US" dirty="0"/>
              <a:t>Kurtosis of the Greeks is steeper</a:t>
            </a:r>
            <a:r>
              <a:rPr lang="en-US" baseline="0" dirty="0"/>
              <a:t> because with the Strangle the Strikes are set apart.</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789452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281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7D1CBB-5EF3-40E6-A9A4-96A1D97FCF02}"/>
              </a:ext>
            </a:extLst>
          </p:cNvPr>
          <p:cNvSpPr>
            <a:spLocks noGrp="1"/>
          </p:cNvSpPr>
          <p:nvPr>
            <p:ph type="pic" sz="quarter" idx="10"/>
          </p:nvPr>
        </p:nvSpPr>
        <p:spPr>
          <a:xfrm>
            <a:off x="1" y="554702"/>
            <a:ext cx="4840093" cy="5717811"/>
          </a:xfrm>
          <a:custGeom>
            <a:avLst/>
            <a:gdLst>
              <a:gd name="connsiteX0" fmla="*/ 0 w 4840093"/>
              <a:gd name="connsiteY0" fmla="*/ 0 h 5717811"/>
              <a:gd name="connsiteX1" fmla="*/ 4705060 w 4840093"/>
              <a:gd name="connsiteY1" fmla="*/ 258649 h 5717811"/>
              <a:gd name="connsiteX2" fmla="*/ 4840093 w 4840093"/>
              <a:gd name="connsiteY2" fmla="*/ 401309 h 5717811"/>
              <a:gd name="connsiteX3" fmla="*/ 4840093 w 4840093"/>
              <a:gd name="connsiteY3" fmla="*/ 5250921 h 5717811"/>
              <a:gd name="connsiteX4" fmla="*/ 4707040 w 4840093"/>
              <a:gd name="connsiteY4" fmla="*/ 5393453 h 5717811"/>
              <a:gd name="connsiteX5" fmla="*/ 0 w 4840093"/>
              <a:gd name="connsiteY5" fmla="*/ 5717811 h 57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0093" h="5717811">
                <a:moveTo>
                  <a:pt x="0" y="0"/>
                </a:moveTo>
                <a:lnTo>
                  <a:pt x="4705060" y="258649"/>
                </a:lnTo>
                <a:cubicBezTo>
                  <a:pt x="4780807" y="262813"/>
                  <a:pt x="4840093" y="325448"/>
                  <a:pt x="4840093" y="401309"/>
                </a:cubicBezTo>
                <a:lnTo>
                  <a:pt x="4840093" y="5250921"/>
                </a:lnTo>
                <a:cubicBezTo>
                  <a:pt x="4840093" y="5326016"/>
                  <a:pt x="4781958" y="5388290"/>
                  <a:pt x="4707040" y="5393453"/>
                </a:cubicBezTo>
                <a:lnTo>
                  <a:pt x="0" y="571781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52638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A2BF95-F4F5-4C4D-8CF8-A40AFFCD20FE}"/>
              </a:ext>
            </a:extLst>
          </p:cNvPr>
          <p:cNvSpPr>
            <a:spLocks noGrp="1"/>
          </p:cNvSpPr>
          <p:nvPr>
            <p:ph type="pic" sz="quarter" idx="12"/>
          </p:nvPr>
        </p:nvSpPr>
        <p:spPr>
          <a:xfrm>
            <a:off x="1523999"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3DB2694B-9858-41F1-BA1D-199F09A99DAF}"/>
              </a:ext>
            </a:extLst>
          </p:cNvPr>
          <p:cNvSpPr>
            <a:spLocks noGrp="1"/>
          </p:cNvSpPr>
          <p:nvPr>
            <p:ph type="pic" sz="quarter" idx="13"/>
          </p:nvPr>
        </p:nvSpPr>
        <p:spPr>
          <a:xfrm>
            <a:off x="4545807" y="1955228"/>
            <a:ext cx="3100387" cy="4279106"/>
          </a:xfrm>
          <a:custGeom>
            <a:avLst/>
            <a:gdLst>
              <a:gd name="connsiteX0" fmla="*/ 111025 w 3100387"/>
              <a:gd name="connsiteY0" fmla="*/ 0 h 4279106"/>
              <a:gd name="connsiteX1" fmla="*/ 2989362 w 3100387"/>
              <a:gd name="connsiteY1" fmla="*/ 0 h 4279106"/>
              <a:gd name="connsiteX2" fmla="*/ 3100387 w 3100387"/>
              <a:gd name="connsiteY2" fmla="*/ 111025 h 4279106"/>
              <a:gd name="connsiteX3" fmla="*/ 3100387 w 3100387"/>
              <a:gd name="connsiteY3" fmla="*/ 4168081 h 4279106"/>
              <a:gd name="connsiteX4" fmla="*/ 2989362 w 3100387"/>
              <a:gd name="connsiteY4" fmla="*/ 4279106 h 4279106"/>
              <a:gd name="connsiteX5" fmla="*/ 111025 w 3100387"/>
              <a:gd name="connsiteY5" fmla="*/ 4279106 h 4279106"/>
              <a:gd name="connsiteX6" fmla="*/ 0 w 3100387"/>
              <a:gd name="connsiteY6" fmla="*/ 4168081 h 4279106"/>
              <a:gd name="connsiteX7" fmla="*/ 0 w 3100387"/>
              <a:gd name="connsiteY7" fmla="*/ 111025 h 4279106"/>
              <a:gd name="connsiteX8" fmla="*/ 111025 w 3100387"/>
              <a:gd name="connsiteY8" fmla="*/ 0 h 427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0387" h="4279106">
                <a:moveTo>
                  <a:pt x="111025" y="0"/>
                </a:moveTo>
                <a:lnTo>
                  <a:pt x="2989362" y="0"/>
                </a:lnTo>
                <a:cubicBezTo>
                  <a:pt x="3050679" y="0"/>
                  <a:pt x="3100387" y="49708"/>
                  <a:pt x="3100387" y="111025"/>
                </a:cubicBezTo>
                <a:lnTo>
                  <a:pt x="3100387" y="4168081"/>
                </a:lnTo>
                <a:cubicBezTo>
                  <a:pt x="3100387" y="4229398"/>
                  <a:pt x="3050679" y="4279106"/>
                  <a:pt x="2989362" y="4279106"/>
                </a:cubicBezTo>
                <a:lnTo>
                  <a:pt x="111025" y="4279106"/>
                </a:lnTo>
                <a:cubicBezTo>
                  <a:pt x="49708" y="4279106"/>
                  <a:pt x="0" y="4229398"/>
                  <a:pt x="0" y="4168081"/>
                </a:cubicBezTo>
                <a:lnTo>
                  <a:pt x="0" y="111025"/>
                </a:lnTo>
                <a:cubicBezTo>
                  <a:pt x="0" y="49708"/>
                  <a:pt x="49708" y="0"/>
                  <a:pt x="11102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FCFB4AC5-B81E-43D1-87DB-C5473A012F62}"/>
              </a:ext>
            </a:extLst>
          </p:cNvPr>
          <p:cNvSpPr>
            <a:spLocks noGrp="1"/>
          </p:cNvSpPr>
          <p:nvPr>
            <p:ph type="pic" sz="quarter" idx="11"/>
          </p:nvPr>
        </p:nvSpPr>
        <p:spPr>
          <a:xfrm>
            <a:off x="8079583"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516165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2FE9AF0-A0C1-47C2-B649-0294F073D876}"/>
              </a:ext>
            </a:extLst>
          </p:cNvPr>
          <p:cNvSpPr>
            <a:spLocks noGrp="1"/>
          </p:cNvSpPr>
          <p:nvPr>
            <p:ph type="pic" sz="quarter" idx="13"/>
          </p:nvPr>
        </p:nvSpPr>
        <p:spPr>
          <a:xfrm>
            <a:off x="6436860" y="776514"/>
            <a:ext cx="4760911" cy="6081486"/>
          </a:xfrm>
          <a:custGeom>
            <a:avLst/>
            <a:gdLst>
              <a:gd name="connsiteX0" fmla="*/ 0 w 4760911"/>
              <a:gd name="connsiteY0" fmla="*/ 0 h 6081486"/>
              <a:gd name="connsiteX1" fmla="*/ 4760911 w 4760911"/>
              <a:gd name="connsiteY1" fmla="*/ 0 h 6081486"/>
              <a:gd name="connsiteX2" fmla="*/ 4760911 w 4760911"/>
              <a:gd name="connsiteY2" fmla="*/ 6081486 h 6081486"/>
              <a:gd name="connsiteX3" fmla="*/ 0 w 4760911"/>
              <a:gd name="connsiteY3" fmla="*/ 6081486 h 6081486"/>
            </a:gdLst>
            <a:ahLst/>
            <a:cxnLst>
              <a:cxn ang="0">
                <a:pos x="connsiteX0" y="connsiteY0"/>
              </a:cxn>
              <a:cxn ang="0">
                <a:pos x="connsiteX1" y="connsiteY1"/>
              </a:cxn>
              <a:cxn ang="0">
                <a:pos x="connsiteX2" y="connsiteY2"/>
              </a:cxn>
              <a:cxn ang="0">
                <a:pos x="connsiteX3" y="connsiteY3"/>
              </a:cxn>
            </a:cxnLst>
            <a:rect l="l" t="t" r="r" b="b"/>
            <a:pathLst>
              <a:path w="4760911" h="6081486">
                <a:moveTo>
                  <a:pt x="0" y="0"/>
                </a:moveTo>
                <a:lnTo>
                  <a:pt x="4760911" y="0"/>
                </a:lnTo>
                <a:lnTo>
                  <a:pt x="4760911" y="6081486"/>
                </a:lnTo>
                <a:lnTo>
                  <a:pt x="0" y="6081486"/>
                </a:lnTo>
                <a:close/>
              </a:path>
            </a:pathLst>
          </a:cu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805429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D4FA4C2-7E2B-407C-83B7-F6A1FE937251}"/>
              </a:ext>
            </a:extLst>
          </p:cNvPr>
          <p:cNvSpPr>
            <a:spLocks noGrp="1"/>
          </p:cNvSpPr>
          <p:nvPr>
            <p:ph type="pic" sz="quarter" idx="14"/>
          </p:nvPr>
        </p:nvSpPr>
        <p:spPr>
          <a:xfrm>
            <a:off x="7999771" y="780305"/>
            <a:ext cx="3293270" cy="3293270"/>
          </a:xfrm>
          <a:custGeom>
            <a:avLst/>
            <a:gdLst>
              <a:gd name="connsiteX0" fmla="*/ 1646635 w 3293270"/>
              <a:gd name="connsiteY0" fmla="*/ 0 h 3293270"/>
              <a:gd name="connsiteX1" fmla="*/ 3293270 w 3293270"/>
              <a:gd name="connsiteY1" fmla="*/ 1646635 h 3293270"/>
              <a:gd name="connsiteX2" fmla="*/ 3293269 w 3293270"/>
              <a:gd name="connsiteY2" fmla="*/ 1646635 h 3293270"/>
              <a:gd name="connsiteX3" fmla="*/ 1646634 w 3293270"/>
              <a:gd name="connsiteY3" fmla="*/ 3293270 h 3293270"/>
              <a:gd name="connsiteX4" fmla="*/ 0 w 3293270"/>
              <a:gd name="connsiteY4" fmla="*/ 3293270 h 3293270"/>
              <a:gd name="connsiteX5" fmla="*/ 0 w 3293270"/>
              <a:gd name="connsiteY5" fmla="*/ 1646635 h 3293270"/>
              <a:gd name="connsiteX6" fmla="*/ 1646635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5" y="0"/>
                </a:moveTo>
                <a:cubicBezTo>
                  <a:pt x="2556046" y="0"/>
                  <a:pt x="3293270" y="737224"/>
                  <a:pt x="3293270" y="1646635"/>
                </a:cubicBezTo>
                <a:lnTo>
                  <a:pt x="3293269" y="1646635"/>
                </a:lnTo>
                <a:cubicBezTo>
                  <a:pt x="3293269" y="2556046"/>
                  <a:pt x="2556045" y="3293270"/>
                  <a:pt x="1646634" y="3293270"/>
                </a:cubicBezTo>
                <a:lnTo>
                  <a:pt x="0" y="3293270"/>
                </a:lnTo>
                <a:lnTo>
                  <a:pt x="0" y="1646635"/>
                </a:lnTo>
                <a:cubicBezTo>
                  <a:pt x="0" y="737224"/>
                  <a:pt x="737224" y="0"/>
                  <a:pt x="164663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09EF5213-7CDD-494D-84E8-20E261F3409D}"/>
              </a:ext>
            </a:extLst>
          </p:cNvPr>
          <p:cNvSpPr>
            <a:spLocks noGrp="1"/>
          </p:cNvSpPr>
          <p:nvPr>
            <p:ph type="pic" sz="quarter" idx="13"/>
          </p:nvPr>
        </p:nvSpPr>
        <p:spPr>
          <a:xfrm>
            <a:off x="4420751" y="2784425"/>
            <a:ext cx="3293270" cy="3293270"/>
          </a:xfrm>
          <a:custGeom>
            <a:avLst/>
            <a:gdLst>
              <a:gd name="connsiteX0" fmla="*/ 1646636 w 3293270"/>
              <a:gd name="connsiteY0" fmla="*/ 0 h 3293270"/>
              <a:gd name="connsiteX1" fmla="*/ 3293270 w 3293270"/>
              <a:gd name="connsiteY1" fmla="*/ 0 h 3293270"/>
              <a:gd name="connsiteX2" fmla="*/ 3293270 w 3293270"/>
              <a:gd name="connsiteY2" fmla="*/ 1646635 h 3293270"/>
              <a:gd name="connsiteX3" fmla="*/ 1646635 w 3293270"/>
              <a:gd name="connsiteY3" fmla="*/ 3293270 h 3293270"/>
              <a:gd name="connsiteX4" fmla="*/ 0 w 3293270"/>
              <a:gd name="connsiteY4" fmla="*/ 1646635 h 3293270"/>
              <a:gd name="connsiteX5" fmla="*/ 1 w 3293270"/>
              <a:gd name="connsiteY5" fmla="*/ 1646635 h 3293270"/>
              <a:gd name="connsiteX6" fmla="*/ 1646636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6" y="0"/>
                </a:moveTo>
                <a:lnTo>
                  <a:pt x="3293270" y="0"/>
                </a:lnTo>
                <a:lnTo>
                  <a:pt x="3293270" y="1646635"/>
                </a:lnTo>
                <a:cubicBezTo>
                  <a:pt x="3293270" y="2556046"/>
                  <a:pt x="2556046" y="3293270"/>
                  <a:pt x="1646635" y="3293270"/>
                </a:cubicBezTo>
                <a:cubicBezTo>
                  <a:pt x="737224" y="3293270"/>
                  <a:pt x="0" y="2556046"/>
                  <a:pt x="0" y="1646635"/>
                </a:cubicBezTo>
                <a:lnTo>
                  <a:pt x="1" y="1646635"/>
                </a:lnTo>
                <a:cubicBezTo>
                  <a:pt x="1" y="737224"/>
                  <a:pt x="737225" y="0"/>
                  <a:pt x="164663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Graphic 22">
            <a:extLst>
              <a:ext uri="{FF2B5EF4-FFF2-40B4-BE49-F238E27FC236}">
                <a16:creationId xmlns:a16="http://schemas.microsoft.com/office/drawing/2014/main" id="{54C39EAC-78FC-4BDB-8A96-50BCECEDE716}"/>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904725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097F2AD-7A26-4492-9C62-2BBD53B82CDE}"/>
              </a:ext>
            </a:extLst>
          </p:cNvPr>
          <p:cNvSpPr>
            <a:spLocks noGrp="1"/>
          </p:cNvSpPr>
          <p:nvPr>
            <p:ph type="pic" sz="quarter" idx="13"/>
          </p:nvPr>
        </p:nvSpPr>
        <p:spPr>
          <a:xfrm>
            <a:off x="3536979" y="2647786"/>
            <a:ext cx="2288142" cy="2288142"/>
          </a:xfrm>
          <a:custGeom>
            <a:avLst/>
            <a:gdLst>
              <a:gd name="connsiteX0" fmla="*/ 1144071 w 2288142"/>
              <a:gd name="connsiteY0" fmla="*/ 0 h 2288142"/>
              <a:gd name="connsiteX1" fmla="*/ 2288142 w 2288142"/>
              <a:gd name="connsiteY1" fmla="*/ 1144071 h 2288142"/>
              <a:gd name="connsiteX2" fmla="*/ 1144071 w 2288142"/>
              <a:gd name="connsiteY2" fmla="*/ 2288142 h 2288142"/>
              <a:gd name="connsiteX3" fmla="*/ 0 w 2288142"/>
              <a:gd name="connsiteY3" fmla="*/ 1144071 h 2288142"/>
              <a:gd name="connsiteX4" fmla="*/ 1144071 w 2288142"/>
              <a:gd name="connsiteY4" fmla="*/ 0 h 2288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142" h="2288142">
                <a:moveTo>
                  <a:pt x="1144071" y="0"/>
                </a:moveTo>
                <a:cubicBezTo>
                  <a:pt x="1775924" y="0"/>
                  <a:pt x="2288142" y="512218"/>
                  <a:pt x="2288142" y="1144071"/>
                </a:cubicBezTo>
                <a:cubicBezTo>
                  <a:pt x="2288142" y="1775924"/>
                  <a:pt x="1775924" y="2288142"/>
                  <a:pt x="1144071" y="2288142"/>
                </a:cubicBezTo>
                <a:cubicBezTo>
                  <a:pt x="512218" y="2288142"/>
                  <a:pt x="0" y="1775924"/>
                  <a:pt x="0" y="1144071"/>
                </a:cubicBezTo>
                <a:cubicBezTo>
                  <a:pt x="0" y="512218"/>
                  <a:pt x="512218" y="0"/>
                  <a:pt x="114407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FDFBC260-03B4-4E46-9767-B2D99AFE4F31}"/>
              </a:ext>
            </a:extLst>
          </p:cNvPr>
          <p:cNvSpPr>
            <a:spLocks noGrp="1"/>
          </p:cNvSpPr>
          <p:nvPr>
            <p:ph type="pic" sz="quarter" idx="14"/>
          </p:nvPr>
        </p:nvSpPr>
        <p:spPr>
          <a:xfrm>
            <a:off x="667511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82A5B8D8-8A11-4B23-BF08-08B303F5FD5F}"/>
              </a:ext>
            </a:extLst>
          </p:cNvPr>
          <p:cNvSpPr>
            <a:spLocks noGrp="1"/>
          </p:cNvSpPr>
          <p:nvPr>
            <p:ph type="pic" sz="quarter" idx="15"/>
          </p:nvPr>
        </p:nvSpPr>
        <p:spPr>
          <a:xfrm>
            <a:off x="9434800"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4" name="Picture Placeholder 13">
            <a:extLst>
              <a:ext uri="{FF2B5EF4-FFF2-40B4-BE49-F238E27FC236}">
                <a16:creationId xmlns:a16="http://schemas.microsoft.com/office/drawing/2014/main" id="{7618ACB5-2C2B-4A0C-B9E9-D29D0C9EF897}"/>
              </a:ext>
            </a:extLst>
          </p:cNvPr>
          <p:cNvSpPr>
            <a:spLocks noGrp="1"/>
          </p:cNvSpPr>
          <p:nvPr>
            <p:ph type="pic" sz="quarter" idx="12"/>
          </p:nvPr>
        </p:nvSpPr>
        <p:spPr>
          <a:xfrm>
            <a:off x="72520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04317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01CC36B-EDA6-4FEB-A15B-33D8FB3BD5C5}"/>
              </a:ext>
            </a:extLst>
          </p:cNvPr>
          <p:cNvSpPr/>
          <p:nvPr userDrawn="1"/>
        </p:nvSpPr>
        <p:spPr>
          <a:xfrm>
            <a:off x="0" y="0"/>
            <a:ext cx="4551945" cy="5036457"/>
          </a:xfrm>
          <a:custGeom>
            <a:avLst/>
            <a:gdLst>
              <a:gd name="connsiteX0" fmla="*/ 2202961 w 4795325"/>
              <a:gd name="connsiteY0" fmla="*/ 0 h 5305743"/>
              <a:gd name="connsiteX1" fmla="*/ 4421256 w 4795325"/>
              <a:gd name="connsiteY1" fmla="*/ 0 h 5305743"/>
              <a:gd name="connsiteX2" fmla="*/ 4505035 w 4795325"/>
              <a:gd name="connsiteY2" fmla="*/ 173913 h 5305743"/>
              <a:gd name="connsiteX3" fmla="*/ 4795325 w 4795325"/>
              <a:gd name="connsiteY3" fmla="*/ 1611773 h 5305743"/>
              <a:gd name="connsiteX4" fmla="*/ 1101355 w 4795325"/>
              <a:gd name="connsiteY4" fmla="*/ 5305743 h 5305743"/>
              <a:gd name="connsiteX5" fmla="*/ 2882 w 4795325"/>
              <a:gd name="connsiteY5" fmla="*/ 5139670 h 5305743"/>
              <a:gd name="connsiteX6" fmla="*/ 0 w 4795325"/>
              <a:gd name="connsiteY6" fmla="*/ 5138695 h 5305743"/>
              <a:gd name="connsiteX7" fmla="*/ 0 w 4795325"/>
              <a:gd name="connsiteY7" fmla="*/ 3223734 h 5305743"/>
              <a:gd name="connsiteX8" fmla="*/ 9620 w 4795325"/>
              <a:gd name="connsiteY8" fmla="*/ 3230927 h 5305743"/>
              <a:gd name="connsiteX9" fmla="*/ 1101355 w 4795325"/>
              <a:gd name="connsiteY9" fmla="*/ 3564406 h 5305743"/>
              <a:gd name="connsiteX10" fmla="*/ 3053988 w 4795325"/>
              <a:gd name="connsiteY10" fmla="*/ 1611773 h 5305743"/>
              <a:gd name="connsiteX11" fmla="*/ 2343411 w 4795325"/>
              <a:gd name="connsiteY11" fmla="*/ 105027 h 530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5325" h="5305743">
                <a:moveTo>
                  <a:pt x="2202961" y="0"/>
                </a:moveTo>
                <a:lnTo>
                  <a:pt x="4421256" y="0"/>
                </a:lnTo>
                <a:lnTo>
                  <a:pt x="4505035" y="173913"/>
                </a:lnTo>
                <a:cubicBezTo>
                  <a:pt x="4691960" y="615854"/>
                  <a:pt x="4795325" y="1101742"/>
                  <a:pt x="4795325" y="1611773"/>
                </a:cubicBezTo>
                <a:cubicBezTo>
                  <a:pt x="4795325" y="3651896"/>
                  <a:pt x="3141478" y="5305743"/>
                  <a:pt x="1101355" y="5305743"/>
                </a:cubicBezTo>
                <a:cubicBezTo>
                  <a:pt x="718832" y="5305743"/>
                  <a:pt x="349889" y="5247600"/>
                  <a:pt x="2882" y="5139670"/>
                </a:cubicBezTo>
                <a:lnTo>
                  <a:pt x="0" y="5138695"/>
                </a:lnTo>
                <a:lnTo>
                  <a:pt x="0" y="3223734"/>
                </a:lnTo>
                <a:lnTo>
                  <a:pt x="9620" y="3230927"/>
                </a:lnTo>
                <a:cubicBezTo>
                  <a:pt x="321262" y="3441468"/>
                  <a:pt x="696952" y="3564406"/>
                  <a:pt x="1101355" y="3564406"/>
                </a:cubicBezTo>
                <a:cubicBezTo>
                  <a:pt x="2179764" y="3564406"/>
                  <a:pt x="3053988" y="2690182"/>
                  <a:pt x="3053988" y="1611773"/>
                </a:cubicBezTo>
                <a:cubicBezTo>
                  <a:pt x="3053988" y="1005168"/>
                  <a:pt x="2777378" y="463168"/>
                  <a:pt x="2343411" y="105027"/>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Picture Placeholder 9">
            <a:extLst>
              <a:ext uri="{FF2B5EF4-FFF2-40B4-BE49-F238E27FC236}">
                <a16:creationId xmlns:a16="http://schemas.microsoft.com/office/drawing/2014/main" id="{C559A31E-2921-4443-8080-A05B93F84F7B}"/>
              </a:ext>
            </a:extLst>
          </p:cNvPr>
          <p:cNvSpPr>
            <a:spLocks noGrp="1"/>
          </p:cNvSpPr>
          <p:nvPr>
            <p:ph type="pic" sz="quarter" idx="12"/>
          </p:nvPr>
        </p:nvSpPr>
        <p:spPr>
          <a:xfrm>
            <a:off x="928914" y="1058008"/>
            <a:ext cx="4760685" cy="2370991"/>
          </a:xfrm>
          <a:custGeom>
            <a:avLst/>
            <a:gdLst>
              <a:gd name="connsiteX0" fmla="*/ 98823 w 4760685"/>
              <a:gd name="connsiteY0" fmla="*/ 0 h 2370991"/>
              <a:gd name="connsiteX1" fmla="*/ 4661862 w 4760685"/>
              <a:gd name="connsiteY1" fmla="*/ 0 h 2370991"/>
              <a:gd name="connsiteX2" fmla="*/ 4760685 w 4760685"/>
              <a:gd name="connsiteY2" fmla="*/ 98823 h 2370991"/>
              <a:gd name="connsiteX3" fmla="*/ 4760685 w 4760685"/>
              <a:gd name="connsiteY3" fmla="*/ 2272168 h 2370991"/>
              <a:gd name="connsiteX4" fmla="*/ 4661862 w 4760685"/>
              <a:gd name="connsiteY4" fmla="*/ 2370991 h 2370991"/>
              <a:gd name="connsiteX5" fmla="*/ 98823 w 4760685"/>
              <a:gd name="connsiteY5" fmla="*/ 2370991 h 2370991"/>
              <a:gd name="connsiteX6" fmla="*/ 0 w 4760685"/>
              <a:gd name="connsiteY6" fmla="*/ 2272168 h 2370991"/>
              <a:gd name="connsiteX7" fmla="*/ 0 w 4760685"/>
              <a:gd name="connsiteY7" fmla="*/ 98823 h 2370991"/>
              <a:gd name="connsiteX8" fmla="*/ 98823 w 4760685"/>
              <a:gd name="connsiteY8" fmla="*/ 0 h 237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0685" h="2370991">
                <a:moveTo>
                  <a:pt x="98823" y="0"/>
                </a:moveTo>
                <a:lnTo>
                  <a:pt x="4661862" y="0"/>
                </a:lnTo>
                <a:cubicBezTo>
                  <a:pt x="4716440" y="0"/>
                  <a:pt x="4760685" y="44245"/>
                  <a:pt x="4760685" y="98823"/>
                </a:cubicBezTo>
                <a:lnTo>
                  <a:pt x="4760685" y="2272168"/>
                </a:lnTo>
                <a:cubicBezTo>
                  <a:pt x="4760685" y="2326746"/>
                  <a:pt x="4716440" y="2370991"/>
                  <a:pt x="4661862" y="2370991"/>
                </a:cubicBezTo>
                <a:lnTo>
                  <a:pt x="98823" y="2370991"/>
                </a:lnTo>
                <a:cubicBezTo>
                  <a:pt x="44245" y="2370991"/>
                  <a:pt x="0" y="2326746"/>
                  <a:pt x="0" y="2272168"/>
                </a:cubicBezTo>
                <a:lnTo>
                  <a:pt x="0" y="98823"/>
                </a:lnTo>
                <a:cubicBezTo>
                  <a:pt x="0" y="44245"/>
                  <a:pt x="44245" y="0"/>
                  <a:pt x="98823"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98FC388E-7514-4F33-998D-5979C02EE759}"/>
              </a:ext>
            </a:extLst>
          </p:cNvPr>
          <p:cNvSpPr>
            <a:spLocks noGrp="1"/>
          </p:cNvSpPr>
          <p:nvPr>
            <p:ph type="pic" sz="quarter" idx="13"/>
          </p:nvPr>
        </p:nvSpPr>
        <p:spPr>
          <a:xfrm>
            <a:off x="6096001" y="1058009"/>
            <a:ext cx="5167086" cy="3357774"/>
          </a:xfrm>
          <a:custGeom>
            <a:avLst/>
            <a:gdLst>
              <a:gd name="connsiteX0" fmla="*/ 139952 w 5167086"/>
              <a:gd name="connsiteY0" fmla="*/ 0 h 3357774"/>
              <a:gd name="connsiteX1" fmla="*/ 5027134 w 5167086"/>
              <a:gd name="connsiteY1" fmla="*/ 0 h 3357774"/>
              <a:gd name="connsiteX2" fmla="*/ 5167086 w 5167086"/>
              <a:gd name="connsiteY2" fmla="*/ 139952 h 3357774"/>
              <a:gd name="connsiteX3" fmla="*/ 5167086 w 5167086"/>
              <a:gd name="connsiteY3" fmla="*/ 3217822 h 3357774"/>
              <a:gd name="connsiteX4" fmla="*/ 5027134 w 5167086"/>
              <a:gd name="connsiteY4" fmla="*/ 3357774 h 3357774"/>
              <a:gd name="connsiteX5" fmla="*/ 139952 w 5167086"/>
              <a:gd name="connsiteY5" fmla="*/ 3357774 h 3357774"/>
              <a:gd name="connsiteX6" fmla="*/ 0 w 5167086"/>
              <a:gd name="connsiteY6" fmla="*/ 3217822 h 3357774"/>
              <a:gd name="connsiteX7" fmla="*/ 0 w 5167086"/>
              <a:gd name="connsiteY7" fmla="*/ 139952 h 3357774"/>
              <a:gd name="connsiteX8" fmla="*/ 139952 w 5167086"/>
              <a:gd name="connsiteY8" fmla="*/ 0 h 335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086" h="3357774">
                <a:moveTo>
                  <a:pt x="139952" y="0"/>
                </a:moveTo>
                <a:lnTo>
                  <a:pt x="5027134" y="0"/>
                </a:lnTo>
                <a:cubicBezTo>
                  <a:pt x="5104427" y="0"/>
                  <a:pt x="5167086" y="62659"/>
                  <a:pt x="5167086" y="139952"/>
                </a:cubicBezTo>
                <a:lnTo>
                  <a:pt x="5167086" y="3217822"/>
                </a:lnTo>
                <a:cubicBezTo>
                  <a:pt x="5167086" y="3295115"/>
                  <a:pt x="5104427" y="3357774"/>
                  <a:pt x="5027134" y="3357774"/>
                </a:cubicBezTo>
                <a:lnTo>
                  <a:pt x="139952" y="3357774"/>
                </a:lnTo>
                <a:cubicBezTo>
                  <a:pt x="62659" y="3357774"/>
                  <a:pt x="0" y="3295115"/>
                  <a:pt x="0" y="3217822"/>
                </a:cubicBezTo>
                <a:lnTo>
                  <a:pt x="0" y="139952"/>
                </a:lnTo>
                <a:cubicBezTo>
                  <a:pt x="0" y="62659"/>
                  <a:pt x="62659" y="0"/>
                  <a:pt x="13995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199051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F7251A2-C2C1-4EA6-8282-307DDF5CA67D}"/>
              </a:ext>
            </a:extLst>
          </p:cNvPr>
          <p:cNvSpPr>
            <a:spLocks noGrp="1"/>
          </p:cNvSpPr>
          <p:nvPr>
            <p:ph type="pic" sz="quarter" idx="15"/>
          </p:nvPr>
        </p:nvSpPr>
        <p:spPr>
          <a:xfrm>
            <a:off x="9059079" y="1643250"/>
            <a:ext cx="2422247" cy="3635998"/>
          </a:xfrm>
          <a:custGeom>
            <a:avLst/>
            <a:gdLst>
              <a:gd name="connsiteX0" fmla="*/ 88460 w 2422247"/>
              <a:gd name="connsiteY0" fmla="*/ 0 h 3635998"/>
              <a:gd name="connsiteX1" fmla="*/ 2333787 w 2422247"/>
              <a:gd name="connsiteY1" fmla="*/ 0 h 3635998"/>
              <a:gd name="connsiteX2" fmla="*/ 2422247 w 2422247"/>
              <a:gd name="connsiteY2" fmla="*/ 88460 h 3635998"/>
              <a:gd name="connsiteX3" fmla="*/ 2422247 w 2422247"/>
              <a:gd name="connsiteY3" fmla="*/ 3547538 h 3635998"/>
              <a:gd name="connsiteX4" fmla="*/ 2333787 w 2422247"/>
              <a:gd name="connsiteY4" fmla="*/ 3635998 h 3635998"/>
              <a:gd name="connsiteX5" fmla="*/ 88460 w 2422247"/>
              <a:gd name="connsiteY5" fmla="*/ 3635998 h 3635998"/>
              <a:gd name="connsiteX6" fmla="*/ 0 w 2422247"/>
              <a:gd name="connsiteY6" fmla="*/ 3547538 h 3635998"/>
              <a:gd name="connsiteX7" fmla="*/ 0 w 2422247"/>
              <a:gd name="connsiteY7" fmla="*/ 88460 h 3635998"/>
              <a:gd name="connsiteX8" fmla="*/ 88460 w 2422247"/>
              <a:gd name="connsiteY8" fmla="*/ 0 h 363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247" h="3635998">
                <a:moveTo>
                  <a:pt x="88460" y="0"/>
                </a:moveTo>
                <a:lnTo>
                  <a:pt x="2333787" y="0"/>
                </a:lnTo>
                <a:cubicBezTo>
                  <a:pt x="2382642" y="0"/>
                  <a:pt x="2422247" y="39605"/>
                  <a:pt x="2422247" y="88460"/>
                </a:cubicBezTo>
                <a:lnTo>
                  <a:pt x="2422247" y="3547538"/>
                </a:lnTo>
                <a:cubicBezTo>
                  <a:pt x="2422247" y="3596393"/>
                  <a:pt x="2382642" y="3635998"/>
                  <a:pt x="2333787" y="3635998"/>
                </a:cubicBezTo>
                <a:lnTo>
                  <a:pt x="88460" y="3635998"/>
                </a:lnTo>
                <a:cubicBezTo>
                  <a:pt x="39605" y="3635998"/>
                  <a:pt x="0" y="3596393"/>
                  <a:pt x="0" y="3547538"/>
                </a:cubicBezTo>
                <a:lnTo>
                  <a:pt x="0" y="88460"/>
                </a:lnTo>
                <a:cubicBezTo>
                  <a:pt x="0" y="39605"/>
                  <a:pt x="39605" y="0"/>
                  <a:pt x="88460"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92577E8A-0E99-46BF-AB4C-ADB90B0B02E4}"/>
              </a:ext>
            </a:extLst>
          </p:cNvPr>
          <p:cNvSpPr>
            <a:spLocks noGrp="1"/>
          </p:cNvSpPr>
          <p:nvPr>
            <p:ph type="pic" sz="quarter" idx="14"/>
          </p:nvPr>
        </p:nvSpPr>
        <p:spPr>
          <a:xfrm>
            <a:off x="7454430" y="1347892"/>
            <a:ext cx="2815772" cy="4226712"/>
          </a:xfrm>
          <a:custGeom>
            <a:avLst/>
            <a:gdLst>
              <a:gd name="connsiteX0" fmla="*/ 102832 w 2815772"/>
              <a:gd name="connsiteY0" fmla="*/ 0 h 4226712"/>
              <a:gd name="connsiteX1" fmla="*/ 2712940 w 2815772"/>
              <a:gd name="connsiteY1" fmla="*/ 0 h 4226712"/>
              <a:gd name="connsiteX2" fmla="*/ 2815772 w 2815772"/>
              <a:gd name="connsiteY2" fmla="*/ 102832 h 4226712"/>
              <a:gd name="connsiteX3" fmla="*/ 2815772 w 2815772"/>
              <a:gd name="connsiteY3" fmla="*/ 4123880 h 4226712"/>
              <a:gd name="connsiteX4" fmla="*/ 2712940 w 2815772"/>
              <a:gd name="connsiteY4" fmla="*/ 4226712 h 4226712"/>
              <a:gd name="connsiteX5" fmla="*/ 102832 w 2815772"/>
              <a:gd name="connsiteY5" fmla="*/ 4226712 h 4226712"/>
              <a:gd name="connsiteX6" fmla="*/ 0 w 2815772"/>
              <a:gd name="connsiteY6" fmla="*/ 4123880 h 4226712"/>
              <a:gd name="connsiteX7" fmla="*/ 0 w 2815772"/>
              <a:gd name="connsiteY7" fmla="*/ 102832 h 4226712"/>
              <a:gd name="connsiteX8" fmla="*/ 102832 w 2815772"/>
              <a:gd name="connsiteY8" fmla="*/ 0 h 422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772" h="4226712">
                <a:moveTo>
                  <a:pt x="102832" y="0"/>
                </a:moveTo>
                <a:lnTo>
                  <a:pt x="2712940" y="0"/>
                </a:lnTo>
                <a:cubicBezTo>
                  <a:pt x="2769733" y="0"/>
                  <a:pt x="2815772" y="46039"/>
                  <a:pt x="2815772" y="102832"/>
                </a:cubicBezTo>
                <a:lnTo>
                  <a:pt x="2815772" y="4123880"/>
                </a:lnTo>
                <a:cubicBezTo>
                  <a:pt x="2815772" y="4180673"/>
                  <a:pt x="2769733" y="4226712"/>
                  <a:pt x="2712940" y="4226712"/>
                </a:cubicBezTo>
                <a:lnTo>
                  <a:pt x="102832" y="4226712"/>
                </a:lnTo>
                <a:cubicBezTo>
                  <a:pt x="46039" y="4226712"/>
                  <a:pt x="0" y="4180673"/>
                  <a:pt x="0" y="4123880"/>
                </a:cubicBezTo>
                <a:lnTo>
                  <a:pt x="0" y="102832"/>
                </a:lnTo>
                <a:cubicBezTo>
                  <a:pt x="0" y="46039"/>
                  <a:pt x="46039" y="0"/>
                  <a:pt x="102832"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340CB6AA-B7E2-40BD-AA39-ED138EF81272}"/>
              </a:ext>
            </a:extLst>
          </p:cNvPr>
          <p:cNvSpPr>
            <a:spLocks noGrp="1"/>
          </p:cNvSpPr>
          <p:nvPr>
            <p:ph type="pic" sz="quarter" idx="13"/>
          </p:nvPr>
        </p:nvSpPr>
        <p:spPr>
          <a:xfrm>
            <a:off x="5654659" y="1140915"/>
            <a:ext cx="3091543" cy="4640668"/>
          </a:xfrm>
          <a:custGeom>
            <a:avLst/>
            <a:gdLst>
              <a:gd name="connsiteX0" fmla="*/ 112903 w 3091543"/>
              <a:gd name="connsiteY0" fmla="*/ 0 h 4640668"/>
              <a:gd name="connsiteX1" fmla="*/ 2978640 w 3091543"/>
              <a:gd name="connsiteY1" fmla="*/ 0 h 4640668"/>
              <a:gd name="connsiteX2" fmla="*/ 3091543 w 3091543"/>
              <a:gd name="connsiteY2" fmla="*/ 112903 h 4640668"/>
              <a:gd name="connsiteX3" fmla="*/ 3091543 w 3091543"/>
              <a:gd name="connsiteY3" fmla="*/ 4527765 h 4640668"/>
              <a:gd name="connsiteX4" fmla="*/ 2978640 w 3091543"/>
              <a:gd name="connsiteY4" fmla="*/ 4640668 h 4640668"/>
              <a:gd name="connsiteX5" fmla="*/ 112903 w 3091543"/>
              <a:gd name="connsiteY5" fmla="*/ 4640668 h 4640668"/>
              <a:gd name="connsiteX6" fmla="*/ 0 w 3091543"/>
              <a:gd name="connsiteY6" fmla="*/ 4527765 h 4640668"/>
              <a:gd name="connsiteX7" fmla="*/ 0 w 3091543"/>
              <a:gd name="connsiteY7" fmla="*/ 112903 h 4640668"/>
              <a:gd name="connsiteX8" fmla="*/ 112903 w 3091543"/>
              <a:gd name="connsiteY8" fmla="*/ 0 h 46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1543" h="4640668">
                <a:moveTo>
                  <a:pt x="112903" y="0"/>
                </a:moveTo>
                <a:lnTo>
                  <a:pt x="2978640" y="0"/>
                </a:lnTo>
                <a:cubicBezTo>
                  <a:pt x="3040995" y="0"/>
                  <a:pt x="3091543" y="50548"/>
                  <a:pt x="3091543" y="112903"/>
                </a:cubicBezTo>
                <a:lnTo>
                  <a:pt x="3091543" y="4527765"/>
                </a:lnTo>
                <a:cubicBezTo>
                  <a:pt x="3091543" y="4590120"/>
                  <a:pt x="3040995" y="4640668"/>
                  <a:pt x="2978640" y="4640668"/>
                </a:cubicBezTo>
                <a:lnTo>
                  <a:pt x="112903" y="4640668"/>
                </a:lnTo>
                <a:cubicBezTo>
                  <a:pt x="50548" y="4640668"/>
                  <a:pt x="0" y="4590120"/>
                  <a:pt x="0" y="4527765"/>
                </a:cubicBezTo>
                <a:lnTo>
                  <a:pt x="0" y="112903"/>
                </a:lnTo>
                <a:cubicBezTo>
                  <a:pt x="0" y="50548"/>
                  <a:pt x="50548" y="0"/>
                  <a:pt x="112903" y="0"/>
                </a:cubicBezTo>
                <a:close/>
              </a:path>
            </a:pathLst>
          </a:custGeom>
          <a:pattFill prst="pct5">
            <a:fgClr>
              <a:srgbClr val="FF0000"/>
            </a:fgClr>
            <a:bgClr>
              <a:schemeClr val="bg1"/>
            </a:bgClr>
          </a:pattFill>
          <a:effectLst>
            <a:outerShdw blurRad="381000" dist="50800" dir="21540000" algn="ctr" rotWithShape="0">
              <a:srgbClr val="001132">
                <a:alpha val="23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1583668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EE72087-A3DC-478A-BD66-F5A989DF8C4D}"/>
              </a:ext>
            </a:extLst>
          </p:cNvPr>
          <p:cNvSpPr>
            <a:spLocks noGrp="1"/>
          </p:cNvSpPr>
          <p:nvPr>
            <p:ph type="pic" sz="quarter" idx="13"/>
          </p:nvPr>
        </p:nvSpPr>
        <p:spPr>
          <a:xfrm>
            <a:off x="1077174" y="987828"/>
            <a:ext cx="4886100" cy="4882342"/>
          </a:xfrm>
          <a:custGeom>
            <a:avLst/>
            <a:gdLst>
              <a:gd name="connsiteX0" fmla="*/ 1191541 w 4886100"/>
              <a:gd name="connsiteY0" fmla="*/ 2499262 h 4882342"/>
              <a:gd name="connsiteX1" fmla="*/ 2383080 w 4886100"/>
              <a:gd name="connsiteY1" fmla="*/ 2499262 h 4882342"/>
              <a:gd name="connsiteX2" fmla="*/ 2383080 w 4886100"/>
              <a:gd name="connsiteY2" fmla="*/ 3690802 h 4882342"/>
              <a:gd name="connsiteX3" fmla="*/ 1191540 w 4886100"/>
              <a:gd name="connsiteY3" fmla="*/ 4882342 h 4882342"/>
              <a:gd name="connsiteX4" fmla="*/ 0 w 4886100"/>
              <a:gd name="connsiteY4" fmla="*/ 3690802 h 4882342"/>
              <a:gd name="connsiteX5" fmla="*/ 1 w 4886100"/>
              <a:gd name="connsiteY5" fmla="*/ 3690802 h 4882342"/>
              <a:gd name="connsiteX6" fmla="*/ 1191541 w 4886100"/>
              <a:gd name="connsiteY6" fmla="*/ 2499262 h 4882342"/>
              <a:gd name="connsiteX7" fmla="*/ 2503020 w 4886100"/>
              <a:gd name="connsiteY7" fmla="*/ 2499261 h 4882342"/>
              <a:gd name="connsiteX8" fmla="*/ 3694559 w 4886100"/>
              <a:gd name="connsiteY8" fmla="*/ 2499261 h 4882342"/>
              <a:gd name="connsiteX9" fmla="*/ 4886099 w 4886100"/>
              <a:gd name="connsiteY9" fmla="*/ 3690801 h 4882342"/>
              <a:gd name="connsiteX10" fmla="*/ 4886100 w 4886100"/>
              <a:gd name="connsiteY10" fmla="*/ 3690801 h 4882342"/>
              <a:gd name="connsiteX11" fmla="*/ 3694560 w 4886100"/>
              <a:gd name="connsiteY11" fmla="*/ 4882341 h 4882342"/>
              <a:gd name="connsiteX12" fmla="*/ 2503020 w 4886100"/>
              <a:gd name="connsiteY12" fmla="*/ 3690801 h 4882342"/>
              <a:gd name="connsiteX13" fmla="*/ 1191540 w 4886100"/>
              <a:gd name="connsiteY13" fmla="*/ 1 h 4882342"/>
              <a:gd name="connsiteX14" fmla="*/ 2383080 w 4886100"/>
              <a:gd name="connsiteY14" fmla="*/ 1191541 h 4882342"/>
              <a:gd name="connsiteX15" fmla="*/ 2383080 w 4886100"/>
              <a:gd name="connsiteY15" fmla="*/ 2383081 h 4882342"/>
              <a:gd name="connsiteX16" fmla="*/ 1191541 w 4886100"/>
              <a:gd name="connsiteY16" fmla="*/ 2383081 h 4882342"/>
              <a:gd name="connsiteX17" fmla="*/ 1 w 4886100"/>
              <a:gd name="connsiteY17" fmla="*/ 1191541 h 4882342"/>
              <a:gd name="connsiteX18" fmla="*/ 0 w 4886100"/>
              <a:gd name="connsiteY18" fmla="*/ 1191541 h 4882342"/>
              <a:gd name="connsiteX19" fmla="*/ 1191540 w 4886100"/>
              <a:gd name="connsiteY19" fmla="*/ 1 h 4882342"/>
              <a:gd name="connsiteX20" fmla="*/ 3694560 w 4886100"/>
              <a:gd name="connsiteY20" fmla="*/ 0 h 4882342"/>
              <a:gd name="connsiteX21" fmla="*/ 4886100 w 4886100"/>
              <a:gd name="connsiteY21" fmla="*/ 1191540 h 4882342"/>
              <a:gd name="connsiteX22" fmla="*/ 4886099 w 4886100"/>
              <a:gd name="connsiteY22" fmla="*/ 1191540 h 4882342"/>
              <a:gd name="connsiteX23" fmla="*/ 3694559 w 4886100"/>
              <a:gd name="connsiteY23" fmla="*/ 2383080 h 4882342"/>
              <a:gd name="connsiteX24" fmla="*/ 2503020 w 4886100"/>
              <a:gd name="connsiteY24" fmla="*/ 2383080 h 4882342"/>
              <a:gd name="connsiteX25" fmla="*/ 2503020 w 4886100"/>
              <a:gd name="connsiteY25" fmla="*/ 1191540 h 4882342"/>
              <a:gd name="connsiteX26" fmla="*/ 3694560 w 4886100"/>
              <a:gd name="connsiteY26" fmla="*/ 0 h 48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86100" h="4882342">
                <a:moveTo>
                  <a:pt x="1191541" y="2499262"/>
                </a:moveTo>
                <a:lnTo>
                  <a:pt x="2383080" y="2499262"/>
                </a:lnTo>
                <a:lnTo>
                  <a:pt x="2383080" y="3690802"/>
                </a:lnTo>
                <a:cubicBezTo>
                  <a:pt x="2383080" y="4348871"/>
                  <a:pt x="1849609" y="4882342"/>
                  <a:pt x="1191540" y="4882342"/>
                </a:cubicBezTo>
                <a:cubicBezTo>
                  <a:pt x="533471" y="4882342"/>
                  <a:pt x="0" y="4348871"/>
                  <a:pt x="0" y="3690802"/>
                </a:cubicBezTo>
                <a:lnTo>
                  <a:pt x="1" y="3690802"/>
                </a:lnTo>
                <a:cubicBezTo>
                  <a:pt x="1" y="3032733"/>
                  <a:pt x="533472" y="2499262"/>
                  <a:pt x="1191541" y="2499262"/>
                </a:cubicBezTo>
                <a:close/>
                <a:moveTo>
                  <a:pt x="2503020" y="2499261"/>
                </a:moveTo>
                <a:lnTo>
                  <a:pt x="3694559" y="2499261"/>
                </a:lnTo>
                <a:cubicBezTo>
                  <a:pt x="4352628" y="2499261"/>
                  <a:pt x="4886099" y="3032732"/>
                  <a:pt x="4886099" y="3690801"/>
                </a:cubicBezTo>
                <a:lnTo>
                  <a:pt x="4886100" y="3690801"/>
                </a:lnTo>
                <a:cubicBezTo>
                  <a:pt x="4886100" y="4348870"/>
                  <a:pt x="4352629" y="4882341"/>
                  <a:pt x="3694560" y="4882341"/>
                </a:cubicBezTo>
                <a:cubicBezTo>
                  <a:pt x="3036491" y="4882341"/>
                  <a:pt x="2503020" y="4348870"/>
                  <a:pt x="2503020" y="3690801"/>
                </a:cubicBezTo>
                <a:close/>
                <a:moveTo>
                  <a:pt x="1191540" y="1"/>
                </a:moveTo>
                <a:cubicBezTo>
                  <a:pt x="1849609" y="1"/>
                  <a:pt x="2383080" y="533472"/>
                  <a:pt x="2383080" y="1191541"/>
                </a:cubicBezTo>
                <a:lnTo>
                  <a:pt x="2383080" y="2383081"/>
                </a:lnTo>
                <a:lnTo>
                  <a:pt x="1191541" y="2383081"/>
                </a:lnTo>
                <a:cubicBezTo>
                  <a:pt x="533472" y="2383081"/>
                  <a:pt x="1" y="1849610"/>
                  <a:pt x="1" y="1191541"/>
                </a:cubicBezTo>
                <a:lnTo>
                  <a:pt x="0" y="1191541"/>
                </a:lnTo>
                <a:cubicBezTo>
                  <a:pt x="0" y="533472"/>
                  <a:pt x="533471" y="1"/>
                  <a:pt x="1191540" y="1"/>
                </a:cubicBezTo>
                <a:close/>
                <a:moveTo>
                  <a:pt x="3694560" y="0"/>
                </a:moveTo>
                <a:cubicBezTo>
                  <a:pt x="4352629" y="0"/>
                  <a:pt x="4886100" y="533471"/>
                  <a:pt x="4886100" y="1191540"/>
                </a:cubicBezTo>
                <a:lnTo>
                  <a:pt x="4886099" y="1191540"/>
                </a:lnTo>
                <a:cubicBezTo>
                  <a:pt x="4886099" y="1849609"/>
                  <a:pt x="4352628" y="2383080"/>
                  <a:pt x="3694559" y="2383080"/>
                </a:cubicBezTo>
                <a:lnTo>
                  <a:pt x="2503020" y="2383080"/>
                </a:lnTo>
                <a:lnTo>
                  <a:pt x="2503020" y="1191540"/>
                </a:lnTo>
                <a:cubicBezTo>
                  <a:pt x="2503020" y="533471"/>
                  <a:pt x="3036491" y="0"/>
                  <a:pt x="3694560" y="0"/>
                </a:cubicBezTo>
                <a:close/>
              </a:path>
            </a:pathLst>
          </a:custGeom>
          <a:pattFill prst="pct5">
            <a:fgClr>
              <a:srgbClr val="FF0000"/>
            </a:fgClr>
            <a:bgClr>
              <a:schemeClr val="bg1"/>
            </a:bgClr>
          </a:pattFill>
          <a:effectLst>
            <a:outerShdw blurRad="381000" dist="50800" dir="5400000" algn="ctr" rotWithShape="0">
              <a:srgbClr val="001132">
                <a:alpha val="2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996387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B98ED-0CE3-4D87-87E3-E62B6E90CA9C}"/>
              </a:ext>
            </a:extLst>
          </p:cNvPr>
          <p:cNvSpPr/>
          <p:nvPr userDrawn="1"/>
        </p:nvSpPr>
        <p:spPr>
          <a:xfrm>
            <a:off x="9043988" y="0"/>
            <a:ext cx="314801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0A1A4A4B-43C3-4886-9FBD-BE142771DF7D}"/>
              </a:ext>
            </a:extLst>
          </p:cNvPr>
          <p:cNvSpPr>
            <a:spLocks noGrp="1"/>
          </p:cNvSpPr>
          <p:nvPr>
            <p:ph type="pic" sz="quarter" idx="13"/>
          </p:nvPr>
        </p:nvSpPr>
        <p:spPr>
          <a:xfrm>
            <a:off x="6880317" y="692942"/>
            <a:ext cx="5311681" cy="5472115"/>
          </a:xfrm>
          <a:custGeom>
            <a:avLst/>
            <a:gdLst>
              <a:gd name="connsiteX0" fmla="*/ 1535021 w 5311681"/>
              <a:gd name="connsiteY0" fmla="*/ 2 h 5472115"/>
              <a:gd name="connsiteX1" fmla="*/ 5311681 w 5311681"/>
              <a:gd name="connsiteY1" fmla="*/ 2 h 5472115"/>
              <a:gd name="connsiteX2" fmla="*/ 5311681 w 5311681"/>
              <a:gd name="connsiteY2" fmla="*/ 5472115 h 5472115"/>
              <a:gd name="connsiteX3" fmla="*/ 1535021 w 5311681"/>
              <a:gd name="connsiteY3" fmla="*/ 5472115 h 5472115"/>
              <a:gd name="connsiteX4" fmla="*/ 105249 w 5311681"/>
              <a:gd name="connsiteY4" fmla="*/ 0 h 5472115"/>
              <a:gd name="connsiteX5" fmla="*/ 1402947 w 5311681"/>
              <a:gd name="connsiteY5" fmla="*/ 0 h 5472115"/>
              <a:gd name="connsiteX6" fmla="*/ 1402947 w 5311681"/>
              <a:gd name="connsiteY6" fmla="*/ 5472113 h 5472115"/>
              <a:gd name="connsiteX7" fmla="*/ 105249 w 5311681"/>
              <a:gd name="connsiteY7" fmla="*/ 5472113 h 5472115"/>
              <a:gd name="connsiteX8" fmla="*/ 0 w 5311681"/>
              <a:gd name="connsiteY8" fmla="*/ 5366864 h 5472115"/>
              <a:gd name="connsiteX9" fmla="*/ 0 w 5311681"/>
              <a:gd name="connsiteY9" fmla="*/ 105249 h 5472115"/>
              <a:gd name="connsiteX10" fmla="*/ 105249 w 5311681"/>
              <a:gd name="connsiteY10" fmla="*/ 0 h 547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1681" h="5472115">
                <a:moveTo>
                  <a:pt x="1535021" y="2"/>
                </a:moveTo>
                <a:lnTo>
                  <a:pt x="5311681" y="2"/>
                </a:lnTo>
                <a:lnTo>
                  <a:pt x="5311681" y="5472115"/>
                </a:lnTo>
                <a:lnTo>
                  <a:pt x="1535021" y="5472115"/>
                </a:lnTo>
                <a:close/>
                <a:moveTo>
                  <a:pt x="105249" y="0"/>
                </a:moveTo>
                <a:lnTo>
                  <a:pt x="1402947" y="0"/>
                </a:lnTo>
                <a:lnTo>
                  <a:pt x="1402947" y="5472113"/>
                </a:lnTo>
                <a:lnTo>
                  <a:pt x="105249" y="5472113"/>
                </a:lnTo>
                <a:cubicBezTo>
                  <a:pt x="47122" y="5472113"/>
                  <a:pt x="0" y="5424991"/>
                  <a:pt x="0" y="5366864"/>
                </a:cubicBezTo>
                <a:lnTo>
                  <a:pt x="0" y="105249"/>
                </a:lnTo>
                <a:cubicBezTo>
                  <a:pt x="0" y="47122"/>
                  <a:pt x="47122" y="0"/>
                  <a:pt x="105249"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709177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C80B57D-AF22-494D-8DBE-C5CCF32FDDD8}"/>
              </a:ext>
            </a:extLst>
          </p:cNvPr>
          <p:cNvSpPr>
            <a:spLocks noGrp="1"/>
          </p:cNvSpPr>
          <p:nvPr>
            <p:ph type="pic" sz="quarter" idx="13"/>
          </p:nvPr>
        </p:nvSpPr>
        <p:spPr>
          <a:xfrm>
            <a:off x="1055206" y="1041400"/>
            <a:ext cx="4775202" cy="4775202"/>
          </a:xfrm>
          <a:custGeom>
            <a:avLst/>
            <a:gdLst>
              <a:gd name="connsiteX0" fmla="*/ 2387602 w 4775202"/>
              <a:gd name="connsiteY0" fmla="*/ 0 h 4775202"/>
              <a:gd name="connsiteX1" fmla="*/ 4775202 w 4775202"/>
              <a:gd name="connsiteY1" fmla="*/ 0 h 4775202"/>
              <a:gd name="connsiteX2" fmla="*/ 4775202 w 4775202"/>
              <a:gd name="connsiteY2" fmla="*/ 2387601 h 4775202"/>
              <a:gd name="connsiteX3" fmla="*/ 2387601 w 4775202"/>
              <a:gd name="connsiteY3" fmla="*/ 4775202 h 4775202"/>
              <a:gd name="connsiteX4" fmla="*/ 0 w 4775202"/>
              <a:gd name="connsiteY4" fmla="*/ 2387601 h 4775202"/>
              <a:gd name="connsiteX5" fmla="*/ 1 w 4775202"/>
              <a:gd name="connsiteY5" fmla="*/ 2387601 h 4775202"/>
              <a:gd name="connsiteX6" fmla="*/ 2387602 w 4775202"/>
              <a:gd name="connsiteY6" fmla="*/ 0 h 477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5202" h="4775202">
                <a:moveTo>
                  <a:pt x="2387602" y="0"/>
                </a:moveTo>
                <a:lnTo>
                  <a:pt x="4775202" y="0"/>
                </a:lnTo>
                <a:lnTo>
                  <a:pt x="4775202" y="2387601"/>
                </a:lnTo>
                <a:cubicBezTo>
                  <a:pt x="4775202" y="3706237"/>
                  <a:pt x="3706237" y="4775202"/>
                  <a:pt x="2387601" y="4775202"/>
                </a:cubicBezTo>
                <a:cubicBezTo>
                  <a:pt x="1068965" y="4775202"/>
                  <a:pt x="0" y="3706237"/>
                  <a:pt x="0" y="2387601"/>
                </a:cubicBezTo>
                <a:lnTo>
                  <a:pt x="1" y="2387601"/>
                </a:lnTo>
                <a:cubicBezTo>
                  <a:pt x="1" y="1068965"/>
                  <a:pt x="1068966" y="0"/>
                  <a:pt x="238760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7" name="Graphic 22">
            <a:extLst>
              <a:ext uri="{FF2B5EF4-FFF2-40B4-BE49-F238E27FC236}">
                <a16:creationId xmlns:a16="http://schemas.microsoft.com/office/drawing/2014/main" id="{3938DB5D-5AF7-4D67-848D-4D44929200EF}"/>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677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49EECC1-1B82-4FCD-AA61-10C9D3751F55}"/>
              </a:ext>
            </a:extLst>
          </p:cNvPr>
          <p:cNvSpPr>
            <a:spLocks noGrp="1"/>
          </p:cNvSpPr>
          <p:nvPr>
            <p:ph type="pic" sz="quarter" idx="10"/>
          </p:nvPr>
        </p:nvSpPr>
        <p:spPr>
          <a:xfrm>
            <a:off x="0" y="0"/>
            <a:ext cx="12192000" cy="6858000"/>
          </a:xfrm>
          <a:pattFill prst="pct5">
            <a:fgClr>
              <a:srgbClr val="FF0000"/>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57393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75FD715-2D6A-40A8-92B9-8177F5476A88}"/>
              </a:ext>
            </a:extLst>
          </p:cNvPr>
          <p:cNvSpPr>
            <a:spLocks noGrp="1"/>
          </p:cNvSpPr>
          <p:nvPr>
            <p:ph type="pic" sz="quarter" idx="11"/>
          </p:nvPr>
        </p:nvSpPr>
        <p:spPr>
          <a:xfrm>
            <a:off x="6588383" y="0"/>
            <a:ext cx="5603617" cy="6857998"/>
          </a:xfrm>
          <a:custGeom>
            <a:avLst/>
            <a:gdLst>
              <a:gd name="connsiteX0" fmla="*/ 5603617 w 5603617"/>
              <a:gd name="connsiteY0" fmla="*/ 1947915 h 6857998"/>
              <a:gd name="connsiteX1" fmla="*/ 5595681 w 5603617"/>
              <a:gd name="connsiteY1" fmla="*/ 6857998 h 6857998"/>
              <a:gd name="connsiteX2" fmla="*/ 415381 w 5603617"/>
              <a:gd name="connsiteY2" fmla="*/ 6857998 h 6857998"/>
              <a:gd name="connsiteX3" fmla="*/ 4550861 w 5603617"/>
              <a:gd name="connsiteY3" fmla="*/ 0 h 6857998"/>
              <a:gd name="connsiteX4" fmla="*/ 5593562 w 5603617"/>
              <a:gd name="connsiteY4" fmla="*/ 0 h 6857998"/>
              <a:gd name="connsiteX5" fmla="*/ 5593562 w 5603617"/>
              <a:gd name="connsiteY5" fmla="*/ 1663740 h 6857998"/>
              <a:gd name="connsiteX6" fmla="*/ 2796781 w 5603617"/>
              <a:gd name="connsiteY6" fmla="*/ 4316479 h 6857998"/>
              <a:gd name="connsiteX7" fmla="*/ 0 w 5603617"/>
              <a:gd name="connsiteY7" fmla="*/ 43164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617" h="6857998">
                <a:moveTo>
                  <a:pt x="5603617" y="1947915"/>
                </a:moveTo>
                <a:lnTo>
                  <a:pt x="5595681" y="6857998"/>
                </a:lnTo>
                <a:lnTo>
                  <a:pt x="415381" y="6857998"/>
                </a:lnTo>
                <a:close/>
                <a:moveTo>
                  <a:pt x="4550861" y="0"/>
                </a:moveTo>
                <a:lnTo>
                  <a:pt x="5593562" y="0"/>
                </a:lnTo>
                <a:lnTo>
                  <a:pt x="5593562" y="1663740"/>
                </a:lnTo>
                <a:lnTo>
                  <a:pt x="2796781" y="4316479"/>
                </a:lnTo>
                <a:lnTo>
                  <a:pt x="0" y="4316479"/>
                </a:lnTo>
                <a:close/>
              </a:path>
            </a:pathLst>
          </a:custGeom>
          <a:pattFill prst="pct5">
            <a:fgClr>
              <a:srgbClr val="FF0000"/>
            </a:fgClr>
            <a:bgClr>
              <a:schemeClr val="bg1"/>
            </a:bgClr>
          </a:pattFill>
          <a:effectLst>
            <a:outerShdw blurRad="304800" dist="50800" dir="120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3606354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96DEE6-31B8-4DCA-8022-304D5211E812}"/>
              </a:ext>
            </a:extLst>
          </p:cNvPr>
          <p:cNvSpPr/>
          <p:nvPr userDrawn="1"/>
        </p:nvSpPr>
        <p:spPr>
          <a:xfrm>
            <a:off x="0" y="0"/>
            <a:ext cx="4034972" cy="6858000"/>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925D87C-76B5-4235-ACEE-6344B2FDEABF}"/>
              </a:ext>
            </a:extLst>
          </p:cNvPr>
          <p:cNvSpPr>
            <a:spLocks noGrp="1"/>
          </p:cNvSpPr>
          <p:nvPr>
            <p:ph type="pic" sz="quarter" idx="13"/>
          </p:nvPr>
        </p:nvSpPr>
        <p:spPr>
          <a:xfrm>
            <a:off x="1299030" y="725714"/>
            <a:ext cx="4376053" cy="5406572"/>
          </a:xfrm>
          <a:custGeom>
            <a:avLst/>
            <a:gdLst>
              <a:gd name="connsiteX0" fmla="*/ 90716 w 4376053"/>
              <a:gd name="connsiteY0" fmla="*/ 0 h 5406572"/>
              <a:gd name="connsiteX1" fmla="*/ 3341903 w 4376053"/>
              <a:gd name="connsiteY1" fmla="*/ 0 h 5406572"/>
              <a:gd name="connsiteX2" fmla="*/ 4376053 w 4376053"/>
              <a:gd name="connsiteY2" fmla="*/ 1034150 h 5406572"/>
              <a:gd name="connsiteX3" fmla="*/ 4376053 w 4376053"/>
              <a:gd name="connsiteY3" fmla="*/ 5315876 h 5406572"/>
              <a:gd name="connsiteX4" fmla="*/ 4368928 w 4376053"/>
              <a:gd name="connsiteY4" fmla="*/ 5351167 h 5406572"/>
              <a:gd name="connsiteX5" fmla="*/ 4285341 w 4376053"/>
              <a:gd name="connsiteY5" fmla="*/ 5406572 h 5406572"/>
              <a:gd name="connsiteX6" fmla="*/ 1034147 w 4376053"/>
              <a:gd name="connsiteY6" fmla="*/ 5406572 h 5406572"/>
              <a:gd name="connsiteX7" fmla="*/ 5336 w 4376053"/>
              <a:gd name="connsiteY7" fmla="*/ 4478158 h 5406572"/>
              <a:gd name="connsiteX8" fmla="*/ 0 w 4376053"/>
              <a:gd name="connsiteY8" fmla="*/ 4372482 h 5406572"/>
              <a:gd name="connsiteX9" fmla="*/ 0 w 4376053"/>
              <a:gd name="connsiteY9" fmla="*/ 90716 h 5406572"/>
              <a:gd name="connsiteX10" fmla="*/ 90716 w 4376053"/>
              <a:gd name="connsiteY10" fmla="*/ 0 h 540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6053" h="5406572">
                <a:moveTo>
                  <a:pt x="90716" y="0"/>
                </a:moveTo>
                <a:lnTo>
                  <a:pt x="3341903" y="0"/>
                </a:lnTo>
                <a:cubicBezTo>
                  <a:pt x="3913048" y="0"/>
                  <a:pt x="4376053" y="463005"/>
                  <a:pt x="4376053" y="1034150"/>
                </a:cubicBezTo>
                <a:lnTo>
                  <a:pt x="4376053" y="5315876"/>
                </a:lnTo>
                <a:lnTo>
                  <a:pt x="4368928" y="5351167"/>
                </a:lnTo>
                <a:cubicBezTo>
                  <a:pt x="4355157" y="5383726"/>
                  <a:pt x="4322917" y="5406572"/>
                  <a:pt x="4285341" y="5406572"/>
                </a:cubicBezTo>
                <a:lnTo>
                  <a:pt x="1034147" y="5406572"/>
                </a:lnTo>
                <a:cubicBezTo>
                  <a:pt x="498699" y="5406572"/>
                  <a:pt x="58295" y="4999634"/>
                  <a:pt x="5336" y="4478158"/>
                </a:cubicBezTo>
                <a:lnTo>
                  <a:pt x="0" y="4372482"/>
                </a:lnTo>
                <a:lnTo>
                  <a:pt x="0" y="90716"/>
                </a:lnTo>
                <a:cubicBezTo>
                  <a:pt x="0" y="40615"/>
                  <a:pt x="40615" y="0"/>
                  <a:pt x="9071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934952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D71363F-E3BC-448B-8800-C8F8A6446389}"/>
              </a:ext>
            </a:extLst>
          </p:cNvPr>
          <p:cNvSpPr/>
          <p:nvPr userDrawn="1"/>
        </p:nvSpPr>
        <p:spPr>
          <a:xfrm>
            <a:off x="7451935" y="0"/>
            <a:ext cx="4740065" cy="4398019"/>
          </a:xfrm>
          <a:custGeom>
            <a:avLst/>
            <a:gdLst>
              <a:gd name="connsiteX0" fmla="*/ 227749 w 4740065"/>
              <a:gd name="connsiteY0" fmla="*/ 0 h 4398019"/>
              <a:gd name="connsiteX1" fmla="*/ 1103059 w 4740065"/>
              <a:gd name="connsiteY1" fmla="*/ 0 h 4398019"/>
              <a:gd name="connsiteX2" fmla="*/ 1085397 w 4740065"/>
              <a:gd name="connsiteY2" fmla="*/ 29072 h 4398019"/>
              <a:gd name="connsiteX3" fmla="*/ 793128 w 4740065"/>
              <a:gd name="connsiteY3" fmla="*/ 1183331 h 4398019"/>
              <a:gd name="connsiteX4" fmla="*/ 3214688 w 4740065"/>
              <a:gd name="connsiteY4" fmla="*/ 3604891 h 4398019"/>
              <a:gd name="connsiteX5" fmla="*/ 4568605 w 4740065"/>
              <a:gd name="connsiteY5" fmla="*/ 3191327 h 4398019"/>
              <a:gd name="connsiteX6" fmla="*/ 4740065 w 4740065"/>
              <a:gd name="connsiteY6" fmla="*/ 3063112 h 4398019"/>
              <a:gd name="connsiteX7" fmla="*/ 4740065 w 4740065"/>
              <a:gd name="connsiteY7" fmla="*/ 4013364 h 4398019"/>
              <a:gd name="connsiteX8" fmla="*/ 4465990 w 4740065"/>
              <a:gd name="connsiteY8" fmla="*/ 4145393 h 4398019"/>
              <a:gd name="connsiteX9" fmla="*/ 3214688 w 4740065"/>
              <a:gd name="connsiteY9" fmla="*/ 4398019 h 4398019"/>
              <a:gd name="connsiteX10" fmla="*/ 0 w 4740065"/>
              <a:gd name="connsiteY10" fmla="*/ 1183331 h 4398019"/>
              <a:gd name="connsiteX11" fmla="*/ 144526 w 4740065"/>
              <a:gd name="connsiteY11" fmla="*/ 227381 h 439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065" h="4398019">
                <a:moveTo>
                  <a:pt x="227749" y="0"/>
                </a:moveTo>
                <a:lnTo>
                  <a:pt x="1103059" y="0"/>
                </a:lnTo>
                <a:lnTo>
                  <a:pt x="1085397" y="29072"/>
                </a:lnTo>
                <a:cubicBezTo>
                  <a:pt x="899004" y="372190"/>
                  <a:pt x="793128" y="765396"/>
                  <a:pt x="793128" y="1183331"/>
                </a:cubicBezTo>
                <a:cubicBezTo>
                  <a:pt x="793128" y="2520722"/>
                  <a:pt x="1877297" y="3604891"/>
                  <a:pt x="3214688" y="3604891"/>
                </a:cubicBezTo>
                <a:cubicBezTo>
                  <a:pt x="3716210" y="3604891"/>
                  <a:pt x="4182122" y="3452430"/>
                  <a:pt x="4568605" y="3191327"/>
                </a:cubicBezTo>
                <a:lnTo>
                  <a:pt x="4740065" y="3063112"/>
                </a:lnTo>
                <a:lnTo>
                  <a:pt x="4740065" y="4013364"/>
                </a:lnTo>
                <a:lnTo>
                  <a:pt x="4465990" y="4145393"/>
                </a:lnTo>
                <a:cubicBezTo>
                  <a:pt x="4081390" y="4308065"/>
                  <a:pt x="3658544" y="4398019"/>
                  <a:pt x="3214688" y="4398019"/>
                </a:cubicBezTo>
                <a:cubicBezTo>
                  <a:pt x="1439265" y="4398019"/>
                  <a:pt x="0" y="2958754"/>
                  <a:pt x="0" y="1183331"/>
                </a:cubicBezTo>
                <a:cubicBezTo>
                  <a:pt x="0" y="850439"/>
                  <a:pt x="50600" y="529365"/>
                  <a:pt x="144526" y="227381"/>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Picture Placeholder 21">
            <a:extLst>
              <a:ext uri="{FF2B5EF4-FFF2-40B4-BE49-F238E27FC236}">
                <a16:creationId xmlns:a16="http://schemas.microsoft.com/office/drawing/2014/main" id="{E7006146-2D31-443F-A19A-965007E9780F}"/>
              </a:ext>
            </a:extLst>
          </p:cNvPr>
          <p:cNvSpPr>
            <a:spLocks noGrp="1"/>
          </p:cNvSpPr>
          <p:nvPr>
            <p:ph type="pic" sz="quarter" idx="16"/>
          </p:nvPr>
        </p:nvSpPr>
        <p:spPr>
          <a:xfrm>
            <a:off x="7132021" y="3899805"/>
            <a:ext cx="1427938" cy="1449529"/>
          </a:xfrm>
          <a:custGeom>
            <a:avLst/>
            <a:gdLst>
              <a:gd name="connsiteX0" fmla="*/ 713969 w 1427938"/>
              <a:gd name="connsiteY0" fmla="*/ 0 h 1299212"/>
              <a:gd name="connsiteX1" fmla="*/ 1427938 w 1427938"/>
              <a:gd name="connsiteY1" fmla="*/ 649606 h 1299212"/>
              <a:gd name="connsiteX2" fmla="*/ 713969 w 1427938"/>
              <a:gd name="connsiteY2" fmla="*/ 1299212 h 1299212"/>
              <a:gd name="connsiteX3" fmla="*/ 0 w 1427938"/>
              <a:gd name="connsiteY3" fmla="*/ 649606 h 1299212"/>
              <a:gd name="connsiteX4" fmla="*/ 713969 w 1427938"/>
              <a:gd name="connsiteY4" fmla="*/ 0 h 1299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938" h="1299212">
                <a:moveTo>
                  <a:pt x="713969" y="0"/>
                </a:moveTo>
                <a:cubicBezTo>
                  <a:pt x="1108283" y="0"/>
                  <a:pt x="1427938" y="290839"/>
                  <a:pt x="1427938" y="649606"/>
                </a:cubicBezTo>
                <a:cubicBezTo>
                  <a:pt x="1427938" y="1008373"/>
                  <a:pt x="1108283" y="1299212"/>
                  <a:pt x="713969" y="1299212"/>
                </a:cubicBezTo>
                <a:cubicBezTo>
                  <a:pt x="319655" y="1299212"/>
                  <a:pt x="0" y="1008373"/>
                  <a:pt x="0" y="649606"/>
                </a:cubicBezTo>
                <a:cubicBezTo>
                  <a:pt x="0" y="290839"/>
                  <a:pt x="319655" y="0"/>
                  <a:pt x="713969"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3" name="Picture Placeholder 22">
            <a:extLst>
              <a:ext uri="{FF2B5EF4-FFF2-40B4-BE49-F238E27FC236}">
                <a16:creationId xmlns:a16="http://schemas.microsoft.com/office/drawing/2014/main" id="{D55BBC2D-97C4-4FDA-AF9E-6026691409DF}"/>
              </a:ext>
            </a:extLst>
          </p:cNvPr>
          <p:cNvSpPr>
            <a:spLocks noGrp="1"/>
          </p:cNvSpPr>
          <p:nvPr>
            <p:ph type="pic" sz="quarter" idx="15"/>
          </p:nvPr>
        </p:nvSpPr>
        <p:spPr>
          <a:xfrm>
            <a:off x="9062809" y="5452201"/>
            <a:ext cx="786440" cy="786440"/>
          </a:xfrm>
          <a:custGeom>
            <a:avLst/>
            <a:gdLst>
              <a:gd name="connsiteX0" fmla="*/ 393220 w 786440"/>
              <a:gd name="connsiteY0" fmla="*/ 0 h 786440"/>
              <a:gd name="connsiteX1" fmla="*/ 786440 w 786440"/>
              <a:gd name="connsiteY1" fmla="*/ 393220 h 786440"/>
              <a:gd name="connsiteX2" fmla="*/ 393220 w 786440"/>
              <a:gd name="connsiteY2" fmla="*/ 786440 h 786440"/>
              <a:gd name="connsiteX3" fmla="*/ 0 w 786440"/>
              <a:gd name="connsiteY3" fmla="*/ 393220 h 786440"/>
              <a:gd name="connsiteX4" fmla="*/ 393220 w 786440"/>
              <a:gd name="connsiteY4" fmla="*/ 0 h 78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40" h="786440">
                <a:moveTo>
                  <a:pt x="393220" y="0"/>
                </a:moveTo>
                <a:cubicBezTo>
                  <a:pt x="610389" y="0"/>
                  <a:pt x="786440" y="176051"/>
                  <a:pt x="786440" y="393220"/>
                </a:cubicBezTo>
                <a:cubicBezTo>
                  <a:pt x="786440" y="610389"/>
                  <a:pt x="610389" y="786440"/>
                  <a:pt x="393220" y="786440"/>
                </a:cubicBezTo>
                <a:cubicBezTo>
                  <a:pt x="176051" y="786440"/>
                  <a:pt x="0" y="610389"/>
                  <a:pt x="0" y="393220"/>
                </a:cubicBezTo>
                <a:cubicBezTo>
                  <a:pt x="0" y="176051"/>
                  <a:pt x="176051" y="0"/>
                  <a:pt x="393220"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0" name="Picture Placeholder 19">
            <a:extLst>
              <a:ext uri="{FF2B5EF4-FFF2-40B4-BE49-F238E27FC236}">
                <a16:creationId xmlns:a16="http://schemas.microsoft.com/office/drawing/2014/main" id="{3B10DD01-21EA-4D2C-9353-459F65FD94FE}"/>
              </a:ext>
            </a:extLst>
          </p:cNvPr>
          <p:cNvSpPr>
            <a:spLocks noGrp="1"/>
          </p:cNvSpPr>
          <p:nvPr>
            <p:ph type="pic" sz="quarter" idx="13"/>
          </p:nvPr>
        </p:nvSpPr>
        <p:spPr>
          <a:xfrm>
            <a:off x="9849249" y="1417007"/>
            <a:ext cx="1102328" cy="1102328"/>
          </a:xfrm>
          <a:custGeom>
            <a:avLst/>
            <a:gdLst>
              <a:gd name="connsiteX0" fmla="*/ 551164 w 1102328"/>
              <a:gd name="connsiteY0" fmla="*/ 0 h 1102328"/>
              <a:gd name="connsiteX1" fmla="*/ 1102328 w 1102328"/>
              <a:gd name="connsiteY1" fmla="*/ 551164 h 1102328"/>
              <a:gd name="connsiteX2" fmla="*/ 551164 w 1102328"/>
              <a:gd name="connsiteY2" fmla="*/ 1102328 h 1102328"/>
              <a:gd name="connsiteX3" fmla="*/ 0 w 1102328"/>
              <a:gd name="connsiteY3" fmla="*/ 551164 h 1102328"/>
              <a:gd name="connsiteX4" fmla="*/ 551164 w 1102328"/>
              <a:gd name="connsiteY4" fmla="*/ 0 h 110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28" h="1102328">
                <a:moveTo>
                  <a:pt x="551164" y="0"/>
                </a:moveTo>
                <a:cubicBezTo>
                  <a:pt x="855563" y="0"/>
                  <a:pt x="1102328" y="246765"/>
                  <a:pt x="1102328" y="551164"/>
                </a:cubicBezTo>
                <a:cubicBezTo>
                  <a:pt x="1102328" y="855563"/>
                  <a:pt x="855563" y="1102328"/>
                  <a:pt x="551164" y="1102328"/>
                </a:cubicBezTo>
                <a:cubicBezTo>
                  <a:pt x="246765" y="1102328"/>
                  <a:pt x="0" y="855563"/>
                  <a:pt x="0" y="551164"/>
                </a:cubicBezTo>
                <a:cubicBezTo>
                  <a:pt x="0" y="246765"/>
                  <a:pt x="246765" y="0"/>
                  <a:pt x="551164"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1" name="Picture Placeholder 20">
            <a:extLst>
              <a:ext uri="{FF2B5EF4-FFF2-40B4-BE49-F238E27FC236}">
                <a16:creationId xmlns:a16="http://schemas.microsoft.com/office/drawing/2014/main" id="{16067994-1D1E-47B2-B8D4-361DC0792BD8}"/>
              </a:ext>
            </a:extLst>
          </p:cNvPr>
          <p:cNvSpPr>
            <a:spLocks noGrp="1"/>
          </p:cNvSpPr>
          <p:nvPr>
            <p:ph type="pic" sz="quarter" idx="14"/>
          </p:nvPr>
        </p:nvSpPr>
        <p:spPr>
          <a:xfrm>
            <a:off x="9211430" y="3201915"/>
            <a:ext cx="1605962" cy="1605962"/>
          </a:xfrm>
          <a:custGeom>
            <a:avLst/>
            <a:gdLst>
              <a:gd name="connsiteX0" fmla="*/ 802981 w 1605962"/>
              <a:gd name="connsiteY0" fmla="*/ 0 h 1605962"/>
              <a:gd name="connsiteX1" fmla="*/ 1605962 w 1605962"/>
              <a:gd name="connsiteY1" fmla="*/ 802981 h 1605962"/>
              <a:gd name="connsiteX2" fmla="*/ 802981 w 1605962"/>
              <a:gd name="connsiteY2" fmla="*/ 1605962 h 1605962"/>
              <a:gd name="connsiteX3" fmla="*/ 0 w 1605962"/>
              <a:gd name="connsiteY3" fmla="*/ 802981 h 1605962"/>
              <a:gd name="connsiteX4" fmla="*/ 802981 w 1605962"/>
              <a:gd name="connsiteY4" fmla="*/ 0 h 160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962" h="1605962">
                <a:moveTo>
                  <a:pt x="802981" y="0"/>
                </a:moveTo>
                <a:cubicBezTo>
                  <a:pt x="1246455" y="0"/>
                  <a:pt x="1605962" y="359507"/>
                  <a:pt x="1605962" y="802981"/>
                </a:cubicBezTo>
                <a:cubicBezTo>
                  <a:pt x="1605962" y="1246455"/>
                  <a:pt x="1246455" y="1605962"/>
                  <a:pt x="802981" y="1605962"/>
                </a:cubicBezTo>
                <a:cubicBezTo>
                  <a:pt x="359507" y="1605962"/>
                  <a:pt x="0" y="1246455"/>
                  <a:pt x="0" y="802981"/>
                </a:cubicBezTo>
                <a:cubicBezTo>
                  <a:pt x="0" y="359507"/>
                  <a:pt x="359507" y="0"/>
                  <a:pt x="802981"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19" name="Picture Placeholder 18">
            <a:extLst>
              <a:ext uri="{FF2B5EF4-FFF2-40B4-BE49-F238E27FC236}">
                <a16:creationId xmlns:a16="http://schemas.microsoft.com/office/drawing/2014/main" id="{588B231B-C88F-4B8B-A8B7-06E2B5EB0E43}"/>
              </a:ext>
            </a:extLst>
          </p:cNvPr>
          <p:cNvSpPr>
            <a:spLocks noGrp="1"/>
          </p:cNvSpPr>
          <p:nvPr>
            <p:ph type="pic" sz="quarter" idx="12"/>
          </p:nvPr>
        </p:nvSpPr>
        <p:spPr>
          <a:xfrm>
            <a:off x="7150896" y="1129005"/>
            <a:ext cx="2250286" cy="2250286"/>
          </a:xfrm>
          <a:custGeom>
            <a:avLst/>
            <a:gdLst>
              <a:gd name="connsiteX0" fmla="*/ 1125143 w 2250286"/>
              <a:gd name="connsiteY0" fmla="*/ 0 h 2250286"/>
              <a:gd name="connsiteX1" fmla="*/ 2250286 w 2250286"/>
              <a:gd name="connsiteY1" fmla="*/ 1125143 h 2250286"/>
              <a:gd name="connsiteX2" fmla="*/ 1125143 w 2250286"/>
              <a:gd name="connsiteY2" fmla="*/ 2250286 h 2250286"/>
              <a:gd name="connsiteX3" fmla="*/ 0 w 2250286"/>
              <a:gd name="connsiteY3" fmla="*/ 1125143 h 2250286"/>
              <a:gd name="connsiteX4" fmla="*/ 1125143 w 2250286"/>
              <a:gd name="connsiteY4" fmla="*/ 0 h 225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286" h="2250286">
                <a:moveTo>
                  <a:pt x="1125143" y="0"/>
                </a:moveTo>
                <a:cubicBezTo>
                  <a:pt x="1746542" y="0"/>
                  <a:pt x="2250286" y="503744"/>
                  <a:pt x="2250286" y="1125143"/>
                </a:cubicBezTo>
                <a:cubicBezTo>
                  <a:pt x="2250286" y="1746542"/>
                  <a:pt x="1746542" y="2250286"/>
                  <a:pt x="1125143" y="2250286"/>
                </a:cubicBezTo>
                <a:cubicBezTo>
                  <a:pt x="503744" y="2250286"/>
                  <a:pt x="0" y="1746542"/>
                  <a:pt x="0" y="1125143"/>
                </a:cubicBezTo>
                <a:cubicBezTo>
                  <a:pt x="0" y="503744"/>
                  <a:pt x="503744" y="0"/>
                  <a:pt x="1125143" y="0"/>
                </a:cubicBezTo>
                <a:close/>
              </a:path>
            </a:pathLst>
          </a:custGeom>
          <a:pattFill prst="pct5">
            <a:fgClr>
              <a:srgbClr val="FF0000"/>
            </a:fgClr>
            <a:bgClr>
              <a:schemeClr val="bg1"/>
            </a:bgClr>
          </a:pattFill>
          <a:ln w="127000">
            <a:gradFill>
              <a:gsLst>
                <a:gs pos="0">
                  <a:srgbClr val="92D050"/>
                </a:gs>
                <a:gs pos="100000">
                  <a:srgbClr val="00B0F0"/>
                </a:gs>
              </a:gsLst>
              <a:lin ang="5400000" scaled="1"/>
            </a:gradFill>
          </a:ln>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44541CEA-6B7C-46AE-9E9D-02A4A31A80FF}"/>
              </a:ext>
            </a:extLst>
          </p:cNvPr>
          <p:cNvSpPr>
            <a:spLocks noGrp="1"/>
          </p:cNvSpPr>
          <p:nvPr>
            <p:ph type="pic" sz="quarter" idx="11"/>
          </p:nvPr>
        </p:nvSpPr>
        <p:spPr>
          <a:xfrm>
            <a:off x="6096000" y="817541"/>
            <a:ext cx="819150" cy="819150"/>
          </a:xfrm>
          <a:custGeom>
            <a:avLst/>
            <a:gdLst>
              <a:gd name="connsiteX0" fmla="*/ 409575 w 819150"/>
              <a:gd name="connsiteY0" fmla="*/ 0 h 819150"/>
              <a:gd name="connsiteX1" fmla="*/ 819150 w 819150"/>
              <a:gd name="connsiteY1" fmla="*/ 409575 h 819150"/>
              <a:gd name="connsiteX2" fmla="*/ 409575 w 819150"/>
              <a:gd name="connsiteY2" fmla="*/ 819150 h 819150"/>
              <a:gd name="connsiteX3" fmla="*/ 0 w 819150"/>
              <a:gd name="connsiteY3" fmla="*/ 409575 h 819150"/>
              <a:gd name="connsiteX4" fmla="*/ 409575 w 819150"/>
              <a:gd name="connsiteY4" fmla="*/ 0 h 81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50">
                <a:moveTo>
                  <a:pt x="409575" y="0"/>
                </a:moveTo>
                <a:cubicBezTo>
                  <a:pt x="635777" y="0"/>
                  <a:pt x="819150" y="183373"/>
                  <a:pt x="819150" y="409575"/>
                </a:cubicBezTo>
                <a:cubicBezTo>
                  <a:pt x="819150" y="635777"/>
                  <a:pt x="635777" y="819150"/>
                  <a:pt x="409575" y="819150"/>
                </a:cubicBezTo>
                <a:cubicBezTo>
                  <a:pt x="183373" y="819150"/>
                  <a:pt x="0" y="635777"/>
                  <a:pt x="0" y="409575"/>
                </a:cubicBezTo>
                <a:cubicBezTo>
                  <a:pt x="0" y="183373"/>
                  <a:pt x="183373" y="0"/>
                  <a:pt x="409575"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496855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A3BA9615-F305-439B-9134-025701359DD9}"/>
              </a:ext>
            </a:extLst>
          </p:cNvPr>
          <p:cNvSpPr>
            <a:spLocks noGrp="1"/>
          </p:cNvSpPr>
          <p:nvPr>
            <p:ph type="pic" sz="quarter" idx="15"/>
          </p:nvPr>
        </p:nvSpPr>
        <p:spPr>
          <a:xfrm>
            <a:off x="9417048" y="3471862"/>
            <a:ext cx="2774952" cy="3386137"/>
          </a:xfrm>
          <a:custGeom>
            <a:avLst/>
            <a:gdLst>
              <a:gd name="connsiteX0" fmla="*/ 0 w 2774952"/>
              <a:gd name="connsiteY0" fmla="*/ 0 h 3386137"/>
              <a:gd name="connsiteX1" fmla="*/ 2774952 w 2774952"/>
              <a:gd name="connsiteY1" fmla="*/ 0 h 3386137"/>
              <a:gd name="connsiteX2" fmla="*/ 2774952 w 2774952"/>
              <a:gd name="connsiteY2" fmla="*/ 3386137 h 3386137"/>
              <a:gd name="connsiteX3" fmla="*/ 0 w 2774952"/>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74952" h="3386137">
                <a:moveTo>
                  <a:pt x="0" y="0"/>
                </a:moveTo>
                <a:lnTo>
                  <a:pt x="2774952" y="0"/>
                </a:lnTo>
                <a:lnTo>
                  <a:pt x="2774952"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2" name="Picture Placeholder 31">
            <a:extLst>
              <a:ext uri="{FF2B5EF4-FFF2-40B4-BE49-F238E27FC236}">
                <a16:creationId xmlns:a16="http://schemas.microsoft.com/office/drawing/2014/main" id="{9A243C06-8D54-427E-A2AD-66DD526A5F8A}"/>
              </a:ext>
            </a:extLst>
          </p:cNvPr>
          <p:cNvSpPr>
            <a:spLocks noGrp="1"/>
          </p:cNvSpPr>
          <p:nvPr>
            <p:ph type="pic" sz="quarter" idx="14"/>
          </p:nvPr>
        </p:nvSpPr>
        <p:spPr>
          <a:xfrm>
            <a:off x="6516912" y="3471862"/>
            <a:ext cx="2798538" cy="3386137"/>
          </a:xfrm>
          <a:custGeom>
            <a:avLst/>
            <a:gdLst>
              <a:gd name="connsiteX0" fmla="*/ 0 w 2798538"/>
              <a:gd name="connsiteY0" fmla="*/ 0 h 3386137"/>
              <a:gd name="connsiteX1" fmla="*/ 2798538 w 2798538"/>
              <a:gd name="connsiteY1" fmla="*/ 0 h 3386137"/>
              <a:gd name="connsiteX2" fmla="*/ 2798538 w 2798538"/>
              <a:gd name="connsiteY2" fmla="*/ 3386137 h 3386137"/>
              <a:gd name="connsiteX3" fmla="*/ 0 w 279853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98538" h="3386137">
                <a:moveTo>
                  <a:pt x="0" y="0"/>
                </a:moveTo>
                <a:lnTo>
                  <a:pt x="2798538" y="0"/>
                </a:lnTo>
                <a:lnTo>
                  <a:pt x="279853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0" name="Picture Placeholder 29">
            <a:extLst>
              <a:ext uri="{FF2B5EF4-FFF2-40B4-BE49-F238E27FC236}">
                <a16:creationId xmlns:a16="http://schemas.microsoft.com/office/drawing/2014/main" id="{8BEC2382-0F64-44DF-B911-134EA35F4CC1}"/>
              </a:ext>
            </a:extLst>
          </p:cNvPr>
          <p:cNvSpPr>
            <a:spLocks noGrp="1"/>
          </p:cNvSpPr>
          <p:nvPr>
            <p:ph type="pic" sz="quarter" idx="13"/>
          </p:nvPr>
        </p:nvSpPr>
        <p:spPr>
          <a:xfrm>
            <a:off x="6516912" y="0"/>
            <a:ext cx="5675088" cy="3386137"/>
          </a:xfrm>
          <a:custGeom>
            <a:avLst/>
            <a:gdLst>
              <a:gd name="connsiteX0" fmla="*/ 0 w 5675088"/>
              <a:gd name="connsiteY0" fmla="*/ 0 h 3386137"/>
              <a:gd name="connsiteX1" fmla="*/ 5675088 w 5675088"/>
              <a:gd name="connsiteY1" fmla="*/ 0 h 3386137"/>
              <a:gd name="connsiteX2" fmla="*/ 5675088 w 5675088"/>
              <a:gd name="connsiteY2" fmla="*/ 3386137 h 3386137"/>
              <a:gd name="connsiteX3" fmla="*/ 0 w 567508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5675088" h="3386137">
                <a:moveTo>
                  <a:pt x="0" y="0"/>
                </a:moveTo>
                <a:lnTo>
                  <a:pt x="5675088" y="0"/>
                </a:lnTo>
                <a:lnTo>
                  <a:pt x="567508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FD8AAD27-6089-4E54-AF7C-0A77E995D9B1}"/>
              </a:ext>
            </a:extLst>
          </p:cNvPr>
          <p:cNvSpPr>
            <a:spLocks noGrp="1"/>
          </p:cNvSpPr>
          <p:nvPr>
            <p:ph type="pic" sz="quarter" idx="12"/>
          </p:nvPr>
        </p:nvSpPr>
        <p:spPr>
          <a:xfrm>
            <a:off x="3258457" y="3471862"/>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C207AEDF-A5A5-4EFD-AC7A-AEA1A82DD74E}"/>
              </a:ext>
            </a:extLst>
          </p:cNvPr>
          <p:cNvSpPr>
            <a:spLocks noGrp="1"/>
          </p:cNvSpPr>
          <p:nvPr>
            <p:ph type="pic" sz="quarter" idx="11"/>
          </p:nvPr>
        </p:nvSpPr>
        <p:spPr>
          <a:xfrm>
            <a:off x="3258456" y="0"/>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50AE602-FFA8-41B6-9CAF-056E43D2CF7E}"/>
              </a:ext>
            </a:extLst>
          </p:cNvPr>
          <p:cNvSpPr>
            <a:spLocks noGrp="1"/>
          </p:cNvSpPr>
          <p:nvPr>
            <p:ph type="pic" sz="quarter" idx="10"/>
          </p:nvPr>
        </p:nvSpPr>
        <p:spPr>
          <a:xfrm>
            <a:off x="0" y="0"/>
            <a:ext cx="3156857" cy="6858000"/>
          </a:xfrm>
          <a:custGeom>
            <a:avLst/>
            <a:gdLst>
              <a:gd name="connsiteX0" fmla="*/ 0 w 3156857"/>
              <a:gd name="connsiteY0" fmla="*/ 0 h 6858000"/>
              <a:gd name="connsiteX1" fmla="*/ 3156857 w 3156857"/>
              <a:gd name="connsiteY1" fmla="*/ 0 h 6858000"/>
              <a:gd name="connsiteX2" fmla="*/ 3156857 w 3156857"/>
              <a:gd name="connsiteY2" fmla="*/ 6858000 h 6858000"/>
              <a:gd name="connsiteX3" fmla="*/ 0 w 31568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156857" h="6858000">
                <a:moveTo>
                  <a:pt x="0" y="0"/>
                </a:moveTo>
                <a:lnTo>
                  <a:pt x="3156857" y="0"/>
                </a:lnTo>
                <a:lnTo>
                  <a:pt x="3156857"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166503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02B22DDE-2A27-4B63-8C3A-F703EE15BB98}"/>
              </a:ext>
            </a:extLst>
          </p:cNvPr>
          <p:cNvSpPr>
            <a:spLocks noGrp="1"/>
          </p:cNvSpPr>
          <p:nvPr>
            <p:ph type="pic" sz="quarter" idx="14"/>
          </p:nvPr>
        </p:nvSpPr>
        <p:spPr>
          <a:xfrm>
            <a:off x="6161315" y="4023360"/>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5E2104A8-64A6-4C56-86AD-DF784217C539}"/>
              </a:ext>
            </a:extLst>
          </p:cNvPr>
          <p:cNvSpPr>
            <a:spLocks noGrp="1"/>
          </p:cNvSpPr>
          <p:nvPr>
            <p:ph type="pic" sz="quarter" idx="13"/>
          </p:nvPr>
        </p:nvSpPr>
        <p:spPr>
          <a:xfrm>
            <a:off x="361352" y="4023361"/>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AB1AE6FA-BB56-4279-83F9-DA732F872EA1}"/>
              </a:ext>
            </a:extLst>
          </p:cNvPr>
          <p:cNvSpPr>
            <a:spLocks noGrp="1"/>
          </p:cNvSpPr>
          <p:nvPr>
            <p:ph type="pic" sz="quarter" idx="12"/>
          </p:nvPr>
        </p:nvSpPr>
        <p:spPr>
          <a:xfrm>
            <a:off x="9127982" y="1341586"/>
            <a:ext cx="2702667" cy="2572671"/>
          </a:xfrm>
          <a:custGeom>
            <a:avLst/>
            <a:gdLst>
              <a:gd name="connsiteX0" fmla="*/ 0 w 2702667"/>
              <a:gd name="connsiteY0" fmla="*/ 0 h 2572671"/>
              <a:gd name="connsiteX1" fmla="*/ 2702667 w 2702667"/>
              <a:gd name="connsiteY1" fmla="*/ 0 h 2572671"/>
              <a:gd name="connsiteX2" fmla="*/ 2702667 w 2702667"/>
              <a:gd name="connsiteY2" fmla="*/ 2572671 h 2572671"/>
              <a:gd name="connsiteX3" fmla="*/ 0 w 2702667"/>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2702667" h="2572671">
                <a:moveTo>
                  <a:pt x="0" y="0"/>
                </a:moveTo>
                <a:lnTo>
                  <a:pt x="2702667" y="0"/>
                </a:lnTo>
                <a:lnTo>
                  <a:pt x="2702667"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F41543A-8205-4229-9347-5D93DD2DE010}"/>
              </a:ext>
            </a:extLst>
          </p:cNvPr>
          <p:cNvSpPr>
            <a:spLocks noGrp="1"/>
          </p:cNvSpPr>
          <p:nvPr>
            <p:ph type="pic" sz="quarter" idx="11"/>
          </p:nvPr>
        </p:nvSpPr>
        <p:spPr>
          <a:xfrm>
            <a:off x="5383294" y="1341586"/>
            <a:ext cx="3608306" cy="2572671"/>
          </a:xfrm>
          <a:custGeom>
            <a:avLst/>
            <a:gdLst>
              <a:gd name="connsiteX0" fmla="*/ 0 w 3608306"/>
              <a:gd name="connsiteY0" fmla="*/ 0 h 2572671"/>
              <a:gd name="connsiteX1" fmla="*/ 3608306 w 3608306"/>
              <a:gd name="connsiteY1" fmla="*/ 0 h 2572671"/>
              <a:gd name="connsiteX2" fmla="*/ 3608306 w 3608306"/>
              <a:gd name="connsiteY2" fmla="*/ 2572671 h 2572671"/>
              <a:gd name="connsiteX3" fmla="*/ 0 w 3608306"/>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3608306" h="2572671">
                <a:moveTo>
                  <a:pt x="0" y="0"/>
                </a:moveTo>
                <a:lnTo>
                  <a:pt x="3608306" y="0"/>
                </a:lnTo>
                <a:lnTo>
                  <a:pt x="3608306"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5" name="Picture Placeholder 14">
            <a:extLst>
              <a:ext uri="{FF2B5EF4-FFF2-40B4-BE49-F238E27FC236}">
                <a16:creationId xmlns:a16="http://schemas.microsoft.com/office/drawing/2014/main" id="{53ED3180-D2F0-4F01-95C3-CF8FF2B33F0F}"/>
              </a:ext>
            </a:extLst>
          </p:cNvPr>
          <p:cNvSpPr>
            <a:spLocks noGrp="1"/>
          </p:cNvSpPr>
          <p:nvPr>
            <p:ph type="pic" sz="quarter" idx="10"/>
          </p:nvPr>
        </p:nvSpPr>
        <p:spPr>
          <a:xfrm>
            <a:off x="361353" y="1341586"/>
            <a:ext cx="4885561" cy="2572671"/>
          </a:xfrm>
          <a:custGeom>
            <a:avLst/>
            <a:gdLst>
              <a:gd name="connsiteX0" fmla="*/ 0 w 4885561"/>
              <a:gd name="connsiteY0" fmla="*/ 0 h 2572671"/>
              <a:gd name="connsiteX1" fmla="*/ 4885561 w 4885561"/>
              <a:gd name="connsiteY1" fmla="*/ 0 h 2572671"/>
              <a:gd name="connsiteX2" fmla="*/ 4885561 w 4885561"/>
              <a:gd name="connsiteY2" fmla="*/ 2572671 h 2572671"/>
              <a:gd name="connsiteX3" fmla="*/ 0 w 4885561"/>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4885561" h="2572671">
                <a:moveTo>
                  <a:pt x="0" y="0"/>
                </a:moveTo>
                <a:lnTo>
                  <a:pt x="4885561" y="0"/>
                </a:lnTo>
                <a:lnTo>
                  <a:pt x="4885561"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198514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7F96A42-32C6-407B-BC03-909F3826F06B}"/>
              </a:ext>
            </a:extLst>
          </p:cNvPr>
          <p:cNvSpPr/>
          <p:nvPr userDrawn="1"/>
        </p:nvSpPr>
        <p:spPr>
          <a:xfrm>
            <a:off x="5759322" y="0"/>
            <a:ext cx="6432678" cy="6858000"/>
          </a:xfrm>
          <a:custGeom>
            <a:avLst/>
            <a:gdLst>
              <a:gd name="connsiteX0" fmla="*/ 710502 w 6432678"/>
              <a:gd name="connsiteY0" fmla="*/ 0 h 6936939"/>
              <a:gd name="connsiteX1" fmla="*/ 6432678 w 6432678"/>
              <a:gd name="connsiteY1" fmla="*/ 0 h 6936939"/>
              <a:gd name="connsiteX2" fmla="*/ 6432678 w 6432678"/>
              <a:gd name="connsiteY2" fmla="*/ 6936939 h 6936939"/>
              <a:gd name="connsiteX3" fmla="*/ 2221857 w 6432678"/>
              <a:gd name="connsiteY3" fmla="*/ 6936939 h 6936939"/>
              <a:gd name="connsiteX4" fmla="*/ 2119262 w 6432678"/>
              <a:gd name="connsiteY4" fmla="*/ 6863982 h 6936939"/>
              <a:gd name="connsiteX5" fmla="*/ 0 w 6432678"/>
              <a:gd name="connsiteY5" fmla="*/ 2636182 h 6936939"/>
              <a:gd name="connsiteX6" fmla="*/ 636777 w 6432678"/>
              <a:gd name="connsiteY6" fmla="*/ 121354 h 693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2678" h="6936939">
                <a:moveTo>
                  <a:pt x="710502" y="0"/>
                </a:moveTo>
                <a:lnTo>
                  <a:pt x="6432678" y="0"/>
                </a:lnTo>
                <a:lnTo>
                  <a:pt x="6432678" y="6936939"/>
                </a:lnTo>
                <a:lnTo>
                  <a:pt x="2221857" y="6936939"/>
                </a:lnTo>
                <a:lnTo>
                  <a:pt x="2119262" y="6863982"/>
                </a:lnTo>
                <a:cubicBezTo>
                  <a:pt x="832740" y="5901850"/>
                  <a:pt x="0" y="4366265"/>
                  <a:pt x="0" y="2636182"/>
                </a:cubicBezTo>
                <a:cubicBezTo>
                  <a:pt x="0" y="1725612"/>
                  <a:pt x="230675" y="868920"/>
                  <a:pt x="636777" y="121354"/>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A052F5B-57F5-4FEF-A91A-D488BF990DDE}"/>
              </a:ext>
            </a:extLst>
          </p:cNvPr>
          <p:cNvSpPr>
            <a:spLocks noGrp="1"/>
          </p:cNvSpPr>
          <p:nvPr>
            <p:ph type="pic" sz="quarter" idx="10"/>
          </p:nvPr>
        </p:nvSpPr>
        <p:spPr>
          <a:xfrm>
            <a:off x="5276850" y="1619250"/>
            <a:ext cx="5364480" cy="3348990"/>
          </a:xfrm>
          <a:custGeom>
            <a:avLst/>
            <a:gdLst>
              <a:gd name="connsiteX0" fmla="*/ 0 w 5364480"/>
              <a:gd name="connsiteY0" fmla="*/ 0 h 3348990"/>
              <a:gd name="connsiteX1" fmla="*/ 5364480 w 5364480"/>
              <a:gd name="connsiteY1" fmla="*/ 0 h 3348990"/>
              <a:gd name="connsiteX2" fmla="*/ 5364480 w 5364480"/>
              <a:gd name="connsiteY2" fmla="*/ 3348990 h 3348990"/>
              <a:gd name="connsiteX3" fmla="*/ 0 w 5364480"/>
              <a:gd name="connsiteY3" fmla="*/ 3348990 h 3348990"/>
            </a:gdLst>
            <a:ahLst/>
            <a:cxnLst>
              <a:cxn ang="0">
                <a:pos x="connsiteX0" y="connsiteY0"/>
              </a:cxn>
              <a:cxn ang="0">
                <a:pos x="connsiteX1" y="connsiteY1"/>
              </a:cxn>
              <a:cxn ang="0">
                <a:pos x="connsiteX2" y="connsiteY2"/>
              </a:cxn>
              <a:cxn ang="0">
                <a:pos x="connsiteX3" y="connsiteY3"/>
              </a:cxn>
            </a:cxnLst>
            <a:rect l="l" t="t" r="r" b="b"/>
            <a:pathLst>
              <a:path w="5364480" h="3348990">
                <a:moveTo>
                  <a:pt x="0" y="0"/>
                </a:moveTo>
                <a:lnTo>
                  <a:pt x="5364480" y="0"/>
                </a:lnTo>
                <a:lnTo>
                  <a:pt x="5364480" y="3348990"/>
                </a:lnTo>
                <a:lnTo>
                  <a:pt x="0" y="334899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400380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83E57C-CB56-40DE-BE86-2C32ED34F4AB}"/>
              </a:ext>
            </a:extLst>
          </p:cNvPr>
          <p:cNvSpPr/>
          <p:nvPr userDrawn="1"/>
        </p:nvSpPr>
        <p:spPr>
          <a:xfrm>
            <a:off x="0" y="0"/>
            <a:ext cx="35314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66D70F61-86EF-459A-81C7-9A40204137B1}"/>
              </a:ext>
            </a:extLst>
          </p:cNvPr>
          <p:cNvSpPr>
            <a:spLocks noGrp="1"/>
          </p:cNvSpPr>
          <p:nvPr>
            <p:ph type="pic" sz="quarter" idx="10"/>
          </p:nvPr>
        </p:nvSpPr>
        <p:spPr>
          <a:xfrm>
            <a:off x="1988457" y="616857"/>
            <a:ext cx="2794000" cy="5624286"/>
          </a:xfrm>
          <a:custGeom>
            <a:avLst/>
            <a:gdLst>
              <a:gd name="connsiteX0" fmla="*/ 306027 w 2794000"/>
              <a:gd name="connsiteY0" fmla="*/ 0 h 5624286"/>
              <a:gd name="connsiteX1" fmla="*/ 2487973 w 2794000"/>
              <a:gd name="connsiteY1" fmla="*/ 0 h 5624286"/>
              <a:gd name="connsiteX2" fmla="*/ 2794000 w 2794000"/>
              <a:gd name="connsiteY2" fmla="*/ 306027 h 5624286"/>
              <a:gd name="connsiteX3" fmla="*/ 2794000 w 2794000"/>
              <a:gd name="connsiteY3" fmla="*/ 5318259 h 5624286"/>
              <a:gd name="connsiteX4" fmla="*/ 2487973 w 2794000"/>
              <a:gd name="connsiteY4" fmla="*/ 5624286 h 5624286"/>
              <a:gd name="connsiteX5" fmla="*/ 306027 w 2794000"/>
              <a:gd name="connsiteY5" fmla="*/ 5624286 h 5624286"/>
              <a:gd name="connsiteX6" fmla="*/ 0 w 2794000"/>
              <a:gd name="connsiteY6" fmla="*/ 5318259 h 5624286"/>
              <a:gd name="connsiteX7" fmla="*/ 0 w 2794000"/>
              <a:gd name="connsiteY7" fmla="*/ 306027 h 5624286"/>
              <a:gd name="connsiteX8" fmla="*/ 306027 w 2794000"/>
              <a:gd name="connsiteY8" fmla="*/ 0 h 562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000" h="5624286">
                <a:moveTo>
                  <a:pt x="306027" y="0"/>
                </a:moveTo>
                <a:lnTo>
                  <a:pt x="2487973" y="0"/>
                </a:lnTo>
                <a:cubicBezTo>
                  <a:pt x="2656987" y="0"/>
                  <a:pt x="2794000" y="137013"/>
                  <a:pt x="2794000" y="306027"/>
                </a:cubicBezTo>
                <a:lnTo>
                  <a:pt x="2794000" y="5318259"/>
                </a:lnTo>
                <a:cubicBezTo>
                  <a:pt x="2794000" y="5487273"/>
                  <a:pt x="2656987" y="5624286"/>
                  <a:pt x="2487973" y="5624286"/>
                </a:cubicBezTo>
                <a:lnTo>
                  <a:pt x="306027" y="5624286"/>
                </a:lnTo>
                <a:cubicBezTo>
                  <a:pt x="137013" y="5624286"/>
                  <a:pt x="0" y="5487273"/>
                  <a:pt x="0" y="5318259"/>
                </a:cubicBezTo>
                <a:lnTo>
                  <a:pt x="0" y="306027"/>
                </a:lnTo>
                <a:cubicBezTo>
                  <a:pt x="0" y="137013"/>
                  <a:pt x="137013" y="0"/>
                  <a:pt x="306027"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165156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8A15EC4-1825-4D02-91C0-3FD8BBE002A1}"/>
              </a:ext>
            </a:extLst>
          </p:cNvPr>
          <p:cNvSpPr>
            <a:spLocks noGrp="1"/>
          </p:cNvSpPr>
          <p:nvPr>
            <p:ph type="pic" sz="quarter" idx="13"/>
          </p:nvPr>
        </p:nvSpPr>
        <p:spPr>
          <a:xfrm>
            <a:off x="4675868" y="-1"/>
            <a:ext cx="7516132" cy="4924071"/>
          </a:xfrm>
          <a:custGeom>
            <a:avLst/>
            <a:gdLst>
              <a:gd name="connsiteX0" fmla="*/ 0 w 7516132"/>
              <a:gd name="connsiteY0" fmla="*/ 0 h 4400550"/>
              <a:gd name="connsiteX1" fmla="*/ 7516132 w 7516132"/>
              <a:gd name="connsiteY1" fmla="*/ 0 h 4400550"/>
              <a:gd name="connsiteX2" fmla="*/ 7516132 w 7516132"/>
              <a:gd name="connsiteY2" fmla="*/ 4400550 h 4400550"/>
              <a:gd name="connsiteX3" fmla="*/ 0 w 7516132"/>
              <a:gd name="connsiteY3" fmla="*/ 4400550 h 4400550"/>
            </a:gdLst>
            <a:ahLst/>
            <a:cxnLst>
              <a:cxn ang="0">
                <a:pos x="connsiteX0" y="connsiteY0"/>
              </a:cxn>
              <a:cxn ang="0">
                <a:pos x="connsiteX1" y="connsiteY1"/>
              </a:cxn>
              <a:cxn ang="0">
                <a:pos x="connsiteX2" y="connsiteY2"/>
              </a:cxn>
              <a:cxn ang="0">
                <a:pos x="connsiteX3" y="connsiteY3"/>
              </a:cxn>
            </a:cxnLst>
            <a:rect l="l" t="t" r="r" b="b"/>
            <a:pathLst>
              <a:path w="7516132" h="4400550">
                <a:moveTo>
                  <a:pt x="0" y="0"/>
                </a:moveTo>
                <a:lnTo>
                  <a:pt x="7516132" y="0"/>
                </a:lnTo>
                <a:lnTo>
                  <a:pt x="7516132" y="4400550"/>
                </a:lnTo>
                <a:lnTo>
                  <a:pt x="0" y="440055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Rectangle 3">
            <a:extLst>
              <a:ext uri="{FF2B5EF4-FFF2-40B4-BE49-F238E27FC236}">
                <a16:creationId xmlns:a16="http://schemas.microsoft.com/office/drawing/2014/main" id="{9243D3F0-4F32-4810-B30E-FCA7A61E8B92}"/>
              </a:ext>
            </a:extLst>
          </p:cNvPr>
          <p:cNvSpPr/>
          <p:nvPr userDrawn="1"/>
        </p:nvSpPr>
        <p:spPr>
          <a:xfrm>
            <a:off x="0" y="4924071"/>
            <a:ext cx="12192000" cy="19339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431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719547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018618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27566765-2EB8-4AA9-9F00-7ABD39B4F3D0}"/>
              </a:ext>
            </a:extLst>
          </p:cNvPr>
          <p:cNvSpPr/>
          <p:nvPr userDrawn="1"/>
        </p:nvSpPr>
        <p:spPr>
          <a:xfrm>
            <a:off x="0" y="0"/>
            <a:ext cx="7043738" cy="6858000"/>
          </a:xfrm>
          <a:prstGeom prst="homePlate">
            <a:avLst>
              <a:gd name="adj" fmla="val 1345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8CFD3369-F82F-4421-8B16-E8CE1B7C98DA}"/>
              </a:ext>
            </a:extLst>
          </p:cNvPr>
          <p:cNvSpPr>
            <a:spLocks noGrp="1"/>
          </p:cNvSpPr>
          <p:nvPr>
            <p:ph type="pic" sz="quarter" idx="10"/>
          </p:nvPr>
        </p:nvSpPr>
        <p:spPr>
          <a:xfrm>
            <a:off x="0" y="0"/>
            <a:ext cx="6540918" cy="6858000"/>
          </a:xfrm>
          <a:custGeom>
            <a:avLst/>
            <a:gdLst>
              <a:gd name="connsiteX0" fmla="*/ 0 w 6540918"/>
              <a:gd name="connsiteY0" fmla="*/ 0 h 6858000"/>
              <a:gd name="connsiteX1" fmla="*/ 5660968 w 6540918"/>
              <a:gd name="connsiteY1" fmla="*/ 0 h 6858000"/>
              <a:gd name="connsiteX2" fmla="*/ 6540918 w 6540918"/>
              <a:gd name="connsiteY2" fmla="*/ 3429000 h 6858000"/>
              <a:gd name="connsiteX3" fmla="*/ 5660968 w 6540918"/>
              <a:gd name="connsiteY3" fmla="*/ 6858000 h 6858000"/>
              <a:gd name="connsiteX4" fmla="*/ 0 w 654091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918" h="6858000">
                <a:moveTo>
                  <a:pt x="0" y="0"/>
                </a:moveTo>
                <a:lnTo>
                  <a:pt x="5660968" y="0"/>
                </a:lnTo>
                <a:lnTo>
                  <a:pt x="6540918" y="3429000"/>
                </a:lnTo>
                <a:lnTo>
                  <a:pt x="5660968"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939454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914400" y="428400"/>
            <a:ext cx="10363200" cy="639762"/>
          </a:xfrm>
          <a:prstGeom prst="rect">
            <a:avLst/>
          </a:prstGeom>
          <a:noFill/>
          <a:ln>
            <a:noFill/>
          </a:ln>
        </p:spPr>
        <p:txBody>
          <a:bodyPr lIns="91425" tIns="91425" rIns="91425" bIns="91425" anchor="ctr" anchorCtr="0"/>
          <a:lstStyle>
            <a:lvl1pPr algn="l" rtl="0">
              <a:spcBef>
                <a:spcPts val="0"/>
              </a:spcBef>
              <a:buClr>
                <a:schemeClr val="dk1"/>
              </a:buClr>
              <a:buFont typeface="Tahoma"/>
              <a:buNone/>
              <a:defRPr sz="3600" b="1" baseline="0">
                <a:solidFill>
                  <a:schemeClr val="dk1"/>
                </a:solidFill>
                <a:latin typeface="Tahoma"/>
                <a:ea typeface="Tahoma"/>
                <a:cs typeface="Tahoma"/>
                <a:sym typeface="Tahoma"/>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8" name="Shape 18"/>
          <p:cNvSpPr txBox="1">
            <a:spLocks noGrp="1"/>
          </p:cNvSpPr>
          <p:nvPr>
            <p:ph type="body" idx="1"/>
          </p:nvPr>
        </p:nvSpPr>
        <p:spPr>
          <a:xfrm>
            <a:off x="1016001" y="1676401"/>
            <a:ext cx="10159999" cy="4373563"/>
          </a:xfrm>
          <a:prstGeom prst="rect">
            <a:avLst/>
          </a:prstGeom>
          <a:noFill/>
          <a:ln>
            <a:noFill/>
          </a:ln>
        </p:spPr>
        <p:txBody>
          <a:bodyPr lIns="91425" tIns="91425" rIns="91425" bIns="91425" anchor="t" anchorCtr="0"/>
          <a:lstStyle>
            <a:lvl1pPr marL="0" indent="0" rtl="0">
              <a:lnSpc>
                <a:spcPct val="92857"/>
              </a:lnSpc>
              <a:buFont typeface="Tahoma"/>
              <a:buNone/>
              <a:defRPr sz="2800" b="1"/>
            </a:lvl1pPr>
            <a:lvl2pPr marL="684213" indent="-227012" rtl="0">
              <a:lnSpc>
                <a:spcPct val="108333"/>
              </a:lnSpc>
              <a:defRPr sz="2400"/>
            </a:lvl2pPr>
            <a:lvl3pPr marL="1087438" indent="-173037" rtl="0">
              <a:lnSpc>
                <a:spcPct val="130000"/>
              </a:lnSpc>
              <a:defRPr sz="2000"/>
            </a:lvl3pPr>
            <a:lvl4pPr marL="1541463" indent="-169862" rtl="0">
              <a:lnSpc>
                <a:spcPct val="162500"/>
              </a:lnSpc>
              <a:defRPr sz="1600"/>
            </a:lvl4pPr>
            <a:lvl5pPr marL="2001838" indent="-173038" rtl="0">
              <a:lnSpc>
                <a:spcPct val="185714"/>
              </a:lnSpc>
              <a:defRPr sz="1400"/>
            </a:lvl5pPr>
            <a:lvl6pPr rtl="0">
              <a:defRPr/>
            </a:lvl6pPr>
            <a:lvl7pPr rtl="0">
              <a:defRPr/>
            </a:lvl7pPr>
            <a:lvl8pPr rtl="0">
              <a:defRPr/>
            </a:lvl8pPr>
            <a:lvl9pPr rtl="0">
              <a:defRPr/>
            </a:lvl9pPr>
          </a:lstStyle>
          <a:p>
            <a:endParaRPr/>
          </a:p>
        </p:txBody>
      </p:sp>
      <p:sp>
        <p:nvSpPr>
          <p:cNvPr id="19" name="Shape 19"/>
          <p:cNvSpPr txBox="1">
            <a:spLocks noGrp="1"/>
          </p:cNvSpPr>
          <p:nvPr>
            <p:ph type="ftr" idx="11"/>
          </p:nvPr>
        </p:nvSpPr>
        <p:spPr>
          <a:xfrm>
            <a:off x="4165600" y="6550751"/>
            <a:ext cx="3860800" cy="365125"/>
          </a:xfrm>
          <a:prstGeom prst="rect">
            <a:avLst/>
          </a:prstGeom>
          <a:noFill/>
          <a:ln>
            <a:noFill/>
          </a:ln>
        </p:spPr>
        <p:txBody>
          <a:bodyPr lIns="91425" tIns="91425" rIns="91425" bIns="91425" anchor="t" anchorCtr="0"/>
          <a:lstStyle>
            <a:lvl1pPr marL="0" marR="0" indent="0" algn="ctr" rtl="0">
              <a:defRPr sz="1200" b="0"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09601" y="6550751"/>
            <a:ext cx="2844799" cy="365125"/>
          </a:xfrm>
          <a:prstGeom prst="rect">
            <a:avLst/>
          </a:prstGeom>
          <a:noFill/>
          <a:ln>
            <a:noFill/>
          </a:ln>
        </p:spPr>
        <p:txBody>
          <a:bodyPr lIns="91425" tIns="91425" rIns="91425" bIns="91425" anchor="t" anchorCtr="0"/>
          <a:lstStyle>
            <a:lvl1pPr marL="0" marR="0" indent="0" algn="l" rtl="0">
              <a:defRPr sz="1600" b="1"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1" name="Shape 21"/>
          <p:cNvSpPr txBox="1">
            <a:spLocks noGrp="1"/>
          </p:cNvSpPr>
          <p:nvPr>
            <p:ph type="body" idx="2"/>
          </p:nvPr>
        </p:nvSpPr>
        <p:spPr>
          <a:xfrm>
            <a:off x="943200" y="914400"/>
            <a:ext cx="10435999" cy="457200"/>
          </a:xfrm>
          <a:prstGeom prst="rect">
            <a:avLst/>
          </a:prstGeom>
          <a:noFill/>
          <a:ln>
            <a:noFill/>
          </a:ln>
        </p:spPr>
        <p:txBody>
          <a:bodyPr lIns="91425" tIns="91425" rIns="91425" bIns="91425" anchor="t" anchorCtr="0"/>
          <a:lstStyle>
            <a:lvl1pPr rtl="0">
              <a:buFont typeface="Tahoma"/>
              <a:buNone/>
              <a:defRPr sz="24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extLst>
      <p:ext uri="{BB962C8B-B14F-4D97-AF65-F5344CB8AC3E}">
        <p14:creationId xmlns:p14="http://schemas.microsoft.com/office/powerpoint/2010/main" val="2120821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2924315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611369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950648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721053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159018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657325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117259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457889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452649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376273-CFB8-41EB-8436-49C9EE1A0956}"/>
              </a:ext>
            </a:extLst>
          </p:cNvPr>
          <p:cNvSpPr>
            <a:spLocks noGrp="1"/>
          </p:cNvSpPr>
          <p:nvPr>
            <p:ph type="pic" sz="quarter" idx="10"/>
          </p:nvPr>
        </p:nvSpPr>
        <p:spPr>
          <a:xfrm>
            <a:off x="6484676" y="900166"/>
            <a:ext cx="5707324" cy="5057668"/>
          </a:xfrm>
          <a:custGeom>
            <a:avLst/>
            <a:gdLst>
              <a:gd name="connsiteX0" fmla="*/ 5707324 w 5707324"/>
              <a:gd name="connsiteY0" fmla="*/ 0 h 5057668"/>
              <a:gd name="connsiteX1" fmla="*/ 5707324 w 5707324"/>
              <a:gd name="connsiteY1" fmla="*/ 5057668 h 5057668"/>
              <a:gd name="connsiteX2" fmla="*/ 113099 w 5707324"/>
              <a:gd name="connsiteY2" fmla="*/ 4672175 h 5057668"/>
              <a:gd name="connsiteX3" fmla="*/ 0 w 5707324"/>
              <a:gd name="connsiteY3" fmla="*/ 4551019 h 5057668"/>
              <a:gd name="connsiteX4" fmla="*/ 0 w 5707324"/>
              <a:gd name="connsiteY4" fmla="*/ 428702 h 5057668"/>
              <a:gd name="connsiteX5" fmla="*/ 114782 w 5707324"/>
              <a:gd name="connsiteY5" fmla="*/ 307437 h 505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324" h="5057668">
                <a:moveTo>
                  <a:pt x="5707324" y="0"/>
                </a:moveTo>
                <a:lnTo>
                  <a:pt x="5707324" y="5057668"/>
                </a:lnTo>
                <a:lnTo>
                  <a:pt x="113099" y="4672175"/>
                </a:lnTo>
                <a:cubicBezTo>
                  <a:pt x="49417" y="4667786"/>
                  <a:pt x="0" y="4614852"/>
                  <a:pt x="0" y="4551019"/>
                </a:cubicBezTo>
                <a:lnTo>
                  <a:pt x="0" y="428702"/>
                </a:lnTo>
                <a:cubicBezTo>
                  <a:pt x="0" y="364218"/>
                  <a:pt x="50395" y="310977"/>
                  <a:pt x="114782" y="307437"/>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01759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729846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27F8EC3-5438-4F5E-B758-1E3EB06369BE}"/>
              </a:ext>
            </a:extLst>
          </p:cNvPr>
          <p:cNvSpPr>
            <a:spLocks noGrp="1"/>
          </p:cNvSpPr>
          <p:nvPr>
            <p:ph type="pic" sz="quarter" idx="10"/>
          </p:nvPr>
        </p:nvSpPr>
        <p:spPr>
          <a:xfrm>
            <a:off x="0" y="621064"/>
            <a:ext cx="5065084" cy="6236936"/>
          </a:xfrm>
          <a:custGeom>
            <a:avLst/>
            <a:gdLst>
              <a:gd name="connsiteX0" fmla="*/ 0 w 5065084"/>
              <a:gd name="connsiteY0" fmla="*/ 0 h 6236936"/>
              <a:gd name="connsiteX1" fmla="*/ 4631478 w 5065084"/>
              <a:gd name="connsiteY1" fmla="*/ 835332 h 6236936"/>
              <a:gd name="connsiteX2" fmla="*/ 4740567 w 5065084"/>
              <a:gd name="connsiteY2" fmla="*/ 952974 h 6236936"/>
              <a:gd name="connsiteX3" fmla="*/ 5065084 w 5065084"/>
              <a:gd name="connsiteY3" fmla="*/ 6236936 h 6236936"/>
              <a:gd name="connsiteX4" fmla="*/ 0 w 5065084"/>
              <a:gd name="connsiteY4" fmla="*/ 6236936 h 62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084" h="6236936">
                <a:moveTo>
                  <a:pt x="0" y="0"/>
                </a:moveTo>
                <a:lnTo>
                  <a:pt x="4631478" y="835332"/>
                </a:lnTo>
                <a:cubicBezTo>
                  <a:pt x="4692040" y="846261"/>
                  <a:pt x="4736999" y="894734"/>
                  <a:pt x="4740567" y="952974"/>
                </a:cubicBezTo>
                <a:lnTo>
                  <a:pt x="5065084" y="6236936"/>
                </a:lnTo>
                <a:lnTo>
                  <a:pt x="0" y="623693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752552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C12D7E-DBC1-4AB6-8B59-AE4B42439B1F}"/>
              </a:ext>
            </a:extLst>
          </p:cNvPr>
          <p:cNvSpPr>
            <a:spLocks noGrp="1"/>
          </p:cNvSpPr>
          <p:nvPr>
            <p:ph type="pic" sz="quarter" idx="10"/>
          </p:nvPr>
        </p:nvSpPr>
        <p:spPr>
          <a:xfrm>
            <a:off x="6790870" y="2052862"/>
            <a:ext cx="3791860" cy="3791860"/>
          </a:xfrm>
          <a:custGeom>
            <a:avLst/>
            <a:gdLst>
              <a:gd name="connsiteX0" fmla="*/ 121681 w 3791860"/>
              <a:gd name="connsiteY0" fmla="*/ 0 h 3791860"/>
              <a:gd name="connsiteX1" fmla="*/ 3670179 w 3791860"/>
              <a:gd name="connsiteY1" fmla="*/ 0 h 3791860"/>
              <a:gd name="connsiteX2" fmla="*/ 3791860 w 3791860"/>
              <a:gd name="connsiteY2" fmla="*/ 121681 h 3791860"/>
              <a:gd name="connsiteX3" fmla="*/ 3791860 w 3791860"/>
              <a:gd name="connsiteY3" fmla="*/ 3670179 h 3791860"/>
              <a:gd name="connsiteX4" fmla="*/ 3670179 w 3791860"/>
              <a:gd name="connsiteY4" fmla="*/ 3791860 h 3791860"/>
              <a:gd name="connsiteX5" fmla="*/ 121681 w 3791860"/>
              <a:gd name="connsiteY5" fmla="*/ 3791860 h 3791860"/>
              <a:gd name="connsiteX6" fmla="*/ 0 w 3791860"/>
              <a:gd name="connsiteY6" fmla="*/ 3670179 h 3791860"/>
              <a:gd name="connsiteX7" fmla="*/ 0 w 3791860"/>
              <a:gd name="connsiteY7" fmla="*/ 121681 h 3791860"/>
              <a:gd name="connsiteX8" fmla="*/ 121681 w 3791860"/>
              <a:gd name="connsiteY8" fmla="*/ 0 h 37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860" h="3791860">
                <a:moveTo>
                  <a:pt x="121681" y="0"/>
                </a:moveTo>
                <a:lnTo>
                  <a:pt x="3670179" y="0"/>
                </a:lnTo>
                <a:cubicBezTo>
                  <a:pt x="3737382" y="0"/>
                  <a:pt x="3791860" y="54478"/>
                  <a:pt x="3791860" y="121681"/>
                </a:cubicBezTo>
                <a:lnTo>
                  <a:pt x="3791860" y="3670179"/>
                </a:lnTo>
                <a:cubicBezTo>
                  <a:pt x="3791860" y="3737382"/>
                  <a:pt x="3737382" y="3791860"/>
                  <a:pt x="3670179" y="3791860"/>
                </a:cubicBezTo>
                <a:lnTo>
                  <a:pt x="121681" y="3791860"/>
                </a:lnTo>
                <a:cubicBezTo>
                  <a:pt x="54478" y="3791860"/>
                  <a:pt x="0" y="3737382"/>
                  <a:pt x="0" y="3670179"/>
                </a:cubicBezTo>
                <a:lnTo>
                  <a:pt x="0" y="121681"/>
                </a:lnTo>
                <a:cubicBezTo>
                  <a:pt x="0" y="54478"/>
                  <a:pt x="54478" y="0"/>
                  <a:pt x="12168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652834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DB90AB9-199C-49FC-ADCE-5AD4DB77BCA0}"/>
              </a:ext>
            </a:extLst>
          </p:cNvPr>
          <p:cNvSpPr>
            <a:spLocks noGrp="1"/>
          </p:cNvSpPr>
          <p:nvPr>
            <p:ph type="pic" sz="quarter" idx="10"/>
          </p:nvPr>
        </p:nvSpPr>
        <p:spPr>
          <a:xfrm>
            <a:off x="1" y="2760941"/>
            <a:ext cx="5898189" cy="4097058"/>
          </a:xfrm>
          <a:custGeom>
            <a:avLst/>
            <a:gdLst>
              <a:gd name="connsiteX0" fmla="*/ 0 w 5898189"/>
              <a:gd name="connsiteY0" fmla="*/ 0 h 3429000"/>
              <a:gd name="connsiteX1" fmla="*/ 5898189 w 5898189"/>
              <a:gd name="connsiteY1" fmla="*/ 0 h 3429000"/>
              <a:gd name="connsiteX2" fmla="*/ 5898189 w 5898189"/>
              <a:gd name="connsiteY2" fmla="*/ 3429000 h 3429000"/>
              <a:gd name="connsiteX3" fmla="*/ 0 w 589818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898189" h="3429000">
                <a:moveTo>
                  <a:pt x="0" y="0"/>
                </a:moveTo>
                <a:lnTo>
                  <a:pt x="5898189" y="0"/>
                </a:lnTo>
                <a:lnTo>
                  <a:pt x="5898189"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82365B1E-E375-432F-B843-B40C618D1013}"/>
              </a:ext>
            </a:extLst>
          </p:cNvPr>
          <p:cNvSpPr>
            <a:spLocks noGrp="1"/>
          </p:cNvSpPr>
          <p:nvPr>
            <p:ph type="pic" sz="quarter" idx="11"/>
          </p:nvPr>
        </p:nvSpPr>
        <p:spPr>
          <a:xfrm>
            <a:off x="5898190" y="1"/>
            <a:ext cx="6293811" cy="3429000"/>
          </a:xfrm>
          <a:custGeom>
            <a:avLst/>
            <a:gdLst>
              <a:gd name="connsiteX0" fmla="*/ 0 w 6293811"/>
              <a:gd name="connsiteY0" fmla="*/ 0 h 3429000"/>
              <a:gd name="connsiteX1" fmla="*/ 6293811 w 6293811"/>
              <a:gd name="connsiteY1" fmla="*/ 0 h 3429000"/>
              <a:gd name="connsiteX2" fmla="*/ 6293811 w 6293811"/>
              <a:gd name="connsiteY2" fmla="*/ 3429000 h 3429000"/>
              <a:gd name="connsiteX3" fmla="*/ 0 w 629381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293811" h="3429000">
                <a:moveTo>
                  <a:pt x="0" y="0"/>
                </a:moveTo>
                <a:lnTo>
                  <a:pt x="6293811" y="0"/>
                </a:lnTo>
                <a:lnTo>
                  <a:pt x="6293811"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96320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1F7202C-A304-43BF-905E-437FD9E88C96}"/>
              </a:ext>
            </a:extLst>
          </p:cNvPr>
          <p:cNvSpPr>
            <a:spLocks noGrp="1"/>
          </p:cNvSpPr>
          <p:nvPr>
            <p:ph type="pic" sz="quarter" idx="12"/>
          </p:nvPr>
        </p:nvSpPr>
        <p:spPr>
          <a:xfrm>
            <a:off x="977646" y="4469513"/>
            <a:ext cx="5923897" cy="2388486"/>
          </a:xfrm>
          <a:custGeom>
            <a:avLst/>
            <a:gdLst>
              <a:gd name="connsiteX0" fmla="*/ 116326 w 5923897"/>
              <a:gd name="connsiteY0" fmla="*/ 0 h 2388486"/>
              <a:gd name="connsiteX1" fmla="*/ 5807571 w 5923897"/>
              <a:gd name="connsiteY1" fmla="*/ 0 h 2388486"/>
              <a:gd name="connsiteX2" fmla="*/ 5923897 w 5923897"/>
              <a:gd name="connsiteY2" fmla="*/ 116326 h 2388486"/>
              <a:gd name="connsiteX3" fmla="*/ 5923897 w 5923897"/>
              <a:gd name="connsiteY3" fmla="*/ 2388486 h 2388486"/>
              <a:gd name="connsiteX4" fmla="*/ 0 w 5923897"/>
              <a:gd name="connsiteY4" fmla="*/ 2388486 h 2388486"/>
              <a:gd name="connsiteX5" fmla="*/ 0 w 5923897"/>
              <a:gd name="connsiteY5" fmla="*/ 116326 h 2388486"/>
              <a:gd name="connsiteX6" fmla="*/ 116326 w 5923897"/>
              <a:gd name="connsiteY6" fmla="*/ 0 h 23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3897" h="2388486">
                <a:moveTo>
                  <a:pt x="116326" y="0"/>
                </a:moveTo>
                <a:lnTo>
                  <a:pt x="5807571" y="0"/>
                </a:lnTo>
                <a:cubicBezTo>
                  <a:pt x="5871816" y="0"/>
                  <a:pt x="5923897" y="52081"/>
                  <a:pt x="5923897" y="116326"/>
                </a:cubicBezTo>
                <a:lnTo>
                  <a:pt x="5923897" y="2388486"/>
                </a:lnTo>
                <a:lnTo>
                  <a:pt x="0" y="2388486"/>
                </a:lnTo>
                <a:lnTo>
                  <a:pt x="0" y="116326"/>
                </a:lnTo>
                <a:cubicBezTo>
                  <a:pt x="0" y="52081"/>
                  <a:pt x="52081" y="0"/>
                  <a:pt x="11632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5" name="Picture Placeholder 4">
            <a:extLst>
              <a:ext uri="{FF2B5EF4-FFF2-40B4-BE49-F238E27FC236}">
                <a16:creationId xmlns:a16="http://schemas.microsoft.com/office/drawing/2014/main" id="{85281785-EC6D-42F9-A4B8-36595B5DFA19}"/>
              </a:ext>
            </a:extLst>
          </p:cNvPr>
          <p:cNvSpPr>
            <a:spLocks noGrp="1"/>
          </p:cNvSpPr>
          <p:nvPr>
            <p:ph type="pic" sz="quarter" idx="11"/>
          </p:nvPr>
        </p:nvSpPr>
        <p:spPr>
          <a:xfrm>
            <a:off x="7678057" y="0"/>
            <a:ext cx="4513943" cy="6857999"/>
          </a:xfrm>
          <a:custGeom>
            <a:avLst/>
            <a:gdLst>
              <a:gd name="connsiteX0" fmla="*/ 0 w 4513943"/>
              <a:gd name="connsiteY0" fmla="*/ 0 h 6857999"/>
              <a:gd name="connsiteX1" fmla="*/ 4513943 w 4513943"/>
              <a:gd name="connsiteY1" fmla="*/ 0 h 6857999"/>
              <a:gd name="connsiteX2" fmla="*/ 4513943 w 4513943"/>
              <a:gd name="connsiteY2" fmla="*/ 6857999 h 6857999"/>
              <a:gd name="connsiteX3" fmla="*/ 0 w 451394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513943" h="6857999">
                <a:moveTo>
                  <a:pt x="0" y="0"/>
                </a:moveTo>
                <a:lnTo>
                  <a:pt x="4513943" y="0"/>
                </a:lnTo>
                <a:lnTo>
                  <a:pt x="4513943" y="6857999"/>
                </a:lnTo>
                <a:lnTo>
                  <a:pt x="0" y="6857999"/>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44609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AB19C4-B457-48F1-9C6B-8DB2CADF7062}"/>
              </a:ext>
            </a:extLst>
          </p:cNvPr>
          <p:cNvSpPr>
            <a:spLocks noGrp="1"/>
          </p:cNvSpPr>
          <p:nvPr>
            <p:ph type="pic" sz="quarter" idx="11"/>
          </p:nvPr>
        </p:nvSpPr>
        <p:spPr>
          <a:xfrm>
            <a:off x="783771" y="591457"/>
            <a:ext cx="5754914" cy="5675086"/>
          </a:xfrm>
          <a:custGeom>
            <a:avLst/>
            <a:gdLst>
              <a:gd name="connsiteX0" fmla="*/ 3349171 w 5754914"/>
              <a:gd name="connsiteY0" fmla="*/ 0 h 5675086"/>
              <a:gd name="connsiteX1" fmla="*/ 5754914 w 5754914"/>
              <a:gd name="connsiteY1" fmla="*/ 0 h 5675086"/>
              <a:gd name="connsiteX2" fmla="*/ 4953000 w 5754914"/>
              <a:gd name="connsiteY2" fmla="*/ 5675086 h 5675086"/>
              <a:gd name="connsiteX3" fmla="*/ 2547257 w 5754914"/>
              <a:gd name="connsiteY3" fmla="*/ 5675086 h 5675086"/>
              <a:gd name="connsiteX4" fmla="*/ 801914 w 5754914"/>
              <a:gd name="connsiteY4" fmla="*/ 0 h 5675086"/>
              <a:gd name="connsiteX5" fmla="*/ 3207657 w 5754914"/>
              <a:gd name="connsiteY5" fmla="*/ 0 h 5675086"/>
              <a:gd name="connsiteX6" fmla="*/ 2405743 w 5754914"/>
              <a:gd name="connsiteY6" fmla="*/ 5675086 h 5675086"/>
              <a:gd name="connsiteX7" fmla="*/ 0 w 5754914"/>
              <a:gd name="connsiteY7" fmla="*/ 5675086 h 567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4914" h="5675086">
                <a:moveTo>
                  <a:pt x="3349171" y="0"/>
                </a:moveTo>
                <a:lnTo>
                  <a:pt x="5754914" y="0"/>
                </a:lnTo>
                <a:lnTo>
                  <a:pt x="4953000" y="5675086"/>
                </a:lnTo>
                <a:lnTo>
                  <a:pt x="2547257" y="5675086"/>
                </a:lnTo>
                <a:close/>
                <a:moveTo>
                  <a:pt x="801914" y="0"/>
                </a:moveTo>
                <a:lnTo>
                  <a:pt x="3207657" y="0"/>
                </a:lnTo>
                <a:lnTo>
                  <a:pt x="2405743" y="5675086"/>
                </a:lnTo>
                <a:lnTo>
                  <a:pt x="0" y="567508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7458119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13E608-F39C-4BD1-B88E-1C16F6180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B49018-AE0E-4468-B55A-B6698EB20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16ADC-211C-454B-910D-B34760194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05B4A96-62FA-4397-BFA7-0FFF6D3D9065}" type="datetimeFigureOut">
              <a:rPr lang="en-US" smtClean="0"/>
              <a:pPr/>
              <a:t>4/14/2024</a:t>
            </a:fld>
            <a:endParaRPr lang="en-US"/>
          </a:p>
        </p:txBody>
      </p:sp>
      <p:sp>
        <p:nvSpPr>
          <p:cNvPr id="5" name="Footer Placeholder 4">
            <a:extLst>
              <a:ext uri="{FF2B5EF4-FFF2-40B4-BE49-F238E27FC236}">
                <a16:creationId xmlns:a16="http://schemas.microsoft.com/office/drawing/2014/main" id="{029866EF-4272-447E-B5EC-51AE8BFA92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56AAFBD5-1260-4060-97B4-345956487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5F67037-F879-4335-ABAF-DBDE697F54AD}" type="slidenum">
              <a:rPr lang="en-US" smtClean="0"/>
              <a:pPr/>
              <a:t>‹#›</a:t>
            </a:fld>
            <a:endParaRPr lang="en-US"/>
          </a:p>
        </p:txBody>
      </p:sp>
    </p:spTree>
    <p:extLst>
      <p:ext uri="{BB962C8B-B14F-4D97-AF65-F5344CB8AC3E}">
        <p14:creationId xmlns:p14="http://schemas.microsoft.com/office/powerpoint/2010/main" val="474105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4" r:id="rId25"/>
    <p:sldLayoutId id="2147483675" r:id="rId26"/>
    <p:sldLayoutId id="2147483673"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tionhacker.com/" TargetMode="External"/><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79CBFA3-1728-4F27-BBF9-C843D8E3695B}"/>
              </a:ext>
            </a:extLst>
          </p:cNvPr>
          <p:cNvGrpSpPr/>
          <p:nvPr/>
        </p:nvGrpSpPr>
        <p:grpSpPr>
          <a:xfrm>
            <a:off x="-4926634" y="0"/>
            <a:ext cx="11496580" cy="6858000"/>
            <a:chOff x="1140338" y="0"/>
            <a:chExt cx="11496580" cy="6858000"/>
          </a:xfrm>
        </p:grpSpPr>
        <p:sp>
          <p:nvSpPr>
            <p:cNvPr id="8" name="Arrow: Pentagon 7">
              <a:extLst>
                <a:ext uri="{FF2B5EF4-FFF2-40B4-BE49-F238E27FC236}">
                  <a16:creationId xmlns:a16="http://schemas.microsoft.com/office/drawing/2014/main" id="{A440138A-2FDF-414F-9C99-8D8D02101FA0}"/>
                </a:ext>
              </a:extLst>
            </p:cNvPr>
            <p:cNvSpPr/>
            <p:nvPr/>
          </p:nvSpPr>
          <p:spPr>
            <a:xfrm>
              <a:off x="6096000" y="0"/>
              <a:ext cx="6540918" cy="6858000"/>
            </a:xfrm>
            <a:prstGeom prst="homePlate">
              <a:avLst>
                <a:gd name="adj" fmla="val 13453"/>
              </a:avLst>
            </a:prstGeom>
            <a:solidFill>
              <a:srgbClr val="00113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Montserrat Black" panose="00000A00000000000000" pitchFamily="2" charset="0"/>
              </a:endParaRPr>
            </a:p>
            <a:p>
              <a:pPr algn="ctr"/>
              <a:r>
                <a:rPr lang="en-US" sz="3200">
                  <a:latin typeface="Montserrat Black" panose="00000A00000000000000" pitchFamily="2" charset="0"/>
                </a:rPr>
                <a:t>Straddles </a:t>
              </a:r>
              <a:r>
                <a:rPr lang="en-US" sz="3200" dirty="0">
                  <a:latin typeface="Montserrat Black" panose="00000A00000000000000" pitchFamily="2" charset="0"/>
                </a:rPr>
                <a:t>&amp; Strangles</a:t>
              </a:r>
            </a:p>
            <a:p>
              <a:pPr algn="ctr"/>
              <a:endParaRPr lang="en-US" sz="3200" dirty="0">
                <a:latin typeface="Montserrat Black" panose="00000A00000000000000" pitchFamily="2" charset="0"/>
              </a:endParaRPr>
            </a:p>
          </p:txBody>
        </p:sp>
        <p:sp>
          <p:nvSpPr>
            <p:cNvPr id="15" name="TextBox 14">
              <a:extLst>
                <a:ext uri="{FF2B5EF4-FFF2-40B4-BE49-F238E27FC236}">
                  <a16:creationId xmlns:a16="http://schemas.microsoft.com/office/drawing/2014/main" id="{448D6571-13BB-4454-ACBC-7F42D92DB7C9}"/>
                </a:ext>
              </a:extLst>
            </p:cNvPr>
            <p:cNvSpPr txBox="1"/>
            <p:nvPr/>
          </p:nvSpPr>
          <p:spPr>
            <a:xfrm>
              <a:off x="1140338" y="5987169"/>
              <a:ext cx="2837636" cy="292388"/>
            </a:xfrm>
            <a:prstGeom prst="rect">
              <a:avLst/>
            </a:prstGeom>
            <a:noFill/>
          </p:spPr>
          <p:txBody>
            <a:bodyPr wrap="none" rtlCol="0">
              <a:spAutoFit/>
            </a:bodyPr>
            <a:lstStyle/>
            <a:p>
              <a:pPr algn="r"/>
              <a:r>
                <a:rPr lang="en-US" sz="1300">
                  <a:solidFill>
                    <a:schemeClr val="bg1"/>
                  </a:solidFill>
                  <a:latin typeface="Nunito Sans SemiBold" panose="00000700000000000000" pitchFamily="2" charset="0"/>
                </a:rPr>
                <a:t>2020 – 1</a:t>
              </a:r>
              <a:r>
                <a:rPr lang="en-US" sz="1300" baseline="30000">
                  <a:solidFill>
                    <a:schemeClr val="bg1"/>
                  </a:solidFill>
                  <a:latin typeface="Nunito Sans SemiBold" panose="00000700000000000000" pitchFamily="2" charset="0"/>
                </a:rPr>
                <a:t>st</a:t>
              </a:r>
              <a:r>
                <a:rPr lang="en-US" sz="1300">
                  <a:solidFill>
                    <a:schemeClr val="bg1"/>
                  </a:solidFill>
                  <a:latin typeface="Nunito Sans SemiBold" panose="00000700000000000000" pitchFamily="2" charset="0"/>
                </a:rPr>
                <a:t> Financial Agency in USA</a:t>
              </a:r>
            </a:p>
          </p:txBody>
        </p:sp>
      </p:grpSp>
      <p:pic>
        <p:nvPicPr>
          <p:cNvPr id="16" name="Picture 15" descr="Text&#10;&#10;Description automatically generated with medium confidence">
            <a:extLst>
              <a:ext uri="{FF2B5EF4-FFF2-40B4-BE49-F238E27FC236}">
                <a16:creationId xmlns:a16="http://schemas.microsoft.com/office/drawing/2014/main" id="{7137E770-7DC7-40AB-8FFF-D3B3CE759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970" y="2878166"/>
            <a:ext cx="4595771" cy="1101667"/>
          </a:xfrm>
          <a:prstGeom prst="rect">
            <a:avLst/>
          </a:prstGeom>
        </p:spPr>
      </p:pic>
      <p:sp>
        <p:nvSpPr>
          <p:cNvPr id="18" name="TextBox 17">
            <a:extLst>
              <a:ext uri="{FF2B5EF4-FFF2-40B4-BE49-F238E27FC236}">
                <a16:creationId xmlns:a16="http://schemas.microsoft.com/office/drawing/2014/main" id="{4E76BF1F-A055-4484-8D9C-19C6CCBBDE0B}"/>
              </a:ext>
            </a:extLst>
          </p:cNvPr>
          <p:cNvSpPr txBox="1"/>
          <p:nvPr/>
        </p:nvSpPr>
        <p:spPr>
          <a:xfrm>
            <a:off x="8310409" y="3979833"/>
            <a:ext cx="2644891" cy="400110"/>
          </a:xfrm>
          <a:prstGeom prst="rect">
            <a:avLst/>
          </a:prstGeom>
          <a:noFill/>
        </p:spPr>
        <p:txBody>
          <a:bodyPr wrap="none" rtlCol="0">
            <a:spAutoFit/>
          </a:bodyPr>
          <a:lstStyle/>
          <a:p>
            <a:r>
              <a:rPr lang="en-US" sz="2000" dirty="0">
                <a:solidFill>
                  <a:srgbClr val="FFC000"/>
                </a:solidFill>
                <a:hlinkClick r:id="rId3">
                  <a:extLst>
                    <a:ext uri="{A12FA001-AC4F-418D-AE19-62706E023703}">
                      <ahyp:hlinkClr xmlns:ahyp="http://schemas.microsoft.com/office/drawing/2018/hyperlinkcolor" val="tx"/>
                    </a:ext>
                  </a:extLst>
                </a:hlinkClick>
              </a:rPr>
              <a:t>www.optionhacker.com</a:t>
            </a:r>
            <a:endParaRPr lang="en-US" sz="2000" dirty="0">
              <a:solidFill>
                <a:srgbClr val="FFC000"/>
              </a:solidFill>
            </a:endParaRPr>
          </a:p>
        </p:txBody>
      </p:sp>
    </p:spTree>
    <p:extLst>
      <p:ext uri="{BB962C8B-B14F-4D97-AF65-F5344CB8AC3E}">
        <p14:creationId xmlns:p14="http://schemas.microsoft.com/office/powerpoint/2010/main" val="2315932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28070" y="227338"/>
            <a:ext cx="2626499" cy="812320"/>
          </a:xfrm>
        </p:spPr>
        <p:txBody>
          <a:bodyPr vert="horz" lIns="91440" tIns="45720" rIns="91440" bIns="45720" rtlCol="0" anchor="ctr">
            <a:normAutofit/>
          </a:bodyPr>
          <a:lstStyle/>
          <a:p>
            <a:r>
              <a:rPr lang="en-US" sz="3200" b="1" dirty="0">
                <a:latin typeface="+mj-lt"/>
                <a:cs typeface="+mj-cs"/>
              </a:rPr>
              <a:t>Short Straddle</a:t>
            </a:r>
          </a:p>
        </p:txBody>
      </p:sp>
      <p:cxnSp>
        <p:nvCxnSpPr>
          <p:cNvPr id="15" name="Straight Arrow Connector 1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0" name="Picture Placeholder 9" descr="A picture containing blur&#10;&#10;Description automatically generated">
            <a:extLst>
              <a:ext uri="{FF2B5EF4-FFF2-40B4-BE49-F238E27FC236}">
                <a16:creationId xmlns:a16="http://schemas.microsoft.com/office/drawing/2014/main" id="{E68612CD-F413-4E45-BB46-16C790DBF16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6930" r="16931"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12" name="Picture 11">
            <a:extLst>
              <a:ext uri="{FF2B5EF4-FFF2-40B4-BE49-F238E27FC236}">
                <a16:creationId xmlns:a16="http://schemas.microsoft.com/office/drawing/2014/main" id="{369D8430-F296-4149-BC24-66CA3AECC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37" y="2140243"/>
            <a:ext cx="4893181" cy="352474"/>
          </a:xfrm>
          <a:prstGeom prst="rect">
            <a:avLst/>
          </a:prstGeom>
        </p:spPr>
      </p:pic>
      <p:sp>
        <p:nvSpPr>
          <p:cNvPr id="3" name="Rectangle 2"/>
          <p:cNvSpPr/>
          <p:nvPr/>
        </p:nvSpPr>
        <p:spPr>
          <a:xfrm>
            <a:off x="338203" y="1172118"/>
            <a:ext cx="5636711" cy="5458544"/>
          </a:xfrm>
          <a:prstGeom prst="rect">
            <a:avLst/>
          </a:prstGeom>
        </p:spPr>
        <p:txBody>
          <a:bodyPr vert="horz" lIns="91440" tIns="45720" rIns="91440" bIns="45720" rtlCol="0">
            <a:noAutofit/>
          </a:bodyPr>
          <a:lstStyle/>
          <a:p>
            <a:pPr>
              <a:lnSpc>
                <a:spcPct val="90000"/>
              </a:lnSpc>
              <a:spcAft>
                <a:spcPts val="600"/>
              </a:spcAft>
            </a:pPr>
            <a:r>
              <a:rPr lang="en-US" sz="1600" b="1" dirty="0"/>
              <a:t>Outlook: </a:t>
            </a:r>
            <a:r>
              <a:rPr lang="en-US" sz="1600" dirty="0"/>
              <a:t>Expecting Very Little or no movement</a:t>
            </a:r>
          </a:p>
          <a:p>
            <a:pPr>
              <a:lnSpc>
                <a:spcPct val="90000"/>
              </a:lnSpc>
              <a:spcAft>
                <a:spcPts val="600"/>
              </a:spcAft>
            </a:pPr>
            <a:r>
              <a:rPr lang="en-US" sz="1600" b="1" dirty="0"/>
              <a:t>Trade: </a:t>
            </a:r>
            <a:r>
              <a:rPr lang="en-US" sz="1600" dirty="0"/>
              <a:t>Sell Calls and Puts of the same strike at the same expiration</a:t>
            </a:r>
            <a:endParaRPr lang="en-US" sz="1600" b="1" dirty="0"/>
          </a:p>
          <a:p>
            <a:pPr>
              <a:lnSpc>
                <a:spcPct val="90000"/>
              </a:lnSpc>
              <a:spcAft>
                <a:spcPts val="600"/>
              </a:spcAft>
            </a:pPr>
            <a:r>
              <a:rPr lang="en-US" sz="1600" b="1" dirty="0"/>
              <a:t>Advantages : </a:t>
            </a:r>
            <a:r>
              <a:rPr lang="en-US" sz="1600" dirty="0"/>
              <a:t>This trade can generate profits if the stock does not move or stays in a very small range</a:t>
            </a:r>
          </a:p>
          <a:p>
            <a:pPr>
              <a:lnSpc>
                <a:spcPct val="90000"/>
              </a:lnSpc>
              <a:spcAft>
                <a:spcPts val="600"/>
              </a:spcAft>
            </a:pPr>
            <a:r>
              <a:rPr lang="en-US" sz="1600" b="1" dirty="0"/>
              <a:t>Disadvantages: </a:t>
            </a:r>
            <a:r>
              <a:rPr lang="en-US" sz="1600" dirty="0"/>
              <a:t>Unlimited risk. Large exposure to blowout losses for only a limited profit</a:t>
            </a:r>
            <a:br>
              <a:rPr lang="en-US" sz="1600" dirty="0"/>
            </a:br>
            <a:endParaRPr lang="en-US" sz="1600" dirty="0"/>
          </a:p>
          <a:p>
            <a:pPr>
              <a:lnSpc>
                <a:spcPct val="90000"/>
              </a:lnSpc>
              <a:spcAft>
                <a:spcPts val="600"/>
              </a:spcAft>
            </a:pPr>
            <a:r>
              <a:rPr lang="en-US" sz="1600" b="1" dirty="0"/>
              <a:t>Max Risk: </a:t>
            </a:r>
            <a:r>
              <a:rPr lang="en-US" sz="1600" dirty="0"/>
              <a:t>Unlimited to the upside and limited to the strike on the downside</a:t>
            </a:r>
          </a:p>
          <a:p>
            <a:pPr>
              <a:lnSpc>
                <a:spcPct val="90000"/>
              </a:lnSpc>
              <a:spcAft>
                <a:spcPts val="600"/>
              </a:spcAft>
            </a:pPr>
            <a:r>
              <a:rPr lang="en-US" sz="1600" b="1" dirty="0"/>
              <a:t>Max Reward: </a:t>
            </a:r>
            <a:r>
              <a:rPr lang="en-US" sz="1600" dirty="0"/>
              <a:t>Total credit received for both sold options</a:t>
            </a:r>
          </a:p>
          <a:p>
            <a:pPr>
              <a:lnSpc>
                <a:spcPct val="90000"/>
              </a:lnSpc>
              <a:spcAft>
                <a:spcPts val="600"/>
              </a:spcAft>
            </a:pPr>
            <a:r>
              <a:rPr lang="en-US" sz="1600" b="1" dirty="0"/>
              <a:t>Breakeven : </a:t>
            </a:r>
            <a:r>
              <a:rPr lang="en-US" sz="1600" dirty="0"/>
              <a:t>Upper Strike price + credit received</a:t>
            </a:r>
            <a:br>
              <a:rPr lang="en-US" sz="1600" dirty="0"/>
            </a:br>
            <a:r>
              <a:rPr lang="en-US" sz="1600" dirty="0"/>
              <a:t>	     Lower Strike price – credit received</a:t>
            </a:r>
          </a:p>
          <a:p>
            <a:pPr>
              <a:lnSpc>
                <a:spcPct val="90000"/>
              </a:lnSpc>
              <a:spcAft>
                <a:spcPts val="600"/>
              </a:spcAft>
            </a:pPr>
            <a:r>
              <a:rPr lang="en-US" sz="1600" b="1" dirty="0"/>
              <a:t>Theta: </a:t>
            </a:r>
            <a:r>
              <a:rPr lang="en-US" sz="1600" dirty="0"/>
              <a:t>Time decay is helpful for short straddles</a:t>
            </a:r>
          </a:p>
          <a:p>
            <a:pPr>
              <a:lnSpc>
                <a:spcPct val="90000"/>
              </a:lnSpc>
              <a:spcAft>
                <a:spcPts val="600"/>
              </a:spcAft>
            </a:pPr>
            <a:r>
              <a:rPr lang="en-US" sz="1600" b="1" dirty="0"/>
              <a:t>Delta: </a:t>
            </a:r>
            <a:r>
              <a:rPr lang="en-US" sz="1600" dirty="0"/>
              <a:t>is the highest when the position is beyond the breakeven points</a:t>
            </a:r>
          </a:p>
          <a:p>
            <a:pPr>
              <a:lnSpc>
                <a:spcPct val="90000"/>
              </a:lnSpc>
              <a:spcAft>
                <a:spcPts val="600"/>
              </a:spcAft>
            </a:pPr>
            <a:r>
              <a:rPr lang="en-US" sz="1600" b="1" dirty="0"/>
              <a:t>Gamma:</a:t>
            </a:r>
            <a:r>
              <a:rPr lang="en-US" sz="1600" dirty="0"/>
              <a:t> is at the lowest peak at the strike price</a:t>
            </a:r>
          </a:p>
          <a:p>
            <a:pPr>
              <a:lnSpc>
                <a:spcPct val="90000"/>
              </a:lnSpc>
              <a:spcAft>
                <a:spcPts val="600"/>
              </a:spcAft>
            </a:pPr>
            <a:r>
              <a:rPr lang="en-US" sz="1600" b="1" dirty="0"/>
              <a:t>Vega: </a:t>
            </a:r>
            <a:r>
              <a:rPr lang="en-US" sz="1600" dirty="0"/>
              <a:t>rising volatility is hurtful for this position</a:t>
            </a:r>
            <a:endParaRPr lang="en-US" sz="1600" b="1" dirty="0"/>
          </a:p>
          <a:p>
            <a:pPr>
              <a:lnSpc>
                <a:spcPct val="90000"/>
              </a:lnSpc>
              <a:spcAft>
                <a:spcPts val="600"/>
              </a:spcAft>
            </a:pPr>
            <a:r>
              <a:rPr lang="en-US" sz="1600" b="1" dirty="0"/>
              <a:t>Rho: </a:t>
            </a:r>
            <a:r>
              <a:rPr lang="en-US" sz="1600" dirty="0"/>
              <a:t>rising interest rates are generally not helpful for this position</a:t>
            </a:r>
            <a:endParaRPr lang="en-US" sz="1600" b="1" dirty="0"/>
          </a:p>
        </p:txBody>
      </p:sp>
      <p:pic>
        <p:nvPicPr>
          <p:cNvPr id="14" name="Picture 13">
            <a:extLst>
              <a:ext uri="{FF2B5EF4-FFF2-40B4-BE49-F238E27FC236}">
                <a16:creationId xmlns:a16="http://schemas.microsoft.com/office/drawing/2014/main" id="{4BD5B981-3E8F-4C45-85A7-D43642C94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5560" y="6097329"/>
            <a:ext cx="558730" cy="533333"/>
          </a:xfrm>
          <a:prstGeom prst="rect">
            <a:avLst/>
          </a:prstGeom>
        </p:spPr>
      </p:pic>
      <p:pic>
        <p:nvPicPr>
          <p:cNvPr id="17" name="Picture 16" descr="Icon&#10;&#10;Description automatically generated">
            <a:extLst>
              <a:ext uri="{FF2B5EF4-FFF2-40B4-BE49-F238E27FC236}">
                <a16:creationId xmlns:a16="http://schemas.microsoft.com/office/drawing/2014/main" id="{C7B030E5-8D28-4320-85D0-F9787417A3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537" y="13396"/>
            <a:ext cx="1121170" cy="1121170"/>
          </a:xfrm>
          <a:prstGeom prst="rect">
            <a:avLst/>
          </a:prstGeom>
        </p:spPr>
      </p:pic>
    </p:spTree>
    <p:extLst>
      <p:ext uri="{BB962C8B-B14F-4D97-AF65-F5344CB8AC3E}">
        <p14:creationId xmlns:p14="http://schemas.microsoft.com/office/powerpoint/2010/main" val="191965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A close-up of a shoe&#10;&#10;Description automatically generated with low confidence">
            <a:extLst>
              <a:ext uri="{FF2B5EF4-FFF2-40B4-BE49-F238E27FC236}">
                <a16:creationId xmlns:a16="http://schemas.microsoft.com/office/drawing/2014/main" id="{E8ADC181-3130-4BFC-ADB4-EE7E5AE77499}"/>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6708" r="28194"/>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6" name="Rectangle 15">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4294967295"/>
          </p:nvPr>
        </p:nvSpPr>
        <p:spPr>
          <a:xfrm>
            <a:off x="7255563" y="2557587"/>
            <a:ext cx="4314645" cy="3717317"/>
          </a:xfrm>
        </p:spPr>
        <p:txBody>
          <a:bodyPr vert="horz" lIns="91440" tIns="45720" rIns="91440" bIns="45720" rtlCol="0" anchor="t">
            <a:normAutofit/>
          </a:bodyPr>
          <a:lstStyle/>
          <a:p>
            <a:endParaRPr lang="en-US" sz="1800">
              <a:latin typeface="+mn-lt"/>
              <a:cs typeface="+mn-cs"/>
            </a:endParaRPr>
          </a:p>
          <a:p>
            <a:endParaRPr lang="en-US" sz="1800">
              <a:latin typeface="+mn-lt"/>
              <a:cs typeface="+mn-cs"/>
            </a:endParaRPr>
          </a:p>
          <a:p>
            <a:endParaRPr lang="en-US" sz="1800">
              <a:latin typeface="+mn-lt"/>
              <a:cs typeface="+mn-cs"/>
            </a:endParaRPr>
          </a:p>
        </p:txBody>
      </p:sp>
      <p:pic>
        <p:nvPicPr>
          <p:cNvPr id="11" name="Picture 10">
            <a:extLst>
              <a:ext uri="{FF2B5EF4-FFF2-40B4-BE49-F238E27FC236}">
                <a16:creationId xmlns:a16="http://schemas.microsoft.com/office/drawing/2014/main" id="{22FFCEBF-4EFE-4BFF-B2CB-5B8F49F5D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5563" y="461906"/>
            <a:ext cx="1009791" cy="352474"/>
          </a:xfrm>
          <a:prstGeom prst="rect">
            <a:avLst/>
          </a:prstGeom>
        </p:spPr>
      </p:pic>
      <p:sp>
        <p:nvSpPr>
          <p:cNvPr id="2" name="Title 1"/>
          <p:cNvSpPr>
            <a:spLocks noGrp="1"/>
          </p:cNvSpPr>
          <p:nvPr>
            <p:ph type="title" idx="4294967295"/>
          </p:nvPr>
        </p:nvSpPr>
        <p:spPr>
          <a:xfrm>
            <a:off x="8198860" y="179823"/>
            <a:ext cx="2480864" cy="916639"/>
          </a:xfrm>
        </p:spPr>
        <p:txBody>
          <a:bodyPr vert="horz" lIns="91440" tIns="45720" rIns="91440" bIns="45720" rtlCol="0" anchor="b">
            <a:normAutofit fontScale="90000"/>
          </a:bodyPr>
          <a:lstStyle/>
          <a:p>
            <a:r>
              <a:rPr lang="en-US" sz="3200" b="1" dirty="0">
                <a:latin typeface="+mj-lt"/>
                <a:cs typeface="+mj-cs"/>
              </a:rPr>
              <a:t>Greeks of a </a:t>
            </a:r>
            <a:br>
              <a:rPr lang="en-US" sz="3200" b="1" dirty="0">
                <a:latin typeface="+mj-lt"/>
                <a:cs typeface="+mj-cs"/>
              </a:rPr>
            </a:br>
            <a:r>
              <a:rPr lang="en-US" sz="3200" b="1" dirty="0">
                <a:latin typeface="+mj-lt"/>
                <a:cs typeface="+mj-cs"/>
              </a:rPr>
              <a:t>Short Straddle</a:t>
            </a:r>
          </a:p>
        </p:txBody>
      </p:sp>
      <p:pic>
        <p:nvPicPr>
          <p:cNvPr id="13" name="Picture 12">
            <a:extLst>
              <a:ext uri="{FF2B5EF4-FFF2-40B4-BE49-F238E27FC236}">
                <a16:creationId xmlns:a16="http://schemas.microsoft.com/office/drawing/2014/main" id="{55F86BB4-A59C-40DE-AAD0-A7CFE86CF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544" y="2092171"/>
            <a:ext cx="4448664" cy="352474"/>
          </a:xfrm>
          <a:prstGeom prst="rect">
            <a:avLst/>
          </a:prstGeom>
        </p:spPr>
      </p:pic>
      <p:pic>
        <p:nvPicPr>
          <p:cNvPr id="17" name="Picture 16" descr="Chart, line chart&#10;&#10;Description automatically generated">
            <a:extLst>
              <a:ext uri="{FF2B5EF4-FFF2-40B4-BE49-F238E27FC236}">
                <a16:creationId xmlns:a16="http://schemas.microsoft.com/office/drawing/2014/main" id="{A7A30237-52F4-41B7-B152-22DBDCEE51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0853" y="1352651"/>
            <a:ext cx="3243430" cy="2409872"/>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20" name="Picture 19" descr="Chart, line chart&#10;&#10;Description automatically generated">
            <a:extLst>
              <a:ext uri="{FF2B5EF4-FFF2-40B4-BE49-F238E27FC236}">
                <a16:creationId xmlns:a16="http://schemas.microsoft.com/office/drawing/2014/main" id="{0FC3E65A-0180-49AF-A378-25E228094A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3771" y="4072108"/>
            <a:ext cx="2505858" cy="201123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22" name="Picture 21" descr="Diagram, engineering drawing&#10;&#10;Description automatically generated with medium confidence">
            <a:extLst>
              <a:ext uri="{FF2B5EF4-FFF2-40B4-BE49-F238E27FC236}">
                <a16:creationId xmlns:a16="http://schemas.microsoft.com/office/drawing/2014/main" id="{64950589-E6B3-40B8-9B16-A1430891B8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9292" y="4049611"/>
            <a:ext cx="2505858" cy="2033727"/>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2CEA06CA-6836-4306-8559-BBC2A2205F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78314" y="6274904"/>
            <a:ext cx="558730" cy="533333"/>
          </a:xfrm>
          <a:prstGeom prst="rect">
            <a:avLst/>
          </a:prstGeom>
        </p:spPr>
      </p:pic>
    </p:spTree>
    <p:extLst>
      <p:ext uri="{BB962C8B-B14F-4D97-AF65-F5344CB8AC3E}">
        <p14:creationId xmlns:p14="http://schemas.microsoft.com/office/powerpoint/2010/main" val="2870358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A picture containing text, indoor, desk, desktop&#10;&#10;Description automatically generated">
            <a:extLst>
              <a:ext uri="{FF2B5EF4-FFF2-40B4-BE49-F238E27FC236}">
                <a16:creationId xmlns:a16="http://schemas.microsoft.com/office/drawing/2014/main" id="{A67B71F5-5D29-4100-9153-316B6DCDDE4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r="25715" b="-1"/>
          <a:stretch/>
        </p:blipFill>
        <p:spPr>
          <a:xfrm>
            <a:off x="4559968" y="10"/>
            <a:ext cx="7632032" cy="6857990"/>
          </a:xfrm>
          <a:prstGeom prst="rect">
            <a:avLst/>
          </a:prstGeom>
        </p:spPr>
      </p:pic>
      <p:sp useBgFill="1">
        <p:nvSpPr>
          <p:cNvPr id="14" name="Freeform: Shape 13">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2" name="Title 1"/>
          <p:cNvSpPr>
            <a:spLocks noGrp="1"/>
          </p:cNvSpPr>
          <p:nvPr>
            <p:ph type="title" idx="4294967295"/>
          </p:nvPr>
        </p:nvSpPr>
        <p:spPr>
          <a:xfrm>
            <a:off x="1344698" y="578179"/>
            <a:ext cx="1809707" cy="564821"/>
          </a:xfrm>
        </p:spPr>
        <p:txBody>
          <a:bodyPr vert="horz" lIns="91440" tIns="45720" rIns="91440" bIns="45720" rtlCol="0" anchor="t">
            <a:normAutofit/>
          </a:bodyPr>
          <a:lstStyle/>
          <a:p>
            <a:r>
              <a:rPr lang="en-US" sz="3200" dirty="0">
                <a:latin typeface="+mj-lt"/>
                <a:cs typeface="+mj-cs"/>
              </a:rPr>
              <a:t>Straddles</a:t>
            </a:r>
          </a:p>
        </p:txBody>
      </p:sp>
      <p:sp>
        <p:nvSpPr>
          <p:cNvPr id="3" name="Text Placeholder 2"/>
          <p:cNvSpPr>
            <a:spLocks noGrp="1"/>
          </p:cNvSpPr>
          <p:nvPr>
            <p:ph type="body" idx="4294967295"/>
          </p:nvPr>
        </p:nvSpPr>
        <p:spPr>
          <a:xfrm>
            <a:off x="355285" y="1721179"/>
            <a:ext cx="3849398" cy="3844800"/>
          </a:xfrm>
        </p:spPr>
        <p:txBody>
          <a:bodyPr vert="horz" lIns="91440" tIns="45720" rIns="91440" bIns="45720" rtlCol="0">
            <a:normAutofit/>
          </a:bodyPr>
          <a:lstStyle/>
          <a:p>
            <a:pPr marL="0" indent="0">
              <a:buNone/>
            </a:pPr>
            <a:r>
              <a:rPr lang="en-US" sz="2000" b="0" dirty="0">
                <a:latin typeface="+mn-lt"/>
                <a:cs typeface="+mn-cs"/>
              </a:rPr>
              <a:t>When in a period of low volatility look to buy straddles, particularly when implied volatility is low compared to historical.</a:t>
            </a:r>
          </a:p>
          <a:p>
            <a:pPr marL="0" indent="0">
              <a:buNone/>
            </a:pPr>
            <a:endParaRPr lang="en-US" sz="2000" b="0" dirty="0">
              <a:latin typeface="+mn-lt"/>
              <a:cs typeface="+mn-cs"/>
            </a:endParaRPr>
          </a:p>
          <a:p>
            <a:pPr marL="0" indent="0">
              <a:buNone/>
            </a:pPr>
            <a:r>
              <a:rPr lang="en-US" sz="2000" b="0" dirty="0">
                <a:latin typeface="+mn-lt"/>
                <a:cs typeface="+mn-cs"/>
              </a:rPr>
              <a:t>Straddles are very sensitive to changes in implied volatility to it is best not to buy them in inflated volatility environments. </a:t>
            </a:r>
          </a:p>
        </p:txBody>
      </p:sp>
      <p:pic>
        <p:nvPicPr>
          <p:cNvPr id="9" name="Picture 8">
            <a:extLst>
              <a:ext uri="{FF2B5EF4-FFF2-40B4-BE49-F238E27FC236}">
                <a16:creationId xmlns:a16="http://schemas.microsoft.com/office/drawing/2014/main" id="{4B7F85B9-6B2B-46A3-B3A3-138B27B89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5067" y="6094096"/>
            <a:ext cx="558730" cy="533333"/>
          </a:xfrm>
          <a:prstGeom prst="rect">
            <a:avLst/>
          </a:prstGeom>
        </p:spPr>
      </p:pic>
    </p:spTree>
    <p:extLst>
      <p:ext uri="{BB962C8B-B14F-4D97-AF65-F5344CB8AC3E}">
        <p14:creationId xmlns:p14="http://schemas.microsoft.com/office/powerpoint/2010/main" val="233652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17"/>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8" name="Shape 1418"/>
          <p:cNvSpPr txBox="1">
            <a:spLocks noGrp="1"/>
          </p:cNvSpPr>
          <p:nvPr>
            <p:ph type="title" idx="4294967295"/>
          </p:nvPr>
        </p:nvSpPr>
        <p:spPr>
          <a:xfrm>
            <a:off x="8035575" y="293375"/>
            <a:ext cx="2482256" cy="711177"/>
          </a:xfrm>
          <a:prstGeom prst="rect">
            <a:avLst/>
          </a:prstGeom>
        </p:spPr>
        <p:txBody>
          <a:bodyPr vert="horz" lIns="91440" tIns="45720" rIns="91440" bIns="45720" rtlCol="0" anchor="b" anchorCtr="0">
            <a:normAutofit/>
          </a:bodyPr>
          <a:lstStyle/>
          <a:p>
            <a:pPr>
              <a:buSzPct val="25000"/>
            </a:pPr>
            <a:r>
              <a:rPr lang="en-US" sz="3200" kern="1200" dirty="0">
                <a:solidFill>
                  <a:schemeClr val="tx1"/>
                </a:solidFill>
                <a:latin typeface="+mj-lt"/>
                <a:ea typeface="+mj-ea"/>
                <a:cs typeface="+mj-cs"/>
              </a:rPr>
              <a:t>Long Strangle</a:t>
            </a:r>
          </a:p>
        </p:txBody>
      </p:sp>
      <p:pic>
        <p:nvPicPr>
          <p:cNvPr id="4" name="Picture Placeholder 3" descr="A picture containing text, indoor, colorful, laser&#10;&#10;Description automatically generated">
            <a:extLst>
              <a:ext uri="{FF2B5EF4-FFF2-40B4-BE49-F238E27FC236}">
                <a16:creationId xmlns:a16="http://schemas.microsoft.com/office/drawing/2014/main" id="{2C8F90BD-DDF5-44CC-8E46-C8F1F41D5B7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6845" r="26845"/>
          <a:stretch>
            <a:fillRect/>
          </a:stretch>
        </p:blipFill>
        <p:spPr>
          <a:xfrm>
            <a:off x="713008" y="293375"/>
            <a:ext cx="5191352" cy="6132829"/>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sp>
        <p:nvSpPr>
          <p:cNvPr id="1419" name="Shape 1419"/>
          <p:cNvSpPr txBox="1">
            <a:spLocks noGrp="1"/>
          </p:cNvSpPr>
          <p:nvPr>
            <p:ph type="body" idx="4294967295"/>
          </p:nvPr>
        </p:nvSpPr>
        <p:spPr>
          <a:xfrm>
            <a:off x="6617368" y="1297927"/>
            <a:ext cx="5191352" cy="4790052"/>
          </a:xfrm>
          <a:prstGeom prst="rect">
            <a:avLst/>
          </a:prstGeom>
        </p:spPr>
        <p:txBody>
          <a:bodyPr vert="horz" lIns="91440" tIns="45720" rIns="91440" bIns="45720" rtlCol="0" anchorCtr="0">
            <a:normAutofit/>
          </a:bodyPr>
          <a:lstStyle/>
          <a:p>
            <a:pPr marL="0" indent="0">
              <a:lnSpc>
                <a:spcPct val="160000"/>
              </a:lnSpc>
              <a:spcBef>
                <a:spcPts val="320"/>
              </a:spcBef>
              <a:buClr>
                <a:srgbClr val="14456F"/>
              </a:buClr>
              <a:buSzPct val="25000"/>
              <a:buNone/>
            </a:pPr>
            <a:r>
              <a:rPr lang="en-US" sz="1800" b="1" dirty="0">
                <a:latin typeface="+mn-lt"/>
                <a:cs typeface="+mn-cs"/>
                <a:sym typeface="Tahoma"/>
              </a:rPr>
              <a:t>Outlook:</a:t>
            </a:r>
            <a:r>
              <a:rPr lang="en-US" sz="1800" b="1" dirty="0">
                <a:latin typeface="+mn-lt"/>
                <a:cs typeface="+mn-cs"/>
              </a:rPr>
              <a:t> </a:t>
            </a:r>
            <a:r>
              <a:rPr lang="en-US" sz="1800" b="0" dirty="0">
                <a:latin typeface="+mn-lt"/>
                <a:cs typeface="+mn-cs"/>
              </a:rPr>
              <a:t>Movement expected</a:t>
            </a:r>
            <a:endParaRPr lang="en-US" sz="1800" b="0" dirty="0">
              <a:latin typeface="+mn-lt"/>
              <a:cs typeface="+mn-cs"/>
              <a:sym typeface="Tahoma"/>
            </a:endParaRPr>
          </a:p>
          <a:p>
            <a:pPr marL="0" indent="0">
              <a:lnSpc>
                <a:spcPct val="160000"/>
              </a:lnSpc>
              <a:spcBef>
                <a:spcPts val="320"/>
              </a:spcBef>
              <a:buClr>
                <a:srgbClr val="14456F"/>
              </a:buClr>
              <a:buSzPct val="25000"/>
              <a:buNone/>
            </a:pPr>
            <a:r>
              <a:rPr lang="en-US" sz="1800" b="1" dirty="0">
                <a:latin typeface="+mn-lt"/>
                <a:cs typeface="+mn-cs"/>
                <a:sym typeface="Tahoma"/>
              </a:rPr>
              <a:t>Trade: </a:t>
            </a:r>
            <a:r>
              <a:rPr lang="en-US" sz="1800" b="1" dirty="0">
                <a:latin typeface="+mn-lt"/>
                <a:cs typeface="+mn-cs"/>
              </a:rPr>
              <a:t> </a:t>
            </a:r>
            <a:r>
              <a:rPr lang="en-US" sz="1800" b="0" dirty="0">
                <a:latin typeface="+mn-lt"/>
                <a:cs typeface="+mn-cs"/>
              </a:rPr>
              <a:t>long just-out-of-the-money put, just-out-of-the-money call </a:t>
            </a:r>
            <a:endParaRPr lang="en-US" sz="1800" b="0" dirty="0">
              <a:latin typeface="+mn-lt"/>
              <a:cs typeface="+mn-cs"/>
              <a:sym typeface="Tahoma"/>
            </a:endParaRPr>
          </a:p>
          <a:p>
            <a:pPr marL="0" indent="0">
              <a:lnSpc>
                <a:spcPct val="160000"/>
              </a:lnSpc>
              <a:spcBef>
                <a:spcPts val="320"/>
              </a:spcBef>
              <a:buClr>
                <a:srgbClr val="14456F"/>
              </a:buClr>
              <a:buSzPct val="25000"/>
              <a:buNone/>
            </a:pPr>
            <a:r>
              <a:rPr lang="en-US" sz="1800" b="1" dirty="0">
                <a:latin typeface="+mn-lt"/>
                <a:cs typeface="+mn-cs"/>
                <a:sym typeface="Tahoma"/>
              </a:rPr>
              <a:t>Advantages: </a:t>
            </a:r>
            <a:r>
              <a:rPr lang="en-US" sz="1800" b="0" dirty="0">
                <a:latin typeface="+mn-lt"/>
                <a:cs typeface="+mn-cs"/>
                <a:sym typeface="Tahoma"/>
              </a:rPr>
              <a:t>Less expensive the straddle</a:t>
            </a:r>
          </a:p>
          <a:p>
            <a:pPr marL="0" indent="0">
              <a:lnSpc>
                <a:spcPct val="160000"/>
              </a:lnSpc>
              <a:spcBef>
                <a:spcPts val="320"/>
              </a:spcBef>
              <a:buClr>
                <a:srgbClr val="14456F"/>
              </a:buClr>
              <a:buSzPct val="25000"/>
              <a:buNone/>
            </a:pPr>
            <a:r>
              <a:rPr lang="en-US" sz="1800" b="1" dirty="0">
                <a:latin typeface="+mn-lt"/>
                <a:cs typeface="+mn-cs"/>
                <a:sym typeface="Tahoma"/>
              </a:rPr>
              <a:t>Disadvantages: </a:t>
            </a:r>
            <a:r>
              <a:rPr lang="en-US" sz="1800" b="0" dirty="0">
                <a:latin typeface="+mn-lt"/>
                <a:cs typeface="+mn-cs"/>
                <a:sym typeface="Tahoma"/>
              </a:rPr>
              <a:t>Time decay hurts</a:t>
            </a:r>
          </a:p>
          <a:p>
            <a:pPr marL="0" indent="0">
              <a:lnSpc>
                <a:spcPct val="160000"/>
              </a:lnSpc>
              <a:spcBef>
                <a:spcPts val="320"/>
              </a:spcBef>
              <a:buClr>
                <a:srgbClr val="14456F"/>
              </a:buClr>
              <a:buSzPct val="25000"/>
              <a:buNone/>
            </a:pPr>
            <a:r>
              <a:rPr lang="en-US" sz="1800" b="1" dirty="0">
                <a:latin typeface="+mn-lt"/>
                <a:cs typeface="+mn-cs"/>
                <a:sym typeface="Tahoma"/>
              </a:rPr>
              <a:t>Max Risk: </a:t>
            </a:r>
            <a:r>
              <a:rPr lang="en-US" sz="1800" b="0" dirty="0">
                <a:latin typeface="+mn-lt"/>
                <a:cs typeface="+mn-cs"/>
                <a:sym typeface="Tahoma"/>
              </a:rPr>
              <a:t>Premium paid</a:t>
            </a:r>
          </a:p>
          <a:p>
            <a:pPr marL="0" indent="0">
              <a:lnSpc>
                <a:spcPct val="160000"/>
              </a:lnSpc>
              <a:spcBef>
                <a:spcPts val="320"/>
              </a:spcBef>
              <a:buClr>
                <a:srgbClr val="14456F"/>
              </a:buClr>
              <a:buSzPct val="25000"/>
              <a:buNone/>
            </a:pPr>
            <a:r>
              <a:rPr lang="en-US" sz="1800" b="1" dirty="0">
                <a:latin typeface="+mn-lt"/>
                <a:cs typeface="+mn-cs"/>
                <a:sym typeface="Tahoma"/>
              </a:rPr>
              <a:t>Max Reward: </a:t>
            </a:r>
            <a:r>
              <a:rPr lang="en-US" sz="1800" b="0" dirty="0">
                <a:latin typeface="+mn-lt"/>
                <a:cs typeface="+mn-cs"/>
                <a:sym typeface="Tahoma"/>
              </a:rPr>
              <a:t>Unlimited</a:t>
            </a:r>
          </a:p>
          <a:p>
            <a:pPr marL="0" indent="0">
              <a:lnSpc>
                <a:spcPct val="160000"/>
              </a:lnSpc>
              <a:spcBef>
                <a:spcPts val="320"/>
              </a:spcBef>
              <a:buClr>
                <a:srgbClr val="14456F"/>
              </a:buClr>
              <a:buSzPct val="25000"/>
              <a:buNone/>
            </a:pPr>
            <a:r>
              <a:rPr lang="en-US" sz="1800" b="1" dirty="0">
                <a:latin typeface="+mn-lt"/>
                <a:cs typeface="+mn-cs"/>
                <a:sym typeface="Tahoma"/>
              </a:rPr>
              <a:t>Breakeven: </a:t>
            </a:r>
            <a:r>
              <a:rPr lang="en-US" sz="1800" b="0" dirty="0">
                <a:latin typeface="+mn-lt"/>
                <a:cs typeface="+mn-cs"/>
              </a:rPr>
              <a:t>Same principle, slightly wider  than the straddle</a:t>
            </a:r>
          </a:p>
          <a:p>
            <a:pPr marL="0" indent="0">
              <a:buNone/>
            </a:pPr>
            <a:endParaRPr lang="en-US" sz="1600" b="0" dirty="0">
              <a:latin typeface="+mn-lt"/>
              <a:cs typeface="+mn-cs"/>
            </a:endParaRPr>
          </a:p>
        </p:txBody>
      </p:sp>
      <p:pic>
        <p:nvPicPr>
          <p:cNvPr id="6" name="Picture 5">
            <a:extLst>
              <a:ext uri="{FF2B5EF4-FFF2-40B4-BE49-F238E27FC236}">
                <a16:creationId xmlns:a16="http://schemas.microsoft.com/office/drawing/2014/main" id="{AB59B505-0074-4C5D-A1A9-A2B7337090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0106" y="6037877"/>
            <a:ext cx="558730" cy="533333"/>
          </a:xfrm>
          <a:prstGeom prst="rect">
            <a:avLst/>
          </a:prstGeom>
        </p:spPr>
      </p:pic>
    </p:spTree>
    <p:extLst>
      <p:ext uri="{BB962C8B-B14F-4D97-AF65-F5344CB8AC3E}">
        <p14:creationId xmlns:p14="http://schemas.microsoft.com/office/powerpoint/2010/main" val="1348460598"/>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24"/>
        <p:cNvGrpSpPr/>
        <p:nvPr/>
      </p:nvGrpSpPr>
      <p:grpSpPr>
        <a:xfrm>
          <a:off x="0" y="0"/>
          <a:ext cx="0" cy="0"/>
          <a:chOff x="0" y="0"/>
          <a:chExt cx="0" cy="0"/>
        </a:xfrm>
      </p:grpSpPr>
      <p:sp>
        <p:nvSpPr>
          <p:cNvPr id="1425" name="Shape 1425"/>
          <p:cNvSpPr txBox="1">
            <a:spLocks noGrp="1"/>
          </p:cNvSpPr>
          <p:nvPr>
            <p:ph type="title" idx="4294967295"/>
          </p:nvPr>
        </p:nvSpPr>
        <p:spPr>
          <a:xfrm>
            <a:off x="1928443" y="652461"/>
            <a:ext cx="2429614" cy="626012"/>
          </a:xfrm>
          <a:prstGeom prst="rect">
            <a:avLst/>
          </a:prstGeom>
        </p:spPr>
        <p:txBody>
          <a:bodyPr vert="horz" lIns="91440" tIns="45720" rIns="91440" bIns="45720" rtlCol="0" anchor="b" anchorCtr="0">
            <a:normAutofit/>
          </a:bodyPr>
          <a:lstStyle/>
          <a:p>
            <a:pPr>
              <a:buSzPct val="25000"/>
            </a:pPr>
            <a:r>
              <a:rPr lang="en-US" sz="3200" dirty="0">
                <a:latin typeface="+mj-lt"/>
                <a:cs typeface="+mj-cs"/>
              </a:rPr>
              <a:t>Long Strangle</a:t>
            </a:r>
          </a:p>
        </p:txBody>
      </p:sp>
      <p:sp>
        <p:nvSpPr>
          <p:cNvPr id="1426" name="Shape 1426"/>
          <p:cNvSpPr txBox="1">
            <a:spLocks noGrp="1"/>
          </p:cNvSpPr>
          <p:nvPr>
            <p:ph type="body" idx="4294967295"/>
          </p:nvPr>
        </p:nvSpPr>
        <p:spPr>
          <a:xfrm>
            <a:off x="481012" y="1954878"/>
            <a:ext cx="5324475" cy="3919538"/>
          </a:xfrm>
          <a:prstGeom prst="rect">
            <a:avLst/>
          </a:prstGeom>
        </p:spPr>
        <p:txBody>
          <a:bodyPr vert="horz" lIns="91440" tIns="45720" rIns="91440" bIns="45720" rtlCol="0" anchor="t" anchorCtr="0">
            <a:normAutofit/>
          </a:bodyPr>
          <a:lstStyle/>
          <a:p>
            <a:pPr marL="0" indent="0">
              <a:lnSpc>
                <a:spcPct val="150000"/>
              </a:lnSpc>
              <a:spcBef>
                <a:spcPts val="320"/>
              </a:spcBef>
              <a:buClr>
                <a:srgbClr val="14456F"/>
              </a:buClr>
              <a:buSzPct val="25000"/>
              <a:buNone/>
            </a:pPr>
            <a:r>
              <a:rPr lang="en-US" sz="1800" b="1" dirty="0">
                <a:latin typeface="+mn-lt"/>
                <a:cs typeface="+mn-cs"/>
                <a:sym typeface="Tahoma"/>
              </a:rPr>
              <a:t>Theta: </a:t>
            </a:r>
            <a:r>
              <a:rPr lang="en-US" sz="1800" b="0" dirty="0">
                <a:latin typeface="+mn-lt"/>
                <a:cs typeface="+mn-cs"/>
                <a:sym typeface="Tahoma"/>
              </a:rPr>
              <a:t>Time decay is most harmful</a:t>
            </a:r>
            <a:r>
              <a:rPr lang="en-US" sz="1800" b="0" dirty="0">
                <a:latin typeface="+mn-lt"/>
                <a:cs typeface="+mn-cs"/>
              </a:rPr>
              <a:t> when stock is between the two strikes</a:t>
            </a:r>
            <a:endParaRPr lang="en-US" sz="1800" b="0" dirty="0">
              <a:latin typeface="+mn-lt"/>
              <a:cs typeface="+mn-cs"/>
              <a:sym typeface="Tahoma"/>
            </a:endParaRPr>
          </a:p>
          <a:p>
            <a:pPr marL="0" indent="0">
              <a:lnSpc>
                <a:spcPct val="150000"/>
              </a:lnSpc>
              <a:spcBef>
                <a:spcPts val="320"/>
              </a:spcBef>
              <a:buClr>
                <a:srgbClr val="14456F"/>
              </a:buClr>
              <a:buSzPct val="25000"/>
              <a:buNone/>
            </a:pPr>
            <a:r>
              <a:rPr lang="en-US" sz="1800" b="1" dirty="0">
                <a:latin typeface="+mn-lt"/>
                <a:cs typeface="+mn-cs"/>
                <a:sym typeface="Tahoma"/>
              </a:rPr>
              <a:t>Delta: </a:t>
            </a:r>
            <a:r>
              <a:rPr lang="en-US" sz="1800" b="0" dirty="0">
                <a:latin typeface="+mn-lt"/>
                <a:cs typeface="+mn-cs"/>
                <a:sym typeface="Tahoma"/>
              </a:rPr>
              <a:t>Grea</a:t>
            </a:r>
            <a:r>
              <a:rPr lang="en-US" sz="1800" b="0" dirty="0">
                <a:latin typeface="+mn-lt"/>
                <a:cs typeface="+mn-cs"/>
              </a:rPr>
              <a:t>test, positive or negative, when stock is sitting outside of the two strikes</a:t>
            </a:r>
            <a:endParaRPr lang="en-US" sz="1800" b="0" dirty="0">
              <a:latin typeface="+mn-lt"/>
              <a:cs typeface="+mn-cs"/>
              <a:sym typeface="Tahoma"/>
            </a:endParaRPr>
          </a:p>
          <a:p>
            <a:pPr marL="0" indent="0">
              <a:lnSpc>
                <a:spcPct val="150000"/>
              </a:lnSpc>
              <a:spcBef>
                <a:spcPts val="320"/>
              </a:spcBef>
              <a:buClr>
                <a:srgbClr val="14456F"/>
              </a:buClr>
              <a:buSzPct val="25000"/>
              <a:buNone/>
            </a:pPr>
            <a:r>
              <a:rPr lang="en-US" sz="1800" b="1" dirty="0">
                <a:latin typeface="+mn-lt"/>
                <a:cs typeface="+mn-cs"/>
                <a:sym typeface="Tahoma"/>
              </a:rPr>
              <a:t>Gamma: </a:t>
            </a:r>
            <a:r>
              <a:rPr lang="en-US" sz="1800" b="0" dirty="0">
                <a:latin typeface="+mn-lt"/>
                <a:cs typeface="+mn-cs"/>
                <a:sym typeface="Tahoma"/>
              </a:rPr>
              <a:t>Peaks between the strike prices</a:t>
            </a:r>
          </a:p>
          <a:p>
            <a:pPr marL="0" indent="0">
              <a:lnSpc>
                <a:spcPct val="150000"/>
              </a:lnSpc>
              <a:spcBef>
                <a:spcPts val="320"/>
              </a:spcBef>
              <a:buClr>
                <a:srgbClr val="14456F"/>
              </a:buClr>
              <a:buSzPct val="25000"/>
              <a:buNone/>
            </a:pPr>
            <a:r>
              <a:rPr lang="en-US" sz="1800" b="1" dirty="0">
                <a:latin typeface="+mn-lt"/>
                <a:cs typeface="+mn-cs"/>
                <a:sym typeface="Tahoma"/>
              </a:rPr>
              <a:t>Vega: </a:t>
            </a:r>
            <a:r>
              <a:rPr lang="en-US" sz="1800" b="0" dirty="0">
                <a:latin typeface="+mn-lt"/>
                <a:cs typeface="+mn-cs"/>
                <a:sym typeface="Tahoma"/>
              </a:rPr>
              <a:t>Pos</a:t>
            </a:r>
            <a:r>
              <a:rPr lang="en-US" sz="1800" b="0" dirty="0">
                <a:latin typeface="+mn-lt"/>
                <a:cs typeface="+mn-cs"/>
              </a:rPr>
              <a:t>itive volatility strategy, a rise in IV helps, a fall in IV hurts</a:t>
            </a:r>
            <a:endParaRPr lang="en-US" sz="1800" b="0" dirty="0">
              <a:latin typeface="+mn-lt"/>
              <a:cs typeface="+mn-cs"/>
              <a:sym typeface="Tahoma"/>
            </a:endParaRPr>
          </a:p>
          <a:p>
            <a:pPr marL="0" indent="0">
              <a:lnSpc>
                <a:spcPct val="150000"/>
              </a:lnSpc>
              <a:spcBef>
                <a:spcPts val="320"/>
              </a:spcBef>
              <a:buClr>
                <a:srgbClr val="14456F"/>
              </a:buClr>
              <a:buSzPct val="25000"/>
              <a:buNone/>
            </a:pPr>
            <a:r>
              <a:rPr lang="en-US" sz="1800" b="1" dirty="0">
                <a:latin typeface="+mn-lt"/>
                <a:cs typeface="+mn-cs"/>
                <a:sym typeface="Tahoma"/>
              </a:rPr>
              <a:t>Rho: </a:t>
            </a:r>
            <a:r>
              <a:rPr lang="en-US" sz="1800" b="0" dirty="0">
                <a:latin typeface="+mn-lt"/>
                <a:cs typeface="+mn-cs"/>
                <a:sym typeface="Tahoma"/>
              </a:rPr>
              <a:t>Not an interest rate s</a:t>
            </a:r>
            <a:r>
              <a:rPr lang="en-US" sz="1800" b="0" dirty="0">
                <a:latin typeface="+mn-lt"/>
                <a:cs typeface="+mn-cs"/>
              </a:rPr>
              <a:t>ensitive strategy</a:t>
            </a:r>
          </a:p>
          <a:p>
            <a:endParaRPr lang="en-US" sz="1800" dirty="0">
              <a:latin typeface="+mn-lt"/>
              <a:cs typeface="+mn-cs"/>
            </a:endParaRPr>
          </a:p>
        </p:txBody>
      </p:sp>
      <p:pic>
        <p:nvPicPr>
          <p:cNvPr id="4" name="Picture Placeholder 3" descr="A picture containing using, hand&#10;&#10;Description automatically generated">
            <a:extLst>
              <a:ext uri="{FF2B5EF4-FFF2-40B4-BE49-F238E27FC236}">
                <a16:creationId xmlns:a16="http://schemas.microsoft.com/office/drawing/2014/main" id="{548AC6A5-D4D8-491A-845C-733C161B4E2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9696" r="19694" b="-2"/>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pic>
        <p:nvPicPr>
          <p:cNvPr id="6" name="Picture 5">
            <a:extLst>
              <a:ext uri="{FF2B5EF4-FFF2-40B4-BE49-F238E27FC236}">
                <a16:creationId xmlns:a16="http://schemas.microsoft.com/office/drawing/2014/main" id="{4E4FB1ED-DA45-4860-AC90-F8718C100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9129" y="6134133"/>
            <a:ext cx="558730" cy="533333"/>
          </a:xfrm>
          <a:prstGeom prst="rect">
            <a:avLst/>
          </a:prstGeom>
        </p:spPr>
      </p:pic>
    </p:spTree>
    <p:extLst>
      <p:ext uri="{BB962C8B-B14F-4D97-AF65-F5344CB8AC3E}">
        <p14:creationId xmlns:p14="http://schemas.microsoft.com/office/powerpoint/2010/main" val="1988115084"/>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1013" y="3752849"/>
            <a:ext cx="3290887" cy="2452687"/>
          </a:xfrm>
        </p:spPr>
        <p:txBody>
          <a:bodyPr vert="horz" lIns="91440" tIns="45720" rIns="91440" bIns="45720" rtlCol="0" anchor="ctr">
            <a:normAutofit/>
          </a:bodyPr>
          <a:lstStyle/>
          <a:p>
            <a:r>
              <a:rPr lang="en-US" sz="3600" b="1">
                <a:latin typeface="+mj-lt"/>
                <a:cs typeface="+mj-cs"/>
              </a:rPr>
              <a:t>Graphs of a Strangle</a:t>
            </a:r>
          </a:p>
        </p:txBody>
      </p:sp>
      <p:pic>
        <p:nvPicPr>
          <p:cNvPr id="10" name="Picture Placeholder 9">
            <a:extLst>
              <a:ext uri="{FF2B5EF4-FFF2-40B4-BE49-F238E27FC236}">
                <a16:creationId xmlns:a16="http://schemas.microsoft.com/office/drawing/2014/main" id="{9C278E8E-55B8-4D3C-AF22-73F0C6F5774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1988" b="1390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4294967295"/>
          </p:nvPr>
        </p:nvSpPr>
        <p:spPr>
          <a:xfrm>
            <a:off x="4223982" y="3752850"/>
            <a:ext cx="7485413" cy="2452687"/>
          </a:xfrm>
        </p:spPr>
        <p:txBody>
          <a:bodyPr vert="horz" lIns="91440" tIns="45720" rIns="91440" bIns="45720" rtlCol="0" anchor="ctr">
            <a:normAutofit/>
          </a:bodyPr>
          <a:lstStyle/>
          <a:p>
            <a:endParaRPr lang="en-US" sz="1800">
              <a:latin typeface="+mn-lt"/>
              <a:cs typeface="+mn-cs"/>
            </a:endParaRPr>
          </a:p>
          <a:p>
            <a:endParaRPr lang="en-US" sz="1800">
              <a:latin typeface="+mn-lt"/>
              <a:cs typeface="+mn-cs"/>
            </a:endParaRPr>
          </a:p>
          <a:p>
            <a:endParaRPr lang="en-US" sz="1800">
              <a:latin typeface="+mn-lt"/>
              <a:cs typeface="+mn-cs"/>
            </a:endParaRPr>
          </a:p>
        </p:txBody>
      </p:sp>
      <p:pic>
        <p:nvPicPr>
          <p:cNvPr id="12" name="Picture 11" descr="Chart, line chart&#10;&#10;Description automatically generated">
            <a:extLst>
              <a:ext uri="{FF2B5EF4-FFF2-40B4-BE49-F238E27FC236}">
                <a16:creationId xmlns:a16="http://schemas.microsoft.com/office/drawing/2014/main" id="{41B5C62A-7D6B-4246-ADF6-FCC19C6E5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4374" y="3148485"/>
            <a:ext cx="3258065" cy="3258065"/>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4" name="Picture 13" descr="Chart, line chart&#10;&#10;Description automatically generated">
            <a:extLst>
              <a:ext uri="{FF2B5EF4-FFF2-40B4-BE49-F238E27FC236}">
                <a16:creationId xmlns:a16="http://schemas.microsoft.com/office/drawing/2014/main" id="{4D67AE25-3DE7-4917-8FEA-27E4C5414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0408" y="3710613"/>
            <a:ext cx="2699857" cy="2452687"/>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6" name="Picture 15" descr="A picture containing diagram&#10;&#10;Description automatically generated">
            <a:extLst>
              <a:ext uri="{FF2B5EF4-FFF2-40B4-BE49-F238E27FC236}">
                <a16:creationId xmlns:a16="http://schemas.microsoft.com/office/drawing/2014/main" id="{E5C94D0C-8E1D-4D74-8670-499E0C75ED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2154" y="3710613"/>
            <a:ext cx="2697956" cy="2452687"/>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8" name="Picture 17">
            <a:extLst>
              <a:ext uri="{FF2B5EF4-FFF2-40B4-BE49-F238E27FC236}">
                <a16:creationId xmlns:a16="http://schemas.microsoft.com/office/drawing/2014/main" id="{63ECD0DD-EFBD-4C2D-889B-FCF98DC5F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34683" y="6247774"/>
            <a:ext cx="558730" cy="533333"/>
          </a:xfrm>
          <a:prstGeom prst="rect">
            <a:avLst/>
          </a:prstGeom>
        </p:spPr>
      </p:pic>
    </p:spTree>
    <p:extLst>
      <p:ext uri="{BB962C8B-B14F-4D97-AF65-F5344CB8AC3E}">
        <p14:creationId xmlns:p14="http://schemas.microsoft.com/office/powerpoint/2010/main" val="2018419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earing glasses&#10;&#10;Description automatically generated with medium confidence">
            <a:extLst>
              <a:ext uri="{FF2B5EF4-FFF2-40B4-BE49-F238E27FC236}">
                <a16:creationId xmlns:a16="http://schemas.microsoft.com/office/drawing/2014/main" id="{9520BB33-923A-4C1F-8BDC-BD246A15566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875" r="21875"/>
          <a:stretch>
            <a:fillRect/>
          </a:stretch>
        </p:blipFill>
        <p:spPr>
          <a:xfrm>
            <a:off x="779634" y="1145380"/>
            <a:ext cx="4775202" cy="4775202"/>
          </a:xfrm>
        </p:spPr>
      </p:pic>
      <p:sp>
        <p:nvSpPr>
          <p:cNvPr id="2" name="Title 1"/>
          <p:cNvSpPr>
            <a:spLocks noGrp="1"/>
          </p:cNvSpPr>
          <p:nvPr>
            <p:ph type="title" idx="4294967295"/>
          </p:nvPr>
        </p:nvSpPr>
        <p:spPr>
          <a:xfrm>
            <a:off x="4109725" y="193675"/>
            <a:ext cx="4503737" cy="639763"/>
          </a:xfrm>
        </p:spPr>
        <p:txBody>
          <a:bodyPr>
            <a:normAutofit/>
          </a:bodyPr>
          <a:lstStyle/>
          <a:p>
            <a:r>
              <a:rPr lang="en-US" sz="3200" b="1" dirty="0">
                <a:solidFill>
                  <a:srgbClr val="000000"/>
                </a:solidFill>
                <a:latin typeface="+mj-lt"/>
                <a:cs typeface="Tahoma"/>
              </a:rPr>
              <a:t>How to manage a Strangle</a:t>
            </a:r>
          </a:p>
        </p:txBody>
      </p:sp>
      <p:sp>
        <p:nvSpPr>
          <p:cNvPr id="3" name="Content Placeholder 2"/>
          <p:cNvSpPr>
            <a:spLocks noGrp="1"/>
          </p:cNvSpPr>
          <p:nvPr>
            <p:ph idx="4294967295"/>
          </p:nvPr>
        </p:nvSpPr>
        <p:spPr>
          <a:xfrm>
            <a:off x="6361594" y="1041400"/>
            <a:ext cx="5420831" cy="4983162"/>
          </a:xfrm>
        </p:spPr>
        <p:txBody>
          <a:bodyPr>
            <a:normAutofit/>
          </a:bodyPr>
          <a:lstStyle/>
          <a:p>
            <a:pPr marL="0" indent="0">
              <a:lnSpc>
                <a:spcPct val="150000"/>
              </a:lnSpc>
              <a:buNone/>
            </a:pPr>
            <a:r>
              <a:rPr lang="en-US" sz="1600" b="1" dirty="0">
                <a:solidFill>
                  <a:srgbClr val="000000"/>
                </a:solidFill>
                <a:latin typeface="+mn-lt"/>
                <a:cs typeface="Tahoma"/>
              </a:rPr>
              <a:t>Scenario 1: </a:t>
            </a:r>
            <a:r>
              <a:rPr lang="en-US" sz="1600" dirty="0">
                <a:solidFill>
                  <a:srgbClr val="000000"/>
                </a:solidFill>
                <a:latin typeface="+mn-lt"/>
                <a:cs typeface="Tahoma"/>
              </a:rPr>
              <a:t>Stock Rises Above Upside Breakeven</a:t>
            </a:r>
            <a:r>
              <a:rPr lang="en-US" sz="1600" b="0" dirty="0">
                <a:solidFill>
                  <a:srgbClr val="000000"/>
                </a:solidFill>
                <a:latin typeface="+mn-lt"/>
                <a:cs typeface="Tahoma"/>
              </a:rPr>
              <a:t> : Profit in Calls will exceed the losses in the puts. I can sell the calls for a gain and hold the puts till expiration for a possible pullback</a:t>
            </a:r>
            <a:br>
              <a:rPr lang="en-US" sz="1600" b="0" dirty="0">
                <a:solidFill>
                  <a:srgbClr val="000000"/>
                </a:solidFill>
                <a:latin typeface="+mn-lt"/>
                <a:cs typeface="Tahoma"/>
              </a:rPr>
            </a:br>
            <a:endParaRPr lang="en-US" sz="1600" dirty="0">
              <a:solidFill>
                <a:srgbClr val="000000"/>
              </a:solidFill>
              <a:latin typeface="+mn-lt"/>
              <a:cs typeface="Tahoma"/>
            </a:endParaRPr>
          </a:p>
          <a:p>
            <a:pPr marL="0" indent="0">
              <a:lnSpc>
                <a:spcPct val="150000"/>
              </a:lnSpc>
              <a:buNone/>
            </a:pPr>
            <a:r>
              <a:rPr lang="en-US" sz="1600" b="1" dirty="0">
                <a:solidFill>
                  <a:srgbClr val="000000"/>
                </a:solidFill>
                <a:latin typeface="+mn-lt"/>
                <a:cs typeface="Tahoma"/>
              </a:rPr>
              <a:t>Scenario 2: </a:t>
            </a:r>
            <a:r>
              <a:rPr lang="en-US" sz="1600" dirty="0">
                <a:solidFill>
                  <a:srgbClr val="000000"/>
                </a:solidFill>
                <a:latin typeface="+mn-lt"/>
                <a:cs typeface="Tahoma"/>
              </a:rPr>
              <a:t>Stock Stays Between Breakevens : </a:t>
            </a:r>
            <a:r>
              <a:rPr lang="en-US" sz="1600" b="0" dirty="0">
                <a:solidFill>
                  <a:srgbClr val="000000"/>
                </a:solidFill>
                <a:latin typeface="+mn-lt"/>
                <a:cs typeface="Tahoma"/>
              </a:rPr>
              <a:t>Max Loss Zone : Both options will expire worthless.</a:t>
            </a:r>
            <a:br>
              <a:rPr lang="en-US" sz="1600" b="0" dirty="0">
                <a:solidFill>
                  <a:srgbClr val="000000"/>
                </a:solidFill>
                <a:latin typeface="+mn-lt"/>
                <a:cs typeface="Tahoma"/>
              </a:rPr>
            </a:br>
            <a:br>
              <a:rPr lang="en-US" sz="1600" dirty="0">
                <a:solidFill>
                  <a:srgbClr val="000000"/>
                </a:solidFill>
                <a:latin typeface="+mn-lt"/>
                <a:cs typeface="Tahoma"/>
              </a:rPr>
            </a:br>
            <a:r>
              <a:rPr lang="en-US" sz="1600" b="1" dirty="0">
                <a:solidFill>
                  <a:srgbClr val="000000"/>
                </a:solidFill>
                <a:latin typeface="+mn-lt"/>
                <a:cs typeface="Tahoma"/>
              </a:rPr>
              <a:t>Scenario 3: </a:t>
            </a:r>
            <a:r>
              <a:rPr lang="en-US" sz="1600" dirty="0">
                <a:solidFill>
                  <a:srgbClr val="000000"/>
                </a:solidFill>
                <a:latin typeface="+mn-lt"/>
                <a:cs typeface="Tahoma"/>
              </a:rPr>
              <a:t>Stock Falls below Downside Breakeven : </a:t>
            </a:r>
            <a:r>
              <a:rPr lang="en-US" sz="1600" b="0" dirty="0">
                <a:solidFill>
                  <a:srgbClr val="000000"/>
                </a:solidFill>
                <a:latin typeface="+mn-lt"/>
                <a:cs typeface="Tahoma"/>
              </a:rPr>
              <a:t>Profits in Puts will exceed the losses in the calls. I can sell the puts for a gain and hold the calls till expiration waiting for a possible pullback</a:t>
            </a:r>
          </a:p>
          <a:p>
            <a:pPr marL="0" indent="0">
              <a:buNone/>
            </a:pPr>
            <a:endParaRPr lang="en-US" sz="1600" dirty="0">
              <a:solidFill>
                <a:srgbClr val="000000"/>
              </a:solidFill>
              <a:latin typeface="Tahoma"/>
              <a:cs typeface="Tahoma"/>
            </a:endParaRPr>
          </a:p>
          <a:p>
            <a:endParaRPr lang="en-US" sz="1600" dirty="0">
              <a:solidFill>
                <a:srgbClr val="000000"/>
              </a:solidFill>
              <a:latin typeface="Tahoma"/>
              <a:cs typeface="Tahoma"/>
            </a:endParaRPr>
          </a:p>
        </p:txBody>
      </p:sp>
      <p:pic>
        <p:nvPicPr>
          <p:cNvPr id="9" name="Picture 8">
            <a:extLst>
              <a:ext uri="{FF2B5EF4-FFF2-40B4-BE49-F238E27FC236}">
                <a16:creationId xmlns:a16="http://schemas.microsoft.com/office/drawing/2014/main" id="{6FF919F0-B534-4228-9562-93D631CDD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0221" y="6024562"/>
            <a:ext cx="558730" cy="533333"/>
          </a:xfrm>
          <a:prstGeom prst="rect">
            <a:avLst/>
          </a:prstGeom>
        </p:spPr>
      </p:pic>
    </p:spTree>
    <p:extLst>
      <p:ext uri="{BB962C8B-B14F-4D97-AF65-F5344CB8AC3E}">
        <p14:creationId xmlns:p14="http://schemas.microsoft.com/office/powerpoint/2010/main" val="4037363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8C94856-200D-405A-AB35-F9553D46E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507028" y="375819"/>
            <a:ext cx="2531941" cy="702761"/>
          </a:xfrm>
        </p:spPr>
        <p:txBody>
          <a:bodyPr vert="horz" lIns="91440" tIns="45720" rIns="91440" bIns="45720" rtlCol="0" anchor="t">
            <a:normAutofit/>
          </a:bodyPr>
          <a:lstStyle/>
          <a:p>
            <a:r>
              <a:rPr lang="en-US" sz="3200" b="1" dirty="0">
                <a:latin typeface="+mj-lt"/>
                <a:cs typeface="+mj-cs"/>
              </a:rPr>
              <a:t>Short Strangle</a:t>
            </a:r>
          </a:p>
        </p:txBody>
      </p:sp>
      <p:sp>
        <p:nvSpPr>
          <p:cNvPr id="3" name="Content Placeholder 2"/>
          <p:cNvSpPr>
            <a:spLocks noGrp="1"/>
          </p:cNvSpPr>
          <p:nvPr>
            <p:ph idx="4294967295"/>
          </p:nvPr>
        </p:nvSpPr>
        <p:spPr>
          <a:xfrm>
            <a:off x="444234" y="1226687"/>
            <a:ext cx="6516709" cy="5255494"/>
          </a:xfrm>
        </p:spPr>
        <p:txBody>
          <a:bodyPr vert="horz" lIns="91440" tIns="45720" rIns="91440" bIns="45720" rtlCol="0">
            <a:normAutofit/>
          </a:bodyPr>
          <a:lstStyle/>
          <a:p>
            <a:pPr marL="0" indent="0">
              <a:buNone/>
            </a:pPr>
            <a:r>
              <a:rPr lang="en-US" sz="1600" b="1" dirty="0">
                <a:latin typeface="+mn-lt"/>
                <a:cs typeface="+mn-cs"/>
              </a:rPr>
              <a:t>Outlook: </a:t>
            </a:r>
            <a:r>
              <a:rPr lang="en-US" sz="1600" b="0" dirty="0">
                <a:latin typeface="+mn-lt"/>
                <a:cs typeface="+mn-cs"/>
              </a:rPr>
              <a:t>Expecting Very Little or no movement</a:t>
            </a:r>
          </a:p>
          <a:p>
            <a:pPr marL="0" indent="0">
              <a:buNone/>
            </a:pPr>
            <a:r>
              <a:rPr lang="en-US" sz="1600" b="1" dirty="0">
                <a:latin typeface="+mn-lt"/>
                <a:cs typeface="+mn-cs"/>
              </a:rPr>
              <a:t>Trade: </a:t>
            </a:r>
            <a:r>
              <a:rPr lang="en-US" sz="1600" b="0" dirty="0">
                <a:latin typeface="+mn-lt"/>
                <a:cs typeface="+mn-cs"/>
              </a:rPr>
              <a:t>Sell Calls and Puts of the same strike at the same expiration</a:t>
            </a:r>
          </a:p>
          <a:p>
            <a:pPr marL="0" indent="0">
              <a:buNone/>
            </a:pPr>
            <a:r>
              <a:rPr lang="en-US" sz="1600" b="1" dirty="0">
                <a:latin typeface="+mn-lt"/>
                <a:cs typeface="+mn-cs"/>
              </a:rPr>
              <a:t>Advantages: </a:t>
            </a:r>
            <a:r>
              <a:rPr lang="en-US" sz="1600" b="0" dirty="0">
                <a:latin typeface="+mn-lt"/>
                <a:cs typeface="+mn-cs"/>
              </a:rPr>
              <a:t>This trade can generate profits if the stock does not move or stays in a very small range</a:t>
            </a:r>
          </a:p>
          <a:p>
            <a:pPr marL="0" indent="0">
              <a:buNone/>
            </a:pPr>
            <a:r>
              <a:rPr lang="en-US" sz="1600" b="1" dirty="0">
                <a:latin typeface="+mn-lt"/>
                <a:cs typeface="+mn-cs"/>
              </a:rPr>
              <a:t>Disadvantages: </a:t>
            </a:r>
            <a:r>
              <a:rPr lang="en-US" sz="1600" b="0" dirty="0">
                <a:latin typeface="+mn-lt"/>
                <a:cs typeface="+mn-cs"/>
              </a:rPr>
              <a:t>Unlimited risk. Large exposure to blowout losses for only a limited profit</a:t>
            </a:r>
            <a:br>
              <a:rPr lang="en-US" sz="1600" b="0" dirty="0">
                <a:latin typeface="+mn-lt"/>
                <a:cs typeface="+mn-cs"/>
              </a:rPr>
            </a:br>
            <a:endParaRPr lang="en-US" sz="1600" b="0" dirty="0">
              <a:latin typeface="+mn-lt"/>
              <a:cs typeface="+mn-cs"/>
            </a:endParaRPr>
          </a:p>
          <a:p>
            <a:pPr marL="0" indent="0">
              <a:buNone/>
            </a:pPr>
            <a:r>
              <a:rPr lang="en-US" sz="1600" b="1" dirty="0">
                <a:latin typeface="+mn-lt"/>
                <a:cs typeface="+mn-cs"/>
              </a:rPr>
              <a:t>Max Risk: </a:t>
            </a:r>
            <a:r>
              <a:rPr lang="en-US" sz="1600" b="0" dirty="0">
                <a:latin typeface="+mn-lt"/>
                <a:cs typeface="+mn-cs"/>
              </a:rPr>
              <a:t>Unlimited to the upside and limited to the strike on the downside</a:t>
            </a:r>
          </a:p>
          <a:p>
            <a:pPr marL="0" indent="0">
              <a:buNone/>
            </a:pPr>
            <a:r>
              <a:rPr lang="en-US" sz="1600" b="1" dirty="0">
                <a:latin typeface="+mn-lt"/>
                <a:cs typeface="+mn-cs"/>
              </a:rPr>
              <a:t>Max Reward: </a:t>
            </a:r>
            <a:r>
              <a:rPr lang="en-US" sz="1600" b="0" dirty="0">
                <a:latin typeface="+mn-lt"/>
                <a:cs typeface="+mn-cs"/>
              </a:rPr>
              <a:t>Total credit received for both sold options</a:t>
            </a:r>
          </a:p>
          <a:p>
            <a:pPr marL="0" indent="0">
              <a:buNone/>
            </a:pPr>
            <a:r>
              <a:rPr lang="en-US" sz="1600" b="1" dirty="0">
                <a:latin typeface="+mn-lt"/>
                <a:cs typeface="+mn-cs"/>
              </a:rPr>
              <a:t>Breakeven: </a:t>
            </a:r>
            <a:r>
              <a:rPr lang="en-US" sz="1600" b="0" dirty="0">
                <a:latin typeface="+mn-lt"/>
                <a:cs typeface="+mn-cs"/>
              </a:rPr>
              <a:t>Upper – Strike price + credit received</a:t>
            </a:r>
            <a:br>
              <a:rPr lang="en-US" sz="1600" b="0" dirty="0">
                <a:latin typeface="+mn-lt"/>
                <a:cs typeface="+mn-cs"/>
              </a:rPr>
            </a:br>
            <a:r>
              <a:rPr lang="en-US" sz="1600" b="0" dirty="0">
                <a:latin typeface="+mn-lt"/>
                <a:cs typeface="+mn-cs"/>
              </a:rPr>
              <a:t>	     Lower – Strike price – credit received</a:t>
            </a:r>
          </a:p>
          <a:p>
            <a:pPr marL="0" indent="0">
              <a:buNone/>
            </a:pPr>
            <a:r>
              <a:rPr lang="en-US" sz="1600" b="1" dirty="0">
                <a:latin typeface="+mn-lt"/>
                <a:cs typeface="+mn-cs"/>
              </a:rPr>
              <a:t>Theta: </a:t>
            </a:r>
            <a:r>
              <a:rPr lang="en-US" sz="1600" b="0" dirty="0">
                <a:latin typeface="+mn-lt"/>
                <a:cs typeface="+mn-cs"/>
              </a:rPr>
              <a:t>Time decay is helpful for short straddles</a:t>
            </a:r>
          </a:p>
          <a:p>
            <a:pPr marL="0" indent="0">
              <a:buNone/>
            </a:pPr>
            <a:r>
              <a:rPr lang="en-US" sz="1600" b="1" dirty="0">
                <a:latin typeface="+mn-lt"/>
                <a:cs typeface="+mn-cs"/>
              </a:rPr>
              <a:t>Delta: </a:t>
            </a:r>
            <a:r>
              <a:rPr lang="en-US" sz="1600" b="0" dirty="0">
                <a:latin typeface="+mn-lt"/>
                <a:cs typeface="+mn-cs"/>
              </a:rPr>
              <a:t>is the highest when the position is beyond the breakeven points</a:t>
            </a:r>
          </a:p>
          <a:p>
            <a:pPr marL="0" indent="0">
              <a:buNone/>
            </a:pPr>
            <a:r>
              <a:rPr lang="en-US" sz="1600" b="1" dirty="0">
                <a:latin typeface="+mn-lt"/>
                <a:cs typeface="+mn-cs"/>
              </a:rPr>
              <a:t>Gamma: </a:t>
            </a:r>
            <a:r>
              <a:rPr lang="en-US" sz="1600" b="0" dirty="0">
                <a:latin typeface="+mn-lt"/>
                <a:cs typeface="+mn-cs"/>
              </a:rPr>
              <a:t>is at the lowest peak at the strike price</a:t>
            </a:r>
          </a:p>
          <a:p>
            <a:pPr marL="0" indent="0">
              <a:buNone/>
            </a:pPr>
            <a:r>
              <a:rPr lang="en-US" sz="1600" b="1" dirty="0">
                <a:latin typeface="+mn-lt"/>
                <a:cs typeface="+mn-cs"/>
              </a:rPr>
              <a:t>Vega: </a:t>
            </a:r>
            <a:r>
              <a:rPr lang="en-US" sz="1600" b="0" dirty="0">
                <a:latin typeface="+mn-lt"/>
                <a:cs typeface="+mn-cs"/>
              </a:rPr>
              <a:t>rising volatility is hurtful for this position</a:t>
            </a:r>
          </a:p>
          <a:p>
            <a:pPr marL="0" indent="0">
              <a:buNone/>
            </a:pPr>
            <a:r>
              <a:rPr lang="en-US" sz="1600" b="1" dirty="0">
                <a:latin typeface="+mn-lt"/>
                <a:cs typeface="+mn-cs"/>
              </a:rPr>
              <a:t>Rho: </a:t>
            </a:r>
            <a:r>
              <a:rPr lang="en-US" sz="1600" b="0" dirty="0">
                <a:latin typeface="+mn-lt"/>
                <a:cs typeface="+mn-cs"/>
              </a:rPr>
              <a:t>rising interest rates are generally not helpful for this position</a:t>
            </a:r>
          </a:p>
          <a:p>
            <a:endParaRPr lang="en-US" sz="1100" dirty="0">
              <a:solidFill>
                <a:schemeClr val="tx1">
                  <a:alpha val="60000"/>
                </a:schemeClr>
              </a:solidFill>
              <a:latin typeface="+mn-lt"/>
              <a:cs typeface="+mn-cs"/>
            </a:endParaRPr>
          </a:p>
        </p:txBody>
      </p:sp>
      <p:pic>
        <p:nvPicPr>
          <p:cNvPr id="8" name="Picture Placeholder 7">
            <a:extLst>
              <a:ext uri="{FF2B5EF4-FFF2-40B4-BE49-F238E27FC236}">
                <a16:creationId xmlns:a16="http://schemas.microsoft.com/office/drawing/2014/main" id="{9A3FB061-A1C4-44D2-85C9-4623BF69ED8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4227" r="29032" b="-1"/>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lnTo>
                  <a:pt x="0" y="0"/>
                </a:lnTo>
                <a:close/>
              </a:path>
            </a:pathLst>
          </a:custGeom>
        </p:spPr>
      </p:pic>
      <p:pic>
        <p:nvPicPr>
          <p:cNvPr id="10" name="Picture 9">
            <a:extLst>
              <a:ext uri="{FF2B5EF4-FFF2-40B4-BE49-F238E27FC236}">
                <a16:creationId xmlns:a16="http://schemas.microsoft.com/office/drawing/2014/main" id="{EF4DC41B-8ABF-41D2-944B-1C92C57DE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8401" y="6068371"/>
            <a:ext cx="558730" cy="533333"/>
          </a:xfrm>
          <a:prstGeom prst="rect">
            <a:avLst/>
          </a:prstGeom>
        </p:spPr>
      </p:pic>
    </p:spTree>
    <p:extLst>
      <p:ext uri="{BB962C8B-B14F-4D97-AF65-F5344CB8AC3E}">
        <p14:creationId xmlns:p14="http://schemas.microsoft.com/office/powerpoint/2010/main" val="4119333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1490650" y="260977"/>
            <a:ext cx="3498068" cy="704940"/>
          </a:xfrm>
        </p:spPr>
        <p:txBody>
          <a:bodyPr vert="horz" lIns="91440" tIns="45720" rIns="91440" bIns="45720" rtlCol="0" anchor="ctr">
            <a:normAutofit/>
          </a:bodyPr>
          <a:lstStyle/>
          <a:p>
            <a:r>
              <a:rPr lang="en-US" sz="3200" b="1" dirty="0">
                <a:latin typeface="+mj-lt"/>
                <a:cs typeface="+mj-cs"/>
              </a:rPr>
              <a:t>Graphs of a Strangle</a:t>
            </a:r>
          </a:p>
        </p:txBody>
      </p:sp>
      <p:sp>
        <p:nvSpPr>
          <p:cNvPr id="3" name="Content Placeholder 2"/>
          <p:cNvSpPr>
            <a:spLocks noGrp="1"/>
          </p:cNvSpPr>
          <p:nvPr>
            <p:ph idx="4294967295"/>
          </p:nvPr>
        </p:nvSpPr>
        <p:spPr>
          <a:xfrm>
            <a:off x="648930" y="2406650"/>
            <a:ext cx="5181508" cy="3722438"/>
          </a:xfrm>
        </p:spPr>
        <p:txBody>
          <a:bodyPr vert="horz" lIns="91440" tIns="45720" rIns="91440" bIns="45720" rtlCol="0">
            <a:normAutofit/>
          </a:bodyPr>
          <a:lstStyle/>
          <a:p>
            <a:endParaRPr lang="en-US" sz="2000">
              <a:latin typeface="+mn-lt"/>
              <a:cs typeface="+mn-cs"/>
            </a:endParaRPr>
          </a:p>
          <a:p>
            <a:endParaRPr lang="en-US" sz="2000">
              <a:latin typeface="+mn-lt"/>
              <a:cs typeface="+mn-cs"/>
            </a:endParaRPr>
          </a:p>
          <a:p>
            <a:endParaRPr lang="en-US" sz="2000">
              <a:latin typeface="+mn-lt"/>
              <a:cs typeface="+mn-cs"/>
            </a:endParaRPr>
          </a:p>
        </p:txBody>
      </p:sp>
      <p:pic>
        <p:nvPicPr>
          <p:cNvPr id="9" name="Picture Placeholder 8" descr="A person using a computer&#10;&#10;Description automatically generated with low confidence">
            <a:extLst>
              <a:ext uri="{FF2B5EF4-FFF2-40B4-BE49-F238E27FC236}">
                <a16:creationId xmlns:a16="http://schemas.microsoft.com/office/drawing/2014/main" id="{C377496C-5A16-4492-AF4B-083B72B320EB}"/>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1209" r="23143"/>
          <a:stretch/>
        </p:blipFill>
        <p:spPr>
          <a:xfrm>
            <a:off x="6189155" y="10"/>
            <a:ext cx="6002844" cy="6857990"/>
          </a:xfrm>
          <a:prstGeom prst="rect">
            <a:avLst/>
          </a:prstGeom>
          <a:effectLst/>
        </p:spPr>
      </p:pic>
      <p:pic>
        <p:nvPicPr>
          <p:cNvPr id="11" name="Picture 10" descr="A picture containing diagram&#10;&#10;Description automatically generated">
            <a:extLst>
              <a:ext uri="{FF2B5EF4-FFF2-40B4-BE49-F238E27FC236}">
                <a16:creationId xmlns:a16="http://schemas.microsoft.com/office/drawing/2014/main" id="{836C90FA-3B1A-4594-81DF-6245D7FA2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9244" y="3610500"/>
            <a:ext cx="3171348" cy="2883044"/>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3" name="Picture 12" descr="Chart, line chart&#10;&#10;Description automatically generated">
            <a:extLst>
              <a:ext uri="{FF2B5EF4-FFF2-40B4-BE49-F238E27FC236}">
                <a16:creationId xmlns:a16="http://schemas.microsoft.com/office/drawing/2014/main" id="{82628D16-08D2-4317-9078-E305F7823B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3626" y="382138"/>
            <a:ext cx="3173584" cy="2883044"/>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6" name="Picture 15" descr="Chart, line chart&#10;&#10;Description automatically generated">
            <a:extLst>
              <a:ext uri="{FF2B5EF4-FFF2-40B4-BE49-F238E27FC236}">
                <a16:creationId xmlns:a16="http://schemas.microsoft.com/office/drawing/2014/main" id="{970523E9-A1FD-45D0-ADC7-0EC1CAA740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478" y="1629547"/>
            <a:ext cx="3961905" cy="3961905"/>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8" name="Picture 17">
            <a:extLst>
              <a:ext uri="{FF2B5EF4-FFF2-40B4-BE49-F238E27FC236}">
                <a16:creationId xmlns:a16="http://schemas.microsoft.com/office/drawing/2014/main" id="{F467DDF4-8B02-41A4-9051-2D45310525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2491" y="6226877"/>
            <a:ext cx="558730" cy="533333"/>
          </a:xfrm>
          <a:prstGeom prst="rect">
            <a:avLst/>
          </a:prstGeom>
        </p:spPr>
      </p:pic>
    </p:spTree>
    <p:extLst>
      <p:ext uri="{BB962C8B-B14F-4D97-AF65-F5344CB8AC3E}">
        <p14:creationId xmlns:p14="http://schemas.microsoft.com/office/powerpoint/2010/main" val="624254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54100" y="156258"/>
            <a:ext cx="2864053" cy="949956"/>
          </a:xfrm>
        </p:spPr>
        <p:txBody>
          <a:bodyPr vert="horz" lIns="91440" tIns="45720" rIns="91440" bIns="45720" rtlCol="0" anchor="b">
            <a:normAutofit fontScale="90000"/>
          </a:bodyPr>
          <a:lstStyle/>
          <a:p>
            <a:r>
              <a:rPr lang="en-US" sz="3200" b="1" dirty="0">
                <a:latin typeface="+mj-lt"/>
                <a:cs typeface="+mj-cs"/>
              </a:rPr>
              <a:t>How to manage a </a:t>
            </a:r>
            <a:br>
              <a:rPr lang="en-US" sz="3200" b="1" dirty="0">
                <a:latin typeface="+mj-lt"/>
                <a:cs typeface="+mj-cs"/>
              </a:rPr>
            </a:br>
            <a:r>
              <a:rPr lang="en-US" sz="3200" b="1" dirty="0">
                <a:latin typeface="+mj-lt"/>
                <a:cs typeface="+mj-cs"/>
              </a:rPr>
              <a:t>Short Strangle</a:t>
            </a:r>
          </a:p>
        </p:txBody>
      </p:sp>
      <p:pic>
        <p:nvPicPr>
          <p:cNvPr id="7" name="Picture Placeholder 6">
            <a:extLst>
              <a:ext uri="{FF2B5EF4-FFF2-40B4-BE49-F238E27FC236}">
                <a16:creationId xmlns:a16="http://schemas.microsoft.com/office/drawing/2014/main" id="{46DE3B7F-C1DD-4539-87B9-13FEC0FBD4A3}"/>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2842" r="24921"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p:cNvSpPr>
            <a:spLocks noGrp="1"/>
          </p:cNvSpPr>
          <p:nvPr>
            <p:ph idx="4294967295"/>
          </p:nvPr>
        </p:nvSpPr>
        <p:spPr>
          <a:xfrm>
            <a:off x="6215605" y="1251634"/>
            <a:ext cx="5741042" cy="5149166"/>
          </a:xfrm>
        </p:spPr>
        <p:txBody>
          <a:bodyPr vert="horz" lIns="91440" tIns="45720" rIns="91440" bIns="45720" rtlCol="0">
            <a:normAutofit lnSpcReduction="10000"/>
          </a:bodyPr>
          <a:lstStyle/>
          <a:p>
            <a:pPr marL="0" indent="0">
              <a:lnSpc>
                <a:spcPct val="150000"/>
              </a:lnSpc>
              <a:buNone/>
            </a:pPr>
            <a:r>
              <a:rPr lang="en-US" sz="1800" b="1" dirty="0">
                <a:latin typeface="+mn-lt"/>
                <a:cs typeface="+mn-cs"/>
              </a:rPr>
              <a:t>Scenario 1: </a:t>
            </a:r>
            <a:r>
              <a:rPr lang="en-US" sz="1800" dirty="0">
                <a:latin typeface="+mn-lt"/>
                <a:cs typeface="+mn-cs"/>
              </a:rPr>
              <a:t>Stock Rises Above Upside Breakeven</a:t>
            </a:r>
            <a:r>
              <a:rPr lang="en-US" sz="1800" b="0" dirty="0">
                <a:latin typeface="+mn-lt"/>
                <a:cs typeface="+mn-cs"/>
              </a:rPr>
              <a:t> : Profit in Calls will exceed the losses in the puts. I can sell the calls for a gain and hold the puts till expiration for a possible pullback</a:t>
            </a:r>
            <a:br>
              <a:rPr lang="en-US" sz="1800" b="0" dirty="0">
                <a:latin typeface="+mn-lt"/>
                <a:cs typeface="+mn-cs"/>
              </a:rPr>
            </a:br>
            <a:endParaRPr lang="en-US" sz="1800" dirty="0">
              <a:latin typeface="+mn-lt"/>
              <a:cs typeface="+mn-cs"/>
            </a:endParaRPr>
          </a:p>
          <a:p>
            <a:pPr marL="0" indent="0">
              <a:lnSpc>
                <a:spcPct val="150000"/>
              </a:lnSpc>
              <a:buNone/>
            </a:pPr>
            <a:r>
              <a:rPr lang="en-US" sz="1800" b="1" dirty="0">
                <a:latin typeface="+mn-lt"/>
                <a:cs typeface="+mn-cs"/>
              </a:rPr>
              <a:t>Scenario 2: </a:t>
            </a:r>
            <a:r>
              <a:rPr lang="en-US" sz="1800" dirty="0">
                <a:latin typeface="+mn-lt"/>
                <a:cs typeface="+mn-cs"/>
              </a:rPr>
              <a:t>Stock Stays Between Breakeven levels : </a:t>
            </a:r>
            <a:r>
              <a:rPr lang="en-US" sz="1800" b="0" dirty="0">
                <a:latin typeface="+mn-lt"/>
                <a:cs typeface="+mn-cs"/>
              </a:rPr>
              <a:t>Max Loss Zone : Both options will expire worthless.</a:t>
            </a:r>
            <a:br>
              <a:rPr lang="en-US" sz="1800" b="0" dirty="0">
                <a:latin typeface="+mn-lt"/>
                <a:cs typeface="+mn-cs"/>
              </a:rPr>
            </a:br>
            <a:br>
              <a:rPr lang="en-US" sz="1800" dirty="0">
                <a:latin typeface="+mn-lt"/>
                <a:cs typeface="+mn-cs"/>
              </a:rPr>
            </a:br>
            <a:r>
              <a:rPr lang="en-US" sz="1800" b="1" dirty="0">
                <a:latin typeface="+mn-lt"/>
                <a:cs typeface="+mn-cs"/>
              </a:rPr>
              <a:t>Scenario 3: </a:t>
            </a:r>
            <a:r>
              <a:rPr lang="en-US" sz="1800" dirty="0">
                <a:latin typeface="+mn-lt"/>
                <a:cs typeface="+mn-cs"/>
              </a:rPr>
              <a:t>Stock Falls below Downside Breakeven : </a:t>
            </a:r>
            <a:r>
              <a:rPr lang="en-US" sz="1800" b="0" dirty="0">
                <a:latin typeface="+mn-lt"/>
                <a:cs typeface="+mn-cs"/>
              </a:rPr>
              <a:t>Profits in Puts will exceed the losses in the calls. I can sell the puts for a gain and hold the calls till expiration waiting for a possible pullback</a:t>
            </a:r>
          </a:p>
          <a:p>
            <a:endParaRPr lang="en-US" sz="1800" dirty="0">
              <a:latin typeface="+mn-lt"/>
              <a:cs typeface="+mn-cs"/>
            </a:endParaRPr>
          </a:p>
          <a:p>
            <a:endParaRPr lang="en-US" sz="1800" dirty="0">
              <a:latin typeface="+mn-lt"/>
              <a:cs typeface="+mn-cs"/>
            </a:endParaRPr>
          </a:p>
          <a:p>
            <a:endParaRPr lang="en-US" sz="1800" dirty="0">
              <a:latin typeface="+mn-lt"/>
              <a:cs typeface="+mn-cs"/>
            </a:endParaRPr>
          </a:p>
          <a:p>
            <a:endParaRPr lang="en-US" sz="1800" dirty="0">
              <a:latin typeface="+mn-lt"/>
              <a:cs typeface="+mn-cs"/>
            </a:endParaRPr>
          </a:p>
          <a:p>
            <a:endParaRPr lang="en-US" sz="1800" dirty="0">
              <a:latin typeface="+mn-lt"/>
              <a:cs typeface="+mn-cs"/>
            </a:endParaRPr>
          </a:p>
        </p:txBody>
      </p:sp>
      <p:pic>
        <p:nvPicPr>
          <p:cNvPr id="9" name="Picture 8">
            <a:extLst>
              <a:ext uri="{FF2B5EF4-FFF2-40B4-BE49-F238E27FC236}">
                <a16:creationId xmlns:a16="http://schemas.microsoft.com/office/drawing/2014/main" id="{D97DD9FE-25FD-4163-9AE6-BB0A86B8D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7917" y="6134133"/>
            <a:ext cx="558730" cy="533333"/>
          </a:xfrm>
          <a:prstGeom prst="rect">
            <a:avLst/>
          </a:prstGeom>
        </p:spPr>
      </p:pic>
    </p:spTree>
    <p:extLst>
      <p:ext uri="{BB962C8B-B14F-4D97-AF65-F5344CB8AC3E}">
        <p14:creationId xmlns:p14="http://schemas.microsoft.com/office/powerpoint/2010/main" val="2440730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C4C2AFD-295A-4F0A-A6A8-0DED5C38DA2C}"/>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9598" r="19598"/>
          <a:stretch/>
        </p:blipFill>
        <p:spPr/>
      </p:pic>
      <p:sp>
        <p:nvSpPr>
          <p:cNvPr id="3" name="Content Placeholder 2"/>
          <p:cNvSpPr>
            <a:spLocks noGrp="1"/>
          </p:cNvSpPr>
          <p:nvPr>
            <p:ph idx="4294967295"/>
          </p:nvPr>
        </p:nvSpPr>
        <p:spPr>
          <a:xfrm>
            <a:off x="1015743" y="1747232"/>
            <a:ext cx="4587875" cy="3363533"/>
          </a:xfrm>
        </p:spPr>
        <p:txBody>
          <a:bodyPr>
            <a:noAutofit/>
          </a:bodyPr>
          <a:lstStyle/>
          <a:p>
            <a:pPr marL="0" indent="0" algn="ctr">
              <a:buNone/>
            </a:pPr>
            <a:r>
              <a:rPr lang="en-US" sz="4000" dirty="0">
                <a:solidFill>
                  <a:srgbClr val="000000"/>
                </a:solidFill>
                <a:latin typeface="+mj-lt"/>
              </a:rPr>
              <a:t>A Straddle is  The </a:t>
            </a:r>
          </a:p>
          <a:p>
            <a:pPr marL="0" indent="0" algn="ctr">
              <a:buNone/>
            </a:pPr>
            <a:endParaRPr lang="en-US" sz="4000" dirty="0">
              <a:solidFill>
                <a:srgbClr val="000000"/>
              </a:solidFill>
              <a:latin typeface="+mj-lt"/>
            </a:endParaRPr>
          </a:p>
          <a:p>
            <a:pPr marL="0" indent="0" algn="ctr">
              <a:buNone/>
            </a:pPr>
            <a:r>
              <a:rPr lang="en-US" sz="4000" dirty="0">
                <a:solidFill>
                  <a:srgbClr val="000000"/>
                </a:solidFill>
                <a:latin typeface="+mj-lt"/>
              </a:rPr>
              <a:t>Purest Volatility </a:t>
            </a:r>
          </a:p>
          <a:p>
            <a:pPr marL="0" indent="0" algn="ctr">
              <a:buNone/>
            </a:pPr>
            <a:endParaRPr lang="en-US" sz="4000" dirty="0">
              <a:solidFill>
                <a:srgbClr val="000000"/>
              </a:solidFill>
              <a:latin typeface="+mj-lt"/>
            </a:endParaRPr>
          </a:p>
          <a:p>
            <a:pPr marL="0" indent="0" algn="ctr">
              <a:buNone/>
            </a:pPr>
            <a:r>
              <a:rPr lang="en-US" sz="4000" dirty="0">
                <a:solidFill>
                  <a:srgbClr val="000000"/>
                </a:solidFill>
                <a:latin typeface="+mj-lt"/>
              </a:rPr>
              <a:t>Strategy</a:t>
            </a:r>
          </a:p>
        </p:txBody>
      </p:sp>
    </p:spTree>
    <p:extLst>
      <p:ext uri="{BB962C8B-B14F-4D97-AF65-F5344CB8AC3E}">
        <p14:creationId xmlns:p14="http://schemas.microsoft.com/office/powerpoint/2010/main" val="3496523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731167" y="406257"/>
            <a:ext cx="1017033" cy="645309"/>
          </a:xfrm>
        </p:spPr>
        <p:txBody>
          <a:bodyPr vert="horz" lIns="91440" tIns="45720" rIns="91440" bIns="45720" rtlCol="0" anchor="ctr">
            <a:normAutofit/>
          </a:bodyPr>
          <a:lstStyle/>
          <a:p>
            <a:r>
              <a:rPr lang="en-US" sz="3200" b="1" dirty="0">
                <a:latin typeface="+mj-lt"/>
                <a:cs typeface="+mj-cs"/>
              </a:rPr>
              <a:t>Guts</a:t>
            </a:r>
          </a:p>
        </p:txBody>
      </p:sp>
      <p:sp>
        <p:nvSpPr>
          <p:cNvPr id="5" name="Rectangle 4"/>
          <p:cNvSpPr/>
          <p:nvPr/>
        </p:nvSpPr>
        <p:spPr>
          <a:xfrm>
            <a:off x="648929" y="1457823"/>
            <a:ext cx="5181508" cy="1501471"/>
          </a:xfrm>
          <a:prstGeom prst="rect">
            <a:avLst/>
          </a:prstGeom>
        </p:spPr>
        <p:txBody>
          <a:bodyPr vert="horz" lIns="91440" tIns="45720" rIns="91440" bIns="45720" rtlCol="0">
            <a:normAutofit/>
          </a:bodyPr>
          <a:lstStyle/>
          <a:p>
            <a:pPr>
              <a:lnSpc>
                <a:spcPct val="90000"/>
              </a:lnSpc>
              <a:spcAft>
                <a:spcPts val="600"/>
              </a:spcAft>
            </a:pPr>
            <a:r>
              <a:rPr lang="en-US" sz="2000" b="1" dirty="0"/>
              <a:t>Outlook: </a:t>
            </a:r>
            <a:r>
              <a:rPr lang="en-US" sz="2000" dirty="0"/>
              <a:t>Non-directional – Expecting larger movement than usual</a:t>
            </a:r>
          </a:p>
          <a:p>
            <a:pPr>
              <a:lnSpc>
                <a:spcPct val="90000"/>
              </a:lnSpc>
              <a:spcAft>
                <a:spcPts val="600"/>
              </a:spcAft>
            </a:pPr>
            <a:endParaRPr lang="en-US" sz="2000" dirty="0"/>
          </a:p>
          <a:p>
            <a:pPr>
              <a:lnSpc>
                <a:spcPct val="90000"/>
              </a:lnSpc>
              <a:spcAft>
                <a:spcPts val="600"/>
              </a:spcAft>
            </a:pPr>
            <a:r>
              <a:rPr lang="en-US" sz="2000" b="1" dirty="0"/>
              <a:t>Trade: </a:t>
            </a:r>
            <a:r>
              <a:rPr lang="en-US" sz="2000" dirty="0"/>
              <a:t>Long ITM call &amp; ITM Put</a:t>
            </a:r>
          </a:p>
        </p:txBody>
      </p:sp>
      <p:pic>
        <p:nvPicPr>
          <p:cNvPr id="6" name="Picture Placeholder 5" descr="A picture containing graphical user interface&#10;&#10;Description automatically generated">
            <a:extLst>
              <a:ext uri="{FF2B5EF4-FFF2-40B4-BE49-F238E27FC236}">
                <a16:creationId xmlns:a16="http://schemas.microsoft.com/office/drawing/2014/main" id="{AD4E6C6F-168F-49C3-93E0-5C19F1DBB88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0574" r="20998" b="-1"/>
          <a:stretch/>
        </p:blipFill>
        <p:spPr>
          <a:xfrm>
            <a:off x="6189155" y="10"/>
            <a:ext cx="6002844" cy="6857990"/>
          </a:xfrm>
          <a:prstGeom prst="rect">
            <a:avLst/>
          </a:prstGeom>
          <a:effectLst/>
        </p:spPr>
      </p:pic>
      <p:pic>
        <p:nvPicPr>
          <p:cNvPr id="8" name="Picture 7" descr="Chart, line chart&#10;&#10;Description automatically generated">
            <a:extLst>
              <a:ext uri="{FF2B5EF4-FFF2-40B4-BE49-F238E27FC236}">
                <a16:creationId xmlns:a16="http://schemas.microsoft.com/office/drawing/2014/main" id="{77576442-214C-4ACA-8C21-71153F8C0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237" y="3365551"/>
            <a:ext cx="3233859" cy="2907139"/>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ABDF3C35-9501-4261-BA11-B4C3865247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2954" y="6171751"/>
            <a:ext cx="558730" cy="533333"/>
          </a:xfrm>
          <a:prstGeom prst="rect">
            <a:avLst/>
          </a:prstGeom>
        </p:spPr>
      </p:pic>
    </p:spTree>
    <p:extLst>
      <p:ext uri="{BB962C8B-B14F-4D97-AF65-F5344CB8AC3E}">
        <p14:creationId xmlns:p14="http://schemas.microsoft.com/office/powerpoint/2010/main" val="3547314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34687" y="4863978"/>
            <a:ext cx="2074297" cy="681365"/>
          </a:xfrm>
        </p:spPr>
        <p:txBody>
          <a:bodyPr vert="horz" lIns="91440" tIns="45720" rIns="91440" bIns="45720" rtlCol="0" anchor="ctr">
            <a:normAutofit/>
          </a:bodyPr>
          <a:lstStyle/>
          <a:p>
            <a:r>
              <a:rPr lang="en-US" sz="3200" b="1" dirty="0">
                <a:latin typeface="+mj-lt"/>
                <a:cs typeface="+mj-cs"/>
              </a:rPr>
              <a:t>Summary</a:t>
            </a:r>
          </a:p>
        </p:txBody>
      </p:sp>
      <p:pic>
        <p:nvPicPr>
          <p:cNvPr id="7" name="Picture Placeholder 6" descr="A picture containing text&#10;&#10;Description automatically generated">
            <a:extLst>
              <a:ext uri="{FF2B5EF4-FFF2-40B4-BE49-F238E27FC236}">
                <a16:creationId xmlns:a16="http://schemas.microsoft.com/office/drawing/2014/main" id="{D58346B7-4BCD-4C31-BC3A-A65B16E3175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8241" b="741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4294967295"/>
          </p:nvPr>
        </p:nvSpPr>
        <p:spPr>
          <a:xfrm>
            <a:off x="3771900" y="3978318"/>
            <a:ext cx="7485413" cy="2452687"/>
          </a:xfrm>
        </p:spPr>
        <p:txBody>
          <a:bodyPr vert="horz" lIns="91440" tIns="45720" rIns="91440" bIns="45720" rtlCol="0" anchor="ctr">
            <a:noAutofit/>
          </a:bodyPr>
          <a:lstStyle/>
          <a:p>
            <a:pPr>
              <a:buFont typeface="Wingdings" panose="05000000000000000000" pitchFamily="2" charset="2"/>
              <a:buChar char="§"/>
            </a:pPr>
            <a:r>
              <a:rPr lang="en-US" sz="1800" b="0" dirty="0">
                <a:latin typeface="+mn-lt"/>
                <a:cs typeface="+mn-cs"/>
              </a:rPr>
              <a:t> Straddles are the purest volatility strategies. </a:t>
            </a:r>
          </a:p>
          <a:p>
            <a:pPr>
              <a:buFont typeface="Wingdings" panose="05000000000000000000" pitchFamily="2" charset="2"/>
              <a:buChar char="§"/>
            </a:pPr>
            <a:r>
              <a:rPr lang="en-US" sz="1800" b="0" dirty="0">
                <a:latin typeface="+mn-lt"/>
                <a:cs typeface="+mn-cs"/>
              </a:rPr>
              <a:t>Straddles and strangles are non directional, delta neutral trades. </a:t>
            </a:r>
          </a:p>
          <a:p>
            <a:pPr>
              <a:buFont typeface="Wingdings" panose="05000000000000000000" pitchFamily="2" charset="2"/>
              <a:buChar char="§"/>
            </a:pPr>
            <a:r>
              <a:rPr lang="en-US" sz="1800" b="0" dirty="0">
                <a:latin typeface="+mn-lt"/>
                <a:cs typeface="+mn-cs"/>
              </a:rPr>
              <a:t>Straddles and strangles can be premium heavy.</a:t>
            </a:r>
          </a:p>
          <a:p>
            <a:pPr>
              <a:buFont typeface="Wingdings" panose="05000000000000000000" pitchFamily="2" charset="2"/>
              <a:buChar char="§"/>
            </a:pPr>
            <a:r>
              <a:rPr lang="en-US" sz="1800" b="0" dirty="0">
                <a:latin typeface="+mn-lt"/>
                <a:cs typeface="+mn-cs"/>
              </a:rPr>
              <a:t>These strategies are extremely sensitive to changes in implied volatility.</a:t>
            </a:r>
          </a:p>
          <a:p>
            <a:pPr>
              <a:buFont typeface="Wingdings" panose="05000000000000000000" pitchFamily="2" charset="2"/>
              <a:buChar char="§"/>
            </a:pPr>
            <a:r>
              <a:rPr lang="en-US" sz="1800" b="0" dirty="0">
                <a:latin typeface="+mn-lt"/>
                <a:cs typeface="+mn-cs"/>
              </a:rPr>
              <a:t>Short straddles and strangles have blowout risk. Never sell straddles or strangles.</a:t>
            </a:r>
          </a:p>
          <a:p>
            <a:pPr>
              <a:buFont typeface="Wingdings" panose="05000000000000000000" pitchFamily="2" charset="2"/>
              <a:buChar char="§"/>
            </a:pPr>
            <a:r>
              <a:rPr lang="en-US" sz="1800" b="0" dirty="0">
                <a:latin typeface="+mn-lt"/>
                <a:cs typeface="+mn-cs"/>
              </a:rPr>
              <a:t>Time decay is the worst enemy of straddles and strangles.</a:t>
            </a:r>
          </a:p>
        </p:txBody>
      </p:sp>
      <p:pic>
        <p:nvPicPr>
          <p:cNvPr id="9" name="Picture 8">
            <a:extLst>
              <a:ext uri="{FF2B5EF4-FFF2-40B4-BE49-F238E27FC236}">
                <a16:creationId xmlns:a16="http://schemas.microsoft.com/office/drawing/2014/main" id="{6E4E9019-879D-43D8-9D15-6290B71D3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8294" y="6164338"/>
            <a:ext cx="558730" cy="53333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D9771591-B77A-470A-AB63-A8048C3CB51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7631" r="26986" b="-1"/>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4" name="Rectangle 13">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4294967295"/>
          </p:nvPr>
        </p:nvSpPr>
        <p:spPr>
          <a:xfrm>
            <a:off x="7255563" y="2557587"/>
            <a:ext cx="4314645" cy="3717317"/>
          </a:xfrm>
        </p:spPr>
        <p:txBody>
          <a:bodyPr vert="horz" lIns="91440" tIns="45720" rIns="91440" bIns="45720" rtlCol="0" anchor="t">
            <a:normAutofit lnSpcReduction="10000"/>
          </a:bodyPr>
          <a:lstStyle/>
          <a:p>
            <a:pPr fontAlgn="base">
              <a:buFont typeface="Wingdings" panose="05000000000000000000" pitchFamily="2" charset="2"/>
              <a:buChar char="v"/>
            </a:pPr>
            <a:r>
              <a:rPr lang="en-US" sz="1800" b="0" dirty="0">
                <a:latin typeface="+mn-lt"/>
                <a:cs typeface="+mn-cs"/>
              </a:rPr>
              <a:t>Buy a straddle with at least two months to go</a:t>
            </a:r>
          </a:p>
          <a:p>
            <a:pPr fontAlgn="base">
              <a:buFont typeface="Wingdings" panose="05000000000000000000" pitchFamily="2" charset="2"/>
              <a:buChar char="v"/>
            </a:pPr>
            <a:endParaRPr lang="en-US" sz="1800" b="0" dirty="0">
              <a:latin typeface="+mn-lt"/>
              <a:cs typeface="+mn-cs"/>
            </a:endParaRPr>
          </a:p>
          <a:p>
            <a:pPr fontAlgn="base">
              <a:buFont typeface="Wingdings" panose="05000000000000000000" pitchFamily="2" charset="2"/>
              <a:buChar char="v"/>
            </a:pPr>
            <a:r>
              <a:rPr lang="en-US" sz="1800" b="0" dirty="0">
                <a:latin typeface="+mn-lt"/>
                <a:cs typeface="+mn-cs"/>
              </a:rPr>
              <a:t>Exit straddle with no less than two weeks to go</a:t>
            </a:r>
          </a:p>
          <a:p>
            <a:pPr fontAlgn="base">
              <a:buFont typeface="Wingdings" panose="05000000000000000000" pitchFamily="2" charset="2"/>
              <a:buChar char="v"/>
            </a:pPr>
            <a:endParaRPr lang="en-US" sz="1800" b="0" dirty="0">
              <a:latin typeface="+mn-lt"/>
              <a:cs typeface="+mn-cs"/>
            </a:endParaRPr>
          </a:p>
          <a:p>
            <a:pPr fontAlgn="base">
              <a:buFont typeface="Wingdings" panose="05000000000000000000" pitchFamily="2" charset="2"/>
              <a:buChar char="v"/>
            </a:pPr>
            <a:r>
              <a:rPr lang="en-US" sz="1800" b="0" dirty="0">
                <a:latin typeface="+mn-lt"/>
                <a:cs typeface="+mn-cs"/>
              </a:rPr>
              <a:t>Look for stocks that have a relatively low implied volatility compared to the historical volatility</a:t>
            </a:r>
          </a:p>
          <a:p>
            <a:pPr fontAlgn="base">
              <a:buFont typeface="Wingdings" panose="05000000000000000000" pitchFamily="2" charset="2"/>
              <a:buChar char="v"/>
            </a:pPr>
            <a:endParaRPr lang="en-US" sz="1800" b="0" dirty="0">
              <a:latin typeface="+mn-lt"/>
              <a:cs typeface="+mn-cs"/>
            </a:endParaRPr>
          </a:p>
          <a:p>
            <a:pPr fontAlgn="base">
              <a:buFont typeface="Wingdings" panose="05000000000000000000" pitchFamily="2" charset="2"/>
              <a:buChar char="v"/>
            </a:pPr>
            <a:r>
              <a:rPr lang="en-US" sz="1800" b="0" dirty="0">
                <a:latin typeface="+mn-lt"/>
                <a:cs typeface="+mn-cs"/>
              </a:rPr>
              <a:t>Look for stocks forming a consolidation pattern such as a flag or a pennant</a:t>
            </a:r>
          </a:p>
          <a:p>
            <a:endParaRPr lang="en-US" sz="1700" dirty="0">
              <a:latin typeface="+mn-lt"/>
              <a:cs typeface="+mn-cs"/>
            </a:endParaRPr>
          </a:p>
        </p:txBody>
      </p:sp>
      <p:pic>
        <p:nvPicPr>
          <p:cNvPr id="9" name="Picture 8">
            <a:extLst>
              <a:ext uri="{FF2B5EF4-FFF2-40B4-BE49-F238E27FC236}">
                <a16:creationId xmlns:a16="http://schemas.microsoft.com/office/drawing/2014/main" id="{15EC03E1-1B62-4502-B047-048BEA8DA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544" y="535960"/>
            <a:ext cx="1009791" cy="352474"/>
          </a:xfrm>
          <a:prstGeom prst="rect">
            <a:avLst/>
          </a:prstGeom>
        </p:spPr>
      </p:pic>
      <p:sp>
        <p:nvSpPr>
          <p:cNvPr id="2" name="Title 1"/>
          <p:cNvSpPr>
            <a:spLocks noGrp="1"/>
          </p:cNvSpPr>
          <p:nvPr>
            <p:ph type="title" idx="4294967295"/>
          </p:nvPr>
        </p:nvSpPr>
        <p:spPr>
          <a:xfrm>
            <a:off x="7255562" y="1357959"/>
            <a:ext cx="4314645" cy="479778"/>
          </a:xfrm>
        </p:spPr>
        <p:txBody>
          <a:bodyPr vert="horz" lIns="91440" tIns="45720" rIns="91440" bIns="45720" rtlCol="0" anchor="b">
            <a:noAutofit/>
          </a:bodyPr>
          <a:lstStyle/>
          <a:p>
            <a:r>
              <a:rPr lang="en-US" sz="3200" b="1" dirty="0">
                <a:latin typeface="+mj-lt"/>
                <a:cs typeface="+mj-cs"/>
              </a:rPr>
              <a:t>Key Notes for Straddles</a:t>
            </a:r>
          </a:p>
        </p:txBody>
      </p:sp>
      <p:pic>
        <p:nvPicPr>
          <p:cNvPr id="11" name="Picture 10">
            <a:extLst>
              <a:ext uri="{FF2B5EF4-FFF2-40B4-BE49-F238E27FC236}">
                <a16:creationId xmlns:a16="http://schemas.microsoft.com/office/drawing/2014/main" id="{CBDD29BD-AD60-4A32-88E2-76887056B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2374" y="6049894"/>
            <a:ext cx="558730" cy="533333"/>
          </a:xfrm>
          <a:prstGeom prst="rect">
            <a:avLst/>
          </a:prstGeom>
        </p:spPr>
      </p:pic>
    </p:spTree>
    <p:extLst>
      <p:ext uri="{BB962C8B-B14F-4D97-AF65-F5344CB8AC3E}">
        <p14:creationId xmlns:p14="http://schemas.microsoft.com/office/powerpoint/2010/main" val="108462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59"/>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AAF7E783-9FC1-47B1-955C-84DDB9FF1EC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225" r="21635" b="-1"/>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88" name="Freeform: Shape 87">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0" name="Freeform: Shape 89">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0" name="Shape 1360"/>
          <p:cNvSpPr txBox="1">
            <a:spLocks noGrp="1"/>
          </p:cNvSpPr>
          <p:nvPr>
            <p:ph type="title" idx="4294967295"/>
          </p:nvPr>
        </p:nvSpPr>
        <p:spPr>
          <a:xfrm>
            <a:off x="1162709" y="375713"/>
            <a:ext cx="2557605" cy="665155"/>
          </a:xfrm>
          <a:prstGeom prst="rect">
            <a:avLst/>
          </a:prstGeom>
        </p:spPr>
        <p:txBody>
          <a:bodyPr vert="horz" lIns="91440" tIns="45720" rIns="91440" bIns="45720" rtlCol="0" anchor="ctr" anchorCtr="0">
            <a:normAutofit/>
          </a:bodyPr>
          <a:lstStyle/>
          <a:p>
            <a:pPr>
              <a:buSzPct val="25000"/>
            </a:pPr>
            <a:r>
              <a:rPr lang="en-US" sz="3200" b="1" dirty="0">
                <a:latin typeface="+mj-lt"/>
                <a:cs typeface="+mj-cs"/>
              </a:rPr>
              <a:t>Long Straddle</a:t>
            </a:r>
          </a:p>
        </p:txBody>
      </p:sp>
      <p:sp>
        <p:nvSpPr>
          <p:cNvPr id="92" name="Rectangle 91">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4" name="Rectangle 93">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Picture 5">
            <a:extLst>
              <a:ext uri="{FF2B5EF4-FFF2-40B4-BE49-F238E27FC236}">
                <a16:creationId xmlns:a16="http://schemas.microsoft.com/office/drawing/2014/main" id="{D9013417-C463-4098-8691-4264845196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 y="880403"/>
            <a:ext cx="1009791" cy="1005608"/>
          </a:xfrm>
          <a:prstGeom prst="rect">
            <a:avLst/>
          </a:prstGeom>
        </p:spPr>
      </p:pic>
      <p:pic>
        <p:nvPicPr>
          <p:cNvPr id="8" name="Picture 7">
            <a:extLst>
              <a:ext uri="{FF2B5EF4-FFF2-40B4-BE49-F238E27FC236}">
                <a16:creationId xmlns:a16="http://schemas.microsoft.com/office/drawing/2014/main" id="{6A2BFFF0-EBE1-425F-ADBD-56A201E1F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438" y="1961990"/>
            <a:ext cx="5294014" cy="352474"/>
          </a:xfrm>
          <a:prstGeom prst="rect">
            <a:avLst/>
          </a:prstGeom>
        </p:spPr>
      </p:pic>
      <p:sp>
        <p:nvSpPr>
          <p:cNvPr id="1361" name="Shape 1361"/>
          <p:cNvSpPr txBox="1">
            <a:spLocks noGrp="1"/>
          </p:cNvSpPr>
          <p:nvPr>
            <p:ph type="body" idx="4294967295"/>
          </p:nvPr>
        </p:nvSpPr>
        <p:spPr>
          <a:xfrm>
            <a:off x="187451" y="1160630"/>
            <a:ext cx="5711953" cy="5531118"/>
          </a:xfrm>
          <a:prstGeom prst="rect">
            <a:avLst/>
          </a:prstGeom>
        </p:spPr>
        <p:txBody>
          <a:bodyPr vert="horz" lIns="91440" tIns="45720" rIns="91440" bIns="45720" rtlCol="0" anchor="t" anchorCtr="0">
            <a:normAutofit/>
          </a:bodyPr>
          <a:lstStyle/>
          <a:p>
            <a:pPr marL="0" indent="0">
              <a:lnSpc>
                <a:spcPct val="150000"/>
              </a:lnSpc>
              <a:spcBef>
                <a:spcPts val="320"/>
              </a:spcBef>
              <a:buClr>
                <a:srgbClr val="14456F"/>
              </a:buClr>
              <a:buSzPct val="25000"/>
              <a:buNone/>
            </a:pPr>
            <a:r>
              <a:rPr lang="en-US" sz="1800" b="1" dirty="0">
                <a:latin typeface="+mn-lt"/>
                <a:cs typeface="+mn-cs"/>
                <a:sym typeface="Tahoma"/>
              </a:rPr>
              <a:t>Outlook: </a:t>
            </a:r>
            <a:r>
              <a:rPr lang="en-US" sz="1800" b="0" dirty="0">
                <a:latin typeface="+mn-lt"/>
                <a:cs typeface="+mn-cs"/>
              </a:rPr>
              <a:t>Direction neutral, movement expected</a:t>
            </a:r>
          </a:p>
          <a:p>
            <a:pPr marL="0" indent="0">
              <a:lnSpc>
                <a:spcPct val="150000"/>
              </a:lnSpc>
              <a:spcBef>
                <a:spcPts val="320"/>
              </a:spcBef>
              <a:buClr>
                <a:srgbClr val="14456F"/>
              </a:buClr>
              <a:buSzPct val="25000"/>
              <a:buNone/>
            </a:pPr>
            <a:r>
              <a:rPr lang="en-US" sz="1800" b="1" dirty="0">
                <a:latin typeface="+mn-lt"/>
                <a:cs typeface="+mn-cs"/>
                <a:sym typeface="Tahoma"/>
              </a:rPr>
              <a:t>Trade: </a:t>
            </a:r>
            <a:r>
              <a:rPr lang="en-US" sz="1800" b="0" dirty="0">
                <a:latin typeface="+mn-lt"/>
                <a:cs typeface="+mn-cs"/>
                <a:sym typeface="Tahoma"/>
              </a:rPr>
              <a:t>Long Call, Long </a:t>
            </a:r>
            <a:r>
              <a:rPr lang="en-US" sz="1800" b="0" dirty="0">
                <a:latin typeface="+mn-lt"/>
                <a:cs typeface="+mn-cs"/>
              </a:rPr>
              <a:t>Put, Same Strike</a:t>
            </a:r>
          </a:p>
          <a:p>
            <a:pPr marL="0" indent="0">
              <a:lnSpc>
                <a:spcPct val="150000"/>
              </a:lnSpc>
              <a:spcBef>
                <a:spcPts val="320"/>
              </a:spcBef>
              <a:buClr>
                <a:srgbClr val="14456F"/>
              </a:buClr>
              <a:buSzPct val="25000"/>
              <a:buNone/>
            </a:pPr>
            <a:r>
              <a:rPr lang="en-US" sz="1800" b="1" dirty="0">
                <a:latin typeface="+mn-lt"/>
                <a:cs typeface="+mn-cs"/>
                <a:sym typeface="Tahoma"/>
              </a:rPr>
              <a:t>Advantages: </a:t>
            </a:r>
            <a:r>
              <a:rPr lang="en-US" sz="1800" b="0" dirty="0">
                <a:latin typeface="+mn-lt"/>
                <a:cs typeface="+mn-cs"/>
                <a:sym typeface="Tahoma"/>
              </a:rPr>
              <a:t>Unlimited profit potential, can profit in increase of implied volatility</a:t>
            </a:r>
          </a:p>
          <a:p>
            <a:pPr marL="0" indent="0">
              <a:lnSpc>
                <a:spcPct val="150000"/>
              </a:lnSpc>
              <a:spcBef>
                <a:spcPts val="320"/>
              </a:spcBef>
              <a:buClr>
                <a:srgbClr val="14456F"/>
              </a:buClr>
              <a:buSzPct val="25000"/>
              <a:buNone/>
            </a:pPr>
            <a:r>
              <a:rPr lang="en-US" sz="1800" b="1" dirty="0">
                <a:latin typeface="+mn-lt"/>
                <a:cs typeface="+mn-cs"/>
                <a:sym typeface="Tahoma"/>
              </a:rPr>
              <a:t>Disadvantages: </a:t>
            </a:r>
            <a:r>
              <a:rPr lang="en-US" sz="1800" b="0" dirty="0">
                <a:latin typeface="+mn-lt"/>
                <a:cs typeface="+mn-cs"/>
                <a:sym typeface="Tahoma"/>
              </a:rPr>
              <a:t>Expensive premium long, theta works against the trade.  A decrease in implied volatility hurts this position.  </a:t>
            </a:r>
          </a:p>
          <a:p>
            <a:pPr marL="0" indent="0">
              <a:lnSpc>
                <a:spcPct val="150000"/>
              </a:lnSpc>
              <a:spcBef>
                <a:spcPts val="320"/>
              </a:spcBef>
              <a:buClr>
                <a:srgbClr val="14456F"/>
              </a:buClr>
              <a:buSzPct val="25000"/>
              <a:buNone/>
            </a:pPr>
            <a:r>
              <a:rPr lang="en-US" sz="1800" b="1" dirty="0">
                <a:latin typeface="+mn-lt"/>
                <a:cs typeface="+mn-cs"/>
                <a:sym typeface="Tahoma"/>
              </a:rPr>
              <a:t>Max Risk: </a:t>
            </a:r>
            <a:r>
              <a:rPr lang="en-US" sz="1800" b="0" dirty="0">
                <a:latin typeface="+mn-lt"/>
                <a:cs typeface="+mn-cs"/>
                <a:sym typeface="Tahoma"/>
              </a:rPr>
              <a:t>Premium paid</a:t>
            </a:r>
          </a:p>
          <a:p>
            <a:pPr marL="0" indent="0">
              <a:lnSpc>
                <a:spcPct val="150000"/>
              </a:lnSpc>
              <a:spcBef>
                <a:spcPts val="320"/>
              </a:spcBef>
              <a:buClr>
                <a:srgbClr val="14456F"/>
              </a:buClr>
              <a:buSzPct val="25000"/>
              <a:buNone/>
            </a:pPr>
            <a:r>
              <a:rPr lang="en-US" sz="1800" b="1" dirty="0">
                <a:latin typeface="+mn-lt"/>
                <a:cs typeface="+mn-cs"/>
                <a:sym typeface="Tahoma"/>
              </a:rPr>
              <a:t>Max Reward: </a:t>
            </a:r>
            <a:r>
              <a:rPr lang="en-US" sz="1800" b="0" dirty="0">
                <a:latin typeface="+mn-lt"/>
                <a:cs typeface="+mn-cs"/>
                <a:sym typeface="Tahoma"/>
              </a:rPr>
              <a:t>U</a:t>
            </a:r>
            <a:r>
              <a:rPr lang="en-US" sz="1800" b="0" dirty="0">
                <a:latin typeface="+mn-lt"/>
                <a:cs typeface="+mn-cs"/>
              </a:rPr>
              <a:t>nlimited</a:t>
            </a:r>
          </a:p>
          <a:p>
            <a:pPr marL="0" indent="0">
              <a:lnSpc>
                <a:spcPct val="150000"/>
              </a:lnSpc>
              <a:spcBef>
                <a:spcPts val="320"/>
              </a:spcBef>
              <a:buClr>
                <a:srgbClr val="14456F"/>
              </a:buClr>
              <a:buSzPct val="25000"/>
              <a:buNone/>
            </a:pPr>
            <a:r>
              <a:rPr lang="en-US" sz="1800" b="1" dirty="0">
                <a:latin typeface="+mn-lt"/>
                <a:cs typeface="+mn-cs"/>
                <a:sym typeface="Tahoma"/>
              </a:rPr>
              <a:t>Breakeven: </a:t>
            </a:r>
            <a:r>
              <a:rPr lang="en-US" sz="1800" b="0" dirty="0">
                <a:latin typeface="+mn-lt"/>
                <a:cs typeface="+mn-cs"/>
                <a:sym typeface="Tahoma"/>
              </a:rPr>
              <a:t>Upper: S</a:t>
            </a:r>
            <a:r>
              <a:rPr lang="en-US" sz="1800" b="0" dirty="0">
                <a:latin typeface="+mn-lt"/>
                <a:cs typeface="+mn-cs"/>
              </a:rPr>
              <a:t>trike price + Straddle Price</a:t>
            </a:r>
          </a:p>
          <a:p>
            <a:pPr marL="0" indent="0">
              <a:lnSpc>
                <a:spcPct val="150000"/>
              </a:lnSpc>
              <a:spcBef>
                <a:spcPts val="320"/>
              </a:spcBef>
              <a:buClr>
                <a:srgbClr val="14456F"/>
              </a:buClr>
              <a:buSzPct val="25000"/>
              <a:buNone/>
            </a:pPr>
            <a:r>
              <a:rPr lang="en-US" sz="1800" dirty="0">
                <a:latin typeface="+mn-lt"/>
                <a:cs typeface="+mn-cs"/>
              </a:rPr>
              <a:t>                     </a:t>
            </a:r>
            <a:r>
              <a:rPr lang="en-US" sz="1800" b="0" dirty="0">
                <a:latin typeface="+mn-lt"/>
                <a:cs typeface="+mn-cs"/>
              </a:rPr>
              <a:t>Lower: Strike Price – Straddle Price</a:t>
            </a:r>
          </a:p>
          <a:p>
            <a:endParaRPr lang="en-US" sz="1700" dirty="0">
              <a:latin typeface="+mn-lt"/>
              <a:cs typeface="+mn-cs"/>
            </a:endParaRPr>
          </a:p>
          <a:p>
            <a:endParaRPr lang="en-US" sz="1700" dirty="0">
              <a:latin typeface="+mn-lt"/>
              <a:cs typeface="+mn-cs"/>
            </a:endParaRPr>
          </a:p>
        </p:txBody>
      </p:sp>
      <p:pic>
        <p:nvPicPr>
          <p:cNvPr id="10" name="Picture 9">
            <a:extLst>
              <a:ext uri="{FF2B5EF4-FFF2-40B4-BE49-F238E27FC236}">
                <a16:creationId xmlns:a16="http://schemas.microsoft.com/office/drawing/2014/main" id="{00900005-FA1E-48C6-9F4A-0945FCD097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45819" y="6158415"/>
            <a:ext cx="558730" cy="533333"/>
          </a:xfrm>
          <a:prstGeom prst="rect">
            <a:avLst/>
          </a:prstGeom>
        </p:spPr>
      </p:pic>
    </p:spTree>
    <p:extLst>
      <p:ext uri="{BB962C8B-B14F-4D97-AF65-F5344CB8AC3E}">
        <p14:creationId xmlns:p14="http://schemas.microsoft.com/office/powerpoint/2010/main" val="565066570"/>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66"/>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person working on a computer&#10;&#10;Description automatically generated with medium confidence">
            <a:extLst>
              <a:ext uri="{FF2B5EF4-FFF2-40B4-BE49-F238E27FC236}">
                <a16:creationId xmlns:a16="http://schemas.microsoft.com/office/drawing/2014/main" id="{A873515A-9513-46A9-96D0-5A2A02BB5DA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364" r="8980" b="-1"/>
          <a:stretch/>
        </p:blipFill>
        <p:spPr>
          <a:xfrm>
            <a:off x="1" y="10"/>
            <a:ext cx="9669642" cy="6857990"/>
          </a:xfrm>
          <a:prstGeom prst="rect">
            <a:avLst/>
          </a:prstGeom>
        </p:spPr>
      </p:pic>
      <p:sp>
        <p:nvSpPr>
          <p:cNvPr id="95" name="Rectangle 9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7" name="Shape 1367"/>
          <p:cNvSpPr txBox="1">
            <a:spLocks noGrp="1"/>
          </p:cNvSpPr>
          <p:nvPr>
            <p:ph type="title" idx="4294967295"/>
          </p:nvPr>
        </p:nvSpPr>
        <p:spPr>
          <a:xfrm>
            <a:off x="8477325" y="330401"/>
            <a:ext cx="2526790" cy="757619"/>
          </a:xfrm>
          <a:prstGeom prst="rect">
            <a:avLst/>
          </a:prstGeom>
        </p:spPr>
        <p:txBody>
          <a:bodyPr vert="horz" lIns="91440" tIns="45720" rIns="91440" bIns="45720" rtlCol="0" anchor="ctr" anchorCtr="0">
            <a:normAutofit/>
          </a:bodyPr>
          <a:lstStyle/>
          <a:p>
            <a:pPr>
              <a:buSzPct val="25000"/>
            </a:pPr>
            <a:r>
              <a:rPr lang="en-US" sz="3200" dirty="0">
                <a:latin typeface="+mj-lt"/>
                <a:cs typeface="+mj-cs"/>
              </a:rPr>
              <a:t>Long Straddle</a:t>
            </a:r>
          </a:p>
        </p:txBody>
      </p:sp>
      <p:sp>
        <p:nvSpPr>
          <p:cNvPr id="1368" name="Shape 1368"/>
          <p:cNvSpPr txBox="1">
            <a:spLocks noGrp="1"/>
          </p:cNvSpPr>
          <p:nvPr>
            <p:ph type="body" idx="4294967295"/>
          </p:nvPr>
        </p:nvSpPr>
        <p:spPr>
          <a:xfrm>
            <a:off x="7531610" y="1418411"/>
            <a:ext cx="4418220" cy="4423799"/>
          </a:xfrm>
          <a:prstGeom prst="rect">
            <a:avLst/>
          </a:prstGeom>
        </p:spPr>
        <p:txBody>
          <a:bodyPr vert="horz" lIns="91440" tIns="45720" rIns="91440" bIns="45720" rtlCol="0" anchorCtr="0">
            <a:normAutofit/>
          </a:bodyPr>
          <a:lstStyle/>
          <a:p>
            <a:pPr marL="0" indent="0">
              <a:lnSpc>
                <a:spcPct val="150000"/>
              </a:lnSpc>
              <a:spcBef>
                <a:spcPts val="320"/>
              </a:spcBef>
              <a:buClr>
                <a:srgbClr val="14456F"/>
              </a:buClr>
              <a:buSzPct val="25000"/>
              <a:buNone/>
            </a:pPr>
            <a:r>
              <a:rPr lang="en-US" sz="1800" b="1" dirty="0">
                <a:latin typeface="+mn-lt"/>
                <a:cs typeface="+mn-cs"/>
              </a:rPr>
              <a:t>Delta: </a:t>
            </a:r>
            <a:r>
              <a:rPr lang="en-US" sz="1800" b="0" dirty="0">
                <a:latin typeface="+mn-lt"/>
                <a:cs typeface="+mn-cs"/>
              </a:rPr>
              <a:t>If Call is ITM it is positive.  If Put is ITM it is negative.  If Call is ATM, it is close to neutral </a:t>
            </a:r>
          </a:p>
          <a:p>
            <a:pPr marL="0" indent="0">
              <a:lnSpc>
                <a:spcPct val="150000"/>
              </a:lnSpc>
              <a:spcBef>
                <a:spcPts val="320"/>
              </a:spcBef>
              <a:buClr>
                <a:srgbClr val="14456F"/>
              </a:buClr>
              <a:buSzPct val="25000"/>
              <a:buNone/>
            </a:pPr>
            <a:r>
              <a:rPr lang="en-US" sz="1800" b="1" dirty="0">
                <a:latin typeface="+mn-lt"/>
                <a:cs typeface="+mn-cs"/>
              </a:rPr>
              <a:t>Gamma: </a:t>
            </a:r>
            <a:r>
              <a:rPr lang="en-US" sz="1800" b="0" dirty="0">
                <a:latin typeface="+mn-lt"/>
                <a:cs typeface="+mn-cs"/>
              </a:rPr>
              <a:t>Highest closest to ATM and closest to expiration</a:t>
            </a:r>
          </a:p>
          <a:p>
            <a:pPr marL="0" indent="0">
              <a:lnSpc>
                <a:spcPct val="150000"/>
              </a:lnSpc>
              <a:spcBef>
                <a:spcPts val="320"/>
              </a:spcBef>
              <a:buClr>
                <a:srgbClr val="14456F"/>
              </a:buClr>
              <a:buSzPct val="25000"/>
              <a:buNone/>
            </a:pPr>
            <a:r>
              <a:rPr lang="en-US" sz="1800" b="1" dirty="0">
                <a:latin typeface="+mn-lt"/>
                <a:cs typeface="+mn-cs"/>
              </a:rPr>
              <a:t>Theta: </a:t>
            </a:r>
            <a:r>
              <a:rPr lang="en-US" sz="1800" b="0" dirty="0">
                <a:latin typeface="+mn-lt"/>
                <a:cs typeface="+mn-cs"/>
              </a:rPr>
              <a:t>Highest closest to ATM and closest to expiration</a:t>
            </a:r>
          </a:p>
          <a:p>
            <a:pPr marL="0" indent="0">
              <a:lnSpc>
                <a:spcPct val="150000"/>
              </a:lnSpc>
              <a:spcBef>
                <a:spcPts val="320"/>
              </a:spcBef>
              <a:buClr>
                <a:srgbClr val="14456F"/>
              </a:buClr>
              <a:buSzPct val="25000"/>
              <a:buNone/>
            </a:pPr>
            <a:r>
              <a:rPr lang="en-US" sz="1800" b="1" dirty="0">
                <a:latin typeface="+mn-lt"/>
                <a:cs typeface="+mn-cs"/>
              </a:rPr>
              <a:t>Vega: </a:t>
            </a:r>
            <a:r>
              <a:rPr lang="en-US" sz="1800" b="0" dirty="0">
                <a:latin typeface="+mn-lt"/>
                <a:cs typeface="+mn-cs"/>
              </a:rPr>
              <a:t>Highest closest to ATM and furthest to expiration</a:t>
            </a:r>
          </a:p>
          <a:p>
            <a:pPr marL="0" indent="0">
              <a:lnSpc>
                <a:spcPct val="150000"/>
              </a:lnSpc>
              <a:spcBef>
                <a:spcPts val="320"/>
              </a:spcBef>
              <a:buClr>
                <a:srgbClr val="14456F"/>
              </a:buClr>
              <a:buSzPct val="25000"/>
              <a:buNone/>
            </a:pPr>
            <a:r>
              <a:rPr lang="en-US" sz="1800" b="1" dirty="0">
                <a:latin typeface="+mn-lt"/>
                <a:cs typeface="+mn-cs"/>
              </a:rPr>
              <a:t>Rho: </a:t>
            </a:r>
            <a:r>
              <a:rPr lang="en-US" sz="1800" b="0" dirty="0">
                <a:latin typeface="+mn-lt"/>
                <a:cs typeface="+mn-cs"/>
              </a:rPr>
              <a:t>Not an interest rate sensitive position</a:t>
            </a:r>
          </a:p>
          <a:p>
            <a:pPr marL="0" indent="0">
              <a:buNone/>
            </a:pPr>
            <a:endParaRPr lang="en-US" sz="2000" dirty="0">
              <a:latin typeface="+mn-lt"/>
              <a:cs typeface="+mn-cs"/>
            </a:endParaRPr>
          </a:p>
        </p:txBody>
      </p:sp>
      <p:pic>
        <p:nvPicPr>
          <p:cNvPr id="6" name="Picture 5">
            <a:extLst>
              <a:ext uri="{FF2B5EF4-FFF2-40B4-BE49-F238E27FC236}">
                <a16:creationId xmlns:a16="http://schemas.microsoft.com/office/drawing/2014/main" id="{CD171F46-25AA-42EA-98F3-F6C8A99C0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1100" y="6086332"/>
            <a:ext cx="558730" cy="533333"/>
          </a:xfrm>
          <a:prstGeom prst="rect">
            <a:avLst/>
          </a:prstGeom>
        </p:spPr>
      </p:pic>
    </p:spTree>
    <p:extLst>
      <p:ext uri="{BB962C8B-B14F-4D97-AF65-F5344CB8AC3E}">
        <p14:creationId xmlns:p14="http://schemas.microsoft.com/office/powerpoint/2010/main" val="2020024411"/>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1014" y="3752849"/>
            <a:ext cx="2300824" cy="2452687"/>
          </a:xfrm>
        </p:spPr>
        <p:txBody>
          <a:bodyPr vert="horz" lIns="91440" tIns="45720" rIns="91440" bIns="45720" rtlCol="0" anchor="ctr">
            <a:normAutofit/>
          </a:bodyPr>
          <a:lstStyle/>
          <a:p>
            <a:r>
              <a:rPr lang="en-US" sz="3200" dirty="0">
                <a:latin typeface="+mj-lt"/>
                <a:cs typeface="+mj-cs"/>
              </a:rPr>
              <a:t>Greeks of a Straddle</a:t>
            </a:r>
          </a:p>
        </p:txBody>
      </p:sp>
      <p:pic>
        <p:nvPicPr>
          <p:cNvPr id="9" name="Picture Placeholder 8">
            <a:extLst>
              <a:ext uri="{FF2B5EF4-FFF2-40B4-BE49-F238E27FC236}">
                <a16:creationId xmlns:a16="http://schemas.microsoft.com/office/drawing/2014/main" id="{DAF2442F-413F-4736-9F03-35478CDA3022}"/>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7202" b="2720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4294967295"/>
          </p:nvPr>
        </p:nvSpPr>
        <p:spPr>
          <a:xfrm>
            <a:off x="4223982" y="3752850"/>
            <a:ext cx="7485413" cy="2452687"/>
          </a:xfrm>
        </p:spPr>
        <p:txBody>
          <a:bodyPr vert="horz" lIns="91440" tIns="45720" rIns="91440" bIns="45720" rtlCol="0" anchor="ctr">
            <a:normAutofit/>
          </a:bodyPr>
          <a:lstStyle/>
          <a:p>
            <a:endParaRPr lang="en-US" sz="1800">
              <a:latin typeface="+mn-lt"/>
              <a:cs typeface="+mn-cs"/>
            </a:endParaRPr>
          </a:p>
          <a:p>
            <a:endParaRPr lang="en-US" sz="1800">
              <a:latin typeface="+mn-lt"/>
              <a:cs typeface="+mn-cs"/>
            </a:endParaRPr>
          </a:p>
          <a:p>
            <a:endParaRPr lang="en-US" sz="1800">
              <a:latin typeface="+mn-lt"/>
              <a:cs typeface="+mn-cs"/>
            </a:endParaRPr>
          </a:p>
        </p:txBody>
      </p:sp>
      <p:pic>
        <p:nvPicPr>
          <p:cNvPr id="11" name="Picture 10" descr="Chart, line chart&#10;&#10;Description automatically generated">
            <a:extLst>
              <a:ext uri="{FF2B5EF4-FFF2-40B4-BE49-F238E27FC236}">
                <a16:creationId xmlns:a16="http://schemas.microsoft.com/office/drawing/2014/main" id="{5FA6D7D7-7056-45EA-86B0-F622CF0E5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830" y="2167441"/>
            <a:ext cx="4038095" cy="4038095"/>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3" name="Picture 12" descr="Chart, line chart&#10;&#10;Description automatically generated">
            <a:extLst>
              <a:ext uri="{FF2B5EF4-FFF2-40B4-BE49-F238E27FC236}">
                <a16:creationId xmlns:a16="http://schemas.microsoft.com/office/drawing/2014/main" id="{C333D165-295C-4889-A367-C18C307B4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5918" y="1879374"/>
            <a:ext cx="2454239" cy="2224706"/>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5" name="Picture 14" descr="Chart, line chart&#10;&#10;Description automatically generated">
            <a:extLst>
              <a:ext uri="{FF2B5EF4-FFF2-40B4-BE49-F238E27FC236}">
                <a16:creationId xmlns:a16="http://schemas.microsoft.com/office/drawing/2014/main" id="{02A72085-D294-412C-BCDF-DA972287EC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5918" y="4340949"/>
            <a:ext cx="2454240" cy="2233359"/>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7" name="Picture 16">
            <a:extLst>
              <a:ext uri="{FF2B5EF4-FFF2-40B4-BE49-F238E27FC236}">
                <a16:creationId xmlns:a16="http://schemas.microsoft.com/office/drawing/2014/main" id="{B3C95E98-B809-40FF-8657-A21EF1C977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0030" y="6150524"/>
            <a:ext cx="558730" cy="533333"/>
          </a:xfrm>
          <a:prstGeom prst="rect">
            <a:avLst/>
          </a:prstGeom>
        </p:spPr>
      </p:pic>
    </p:spTree>
    <p:extLst>
      <p:ext uri="{BB962C8B-B14F-4D97-AF65-F5344CB8AC3E}">
        <p14:creationId xmlns:p14="http://schemas.microsoft.com/office/powerpoint/2010/main" val="931307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8387451" y="360749"/>
            <a:ext cx="1778504" cy="764986"/>
          </a:xfrm>
        </p:spPr>
        <p:txBody>
          <a:bodyPr vert="horz" lIns="91440" tIns="45720" rIns="91440" bIns="45720" rtlCol="0" anchor="b">
            <a:normAutofit/>
          </a:bodyPr>
          <a:lstStyle/>
          <a:p>
            <a:r>
              <a:rPr lang="en-US" sz="3200" kern="1200" dirty="0">
                <a:solidFill>
                  <a:schemeClr val="tx1"/>
                </a:solidFill>
                <a:latin typeface="+mj-lt"/>
                <a:ea typeface="+mj-ea"/>
                <a:cs typeface="+mj-cs"/>
              </a:rPr>
              <a:t>Straddles</a:t>
            </a:r>
          </a:p>
        </p:txBody>
      </p:sp>
      <p:pic>
        <p:nvPicPr>
          <p:cNvPr id="7" name="Picture Placeholder 6">
            <a:extLst>
              <a:ext uri="{FF2B5EF4-FFF2-40B4-BE49-F238E27FC236}">
                <a16:creationId xmlns:a16="http://schemas.microsoft.com/office/drawing/2014/main" id="{8608D89B-EB1C-4B46-83C1-B4C5E6A2B23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191" r="16191"/>
          <a:stretch>
            <a:fillRect/>
          </a:stretch>
        </p:blipFill>
        <p:spPr>
          <a:xfrm>
            <a:off x="394877" y="171715"/>
            <a:ext cx="6212582" cy="6132829"/>
          </a:xfrm>
          <a:prstGeom prst="rect">
            <a:avLst/>
          </a:prstGeom>
        </p:spPr>
      </p:pic>
      <p:sp>
        <p:nvSpPr>
          <p:cNvPr id="3" name="Text Placeholder 2"/>
          <p:cNvSpPr>
            <a:spLocks noGrp="1"/>
          </p:cNvSpPr>
          <p:nvPr>
            <p:ph type="body" idx="4294967295"/>
          </p:nvPr>
        </p:nvSpPr>
        <p:spPr>
          <a:xfrm>
            <a:off x="6712036" y="1403409"/>
            <a:ext cx="5372337" cy="4603852"/>
          </a:xfrm>
        </p:spPr>
        <p:txBody>
          <a:bodyPr vert="horz" lIns="91440" tIns="45720" rIns="91440" bIns="45720" rtlCol="0">
            <a:noAutofit/>
          </a:bodyPr>
          <a:lstStyle/>
          <a:p>
            <a:pPr marL="0" indent="0">
              <a:lnSpc>
                <a:spcPct val="150000"/>
              </a:lnSpc>
              <a:buNone/>
            </a:pPr>
            <a:r>
              <a:rPr lang="en-US" sz="1800" b="1" dirty="0">
                <a:latin typeface="+mn-lt"/>
                <a:cs typeface="+mn-cs"/>
              </a:rPr>
              <a:t>Implied moves using the ATM straddle:</a:t>
            </a:r>
          </a:p>
          <a:p>
            <a:pPr marL="0" indent="0">
              <a:lnSpc>
                <a:spcPct val="150000"/>
              </a:lnSpc>
              <a:buNone/>
            </a:pPr>
            <a:r>
              <a:rPr lang="en-US" sz="1800" b="0" dirty="0">
                <a:latin typeface="+mn-lt"/>
                <a:cs typeface="+mn-cs"/>
              </a:rPr>
              <a:t>The ATM straddle price can be used to calculate the expected move in the underlying.</a:t>
            </a:r>
          </a:p>
          <a:p>
            <a:pPr marL="0" indent="0">
              <a:lnSpc>
                <a:spcPct val="150000"/>
              </a:lnSpc>
              <a:buNone/>
            </a:pPr>
            <a:r>
              <a:rPr lang="en-US" sz="1800" b="0" dirty="0">
                <a:latin typeface="+mn-lt"/>
                <a:cs typeface="+mn-cs"/>
              </a:rPr>
              <a:t>Ex. XYZ is trading at 100 and the ATM straddle costs $10. </a:t>
            </a:r>
          </a:p>
          <a:p>
            <a:pPr marL="0" indent="0">
              <a:lnSpc>
                <a:spcPct val="150000"/>
              </a:lnSpc>
              <a:buNone/>
            </a:pPr>
            <a:r>
              <a:rPr lang="en-US" sz="1800" b="0" dirty="0">
                <a:latin typeface="+mn-lt"/>
                <a:cs typeface="+mn-cs"/>
              </a:rPr>
              <a:t>This means that the options market is implying a $10 move in either direction by expiration. This is helpful if we are looking for price targets.  The market is implying that the price of the underlying at expiration will be either $90 or $110</a:t>
            </a:r>
          </a:p>
        </p:txBody>
      </p:sp>
      <p:pic>
        <p:nvPicPr>
          <p:cNvPr id="9" name="Picture 8">
            <a:extLst>
              <a:ext uri="{FF2B5EF4-FFF2-40B4-BE49-F238E27FC236}">
                <a16:creationId xmlns:a16="http://schemas.microsoft.com/office/drawing/2014/main" id="{99CCC3A6-72ED-4009-A4DA-2C237E5A4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2337" y="6165964"/>
            <a:ext cx="558730" cy="533333"/>
          </a:xfrm>
          <a:prstGeom prst="rect">
            <a:avLst/>
          </a:prstGeom>
        </p:spPr>
      </p:pic>
    </p:spTree>
    <p:extLst>
      <p:ext uri="{BB962C8B-B14F-4D97-AF65-F5344CB8AC3E}">
        <p14:creationId xmlns:p14="http://schemas.microsoft.com/office/powerpoint/2010/main" val="527875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251877" y="442009"/>
            <a:ext cx="1792265" cy="724639"/>
          </a:xfrm>
        </p:spPr>
        <p:txBody>
          <a:bodyPr vert="horz" lIns="91440" tIns="45720" rIns="91440" bIns="45720" rtlCol="0" anchor="ctr">
            <a:normAutofit/>
          </a:bodyPr>
          <a:lstStyle/>
          <a:p>
            <a:r>
              <a:rPr lang="en-US" sz="3200" dirty="0">
                <a:latin typeface="+mj-lt"/>
                <a:cs typeface="+mj-cs"/>
              </a:rPr>
              <a:t>Straddles</a:t>
            </a:r>
          </a:p>
        </p:txBody>
      </p:sp>
      <p:sp>
        <p:nvSpPr>
          <p:cNvPr id="3" name="Text Placeholder 2"/>
          <p:cNvSpPr>
            <a:spLocks noGrp="1"/>
          </p:cNvSpPr>
          <p:nvPr>
            <p:ph type="body" idx="4294967295"/>
          </p:nvPr>
        </p:nvSpPr>
        <p:spPr>
          <a:xfrm>
            <a:off x="563671" y="1507167"/>
            <a:ext cx="5532329" cy="4673714"/>
          </a:xfrm>
        </p:spPr>
        <p:txBody>
          <a:bodyPr vert="horz" lIns="91440" tIns="45720" rIns="91440" bIns="45720" rtlCol="0">
            <a:normAutofit/>
          </a:bodyPr>
          <a:lstStyle/>
          <a:p>
            <a:pPr marL="0" indent="0">
              <a:buNone/>
            </a:pPr>
            <a:r>
              <a:rPr lang="en-US" sz="1800" b="1" dirty="0">
                <a:latin typeface="+mn-lt"/>
                <a:cs typeface="+mn-cs"/>
              </a:rPr>
              <a:t>Straddle Example: </a:t>
            </a:r>
          </a:p>
          <a:p>
            <a:pPr marL="0" indent="0">
              <a:lnSpc>
                <a:spcPct val="150000"/>
              </a:lnSpc>
              <a:buNone/>
            </a:pPr>
            <a:r>
              <a:rPr lang="en-US" sz="1800" b="0" dirty="0">
                <a:latin typeface="+mn-lt"/>
                <a:cs typeface="+mn-cs"/>
              </a:rPr>
              <a:t>TSLA Stock is Trading around $200. I believe the stock will experience a large move through July expiration. </a:t>
            </a:r>
          </a:p>
          <a:p>
            <a:pPr marL="0" indent="0">
              <a:buNone/>
            </a:pPr>
            <a:endParaRPr lang="en-US" sz="1800" b="0" dirty="0">
              <a:latin typeface="+mn-lt"/>
              <a:cs typeface="+mn-cs"/>
            </a:endParaRPr>
          </a:p>
          <a:p>
            <a:pPr marL="0" indent="0">
              <a:buNone/>
            </a:pPr>
            <a:r>
              <a:rPr lang="en-US" sz="1800" b="0" dirty="0">
                <a:latin typeface="+mn-lt"/>
                <a:cs typeface="+mn-cs"/>
              </a:rPr>
              <a:t>I buy the TSLA Jul 200 Straddle for $20.00</a:t>
            </a:r>
          </a:p>
          <a:p>
            <a:pPr>
              <a:buFont typeface="Wingdings" panose="05000000000000000000" pitchFamily="2" charset="2"/>
              <a:buChar char="v"/>
            </a:pPr>
            <a:r>
              <a:rPr lang="en-US" sz="1800" b="1" dirty="0">
                <a:latin typeface="+mn-lt"/>
                <a:cs typeface="+mn-cs"/>
              </a:rPr>
              <a:t>Risk: </a:t>
            </a:r>
            <a:r>
              <a:rPr lang="en-US" sz="1800" b="0" dirty="0">
                <a:latin typeface="+mn-lt"/>
                <a:cs typeface="+mn-cs"/>
              </a:rPr>
              <a:t>$2000 per 1 lot</a:t>
            </a:r>
          </a:p>
          <a:p>
            <a:pPr>
              <a:buFont typeface="Wingdings" panose="05000000000000000000" pitchFamily="2" charset="2"/>
              <a:buChar char="v"/>
            </a:pPr>
            <a:r>
              <a:rPr lang="en-US" sz="1800" b="1" dirty="0">
                <a:latin typeface="+mn-lt"/>
                <a:cs typeface="+mn-cs"/>
              </a:rPr>
              <a:t>Reward: </a:t>
            </a:r>
            <a:r>
              <a:rPr lang="en-US" sz="1800" b="0" dirty="0">
                <a:latin typeface="+mn-lt"/>
                <a:cs typeface="+mn-cs"/>
              </a:rPr>
              <a:t>Unlimited</a:t>
            </a:r>
          </a:p>
          <a:p>
            <a:pPr>
              <a:buFont typeface="Wingdings" panose="05000000000000000000" pitchFamily="2" charset="2"/>
              <a:buChar char="v"/>
            </a:pPr>
            <a:r>
              <a:rPr lang="en-US" sz="1800" b="1" dirty="0">
                <a:latin typeface="+mn-lt"/>
                <a:cs typeface="+mn-cs"/>
              </a:rPr>
              <a:t>Breakeven: </a:t>
            </a:r>
            <a:r>
              <a:rPr lang="en-US" sz="1800" b="0" dirty="0">
                <a:latin typeface="+mn-lt"/>
                <a:cs typeface="+mn-cs"/>
              </a:rPr>
              <a:t>$180.00 and $220.00</a:t>
            </a:r>
          </a:p>
          <a:p>
            <a:pPr marL="0" indent="0">
              <a:buNone/>
            </a:pPr>
            <a:endParaRPr lang="en-US" sz="1800" b="0" dirty="0">
              <a:latin typeface="+mn-lt"/>
              <a:cs typeface="+mn-cs"/>
            </a:endParaRPr>
          </a:p>
          <a:p>
            <a:pPr marL="0" indent="0">
              <a:lnSpc>
                <a:spcPct val="150000"/>
              </a:lnSpc>
              <a:buNone/>
            </a:pPr>
            <a:r>
              <a:rPr lang="en-US" sz="1800" b="0" dirty="0">
                <a:latin typeface="+mn-lt"/>
                <a:cs typeface="+mn-cs"/>
              </a:rPr>
              <a:t>This trade is very capital intensive and requires a HUGE move in the stock to become profitable. </a:t>
            </a:r>
          </a:p>
        </p:txBody>
      </p:sp>
      <p:pic>
        <p:nvPicPr>
          <p:cNvPr id="6" name="Picture Placeholder 5" descr="Text, letter&#10;&#10;Description automatically generated">
            <a:extLst>
              <a:ext uri="{FF2B5EF4-FFF2-40B4-BE49-F238E27FC236}">
                <a16:creationId xmlns:a16="http://schemas.microsoft.com/office/drawing/2014/main" id="{6B076322-0E1C-48DB-8A5E-C070FC3A8843}"/>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0982" r="20980"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8" name="Picture 7">
            <a:extLst>
              <a:ext uri="{FF2B5EF4-FFF2-40B4-BE49-F238E27FC236}">
                <a16:creationId xmlns:a16="http://schemas.microsoft.com/office/drawing/2014/main" id="{00B2C8DD-18E9-436F-B90B-77BF9F244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4224" y="6180881"/>
            <a:ext cx="558730" cy="533333"/>
          </a:xfrm>
          <a:prstGeom prst="rect">
            <a:avLst/>
          </a:prstGeom>
        </p:spPr>
      </p:pic>
    </p:spTree>
    <p:extLst>
      <p:ext uri="{BB962C8B-B14F-4D97-AF65-F5344CB8AC3E}">
        <p14:creationId xmlns:p14="http://schemas.microsoft.com/office/powerpoint/2010/main" val="2825747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F8DD6B-E2E6-4D3E-972B-A1131F4CE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6524449" y="191502"/>
            <a:ext cx="3779109" cy="1061748"/>
          </a:xfrm>
        </p:spPr>
        <p:txBody>
          <a:bodyPr vert="horz" lIns="91440" tIns="45720" rIns="91440" bIns="45720" rtlCol="0" anchor="ctr">
            <a:normAutofit/>
          </a:bodyPr>
          <a:lstStyle/>
          <a:p>
            <a:r>
              <a:rPr lang="en-US" sz="3200" b="1" dirty="0">
                <a:latin typeface="+mj-lt"/>
                <a:cs typeface="+mj-cs"/>
              </a:rPr>
              <a:t>How to manage a </a:t>
            </a:r>
            <a:br>
              <a:rPr lang="en-US" sz="3200" b="1" dirty="0">
                <a:latin typeface="+mj-lt"/>
                <a:cs typeface="+mj-cs"/>
              </a:rPr>
            </a:br>
            <a:r>
              <a:rPr lang="en-US" sz="3200" b="1" dirty="0">
                <a:latin typeface="+mj-lt"/>
                <a:cs typeface="+mj-cs"/>
              </a:rPr>
              <a:t>Straddle on Expiration</a:t>
            </a:r>
          </a:p>
        </p:txBody>
      </p:sp>
      <p:sp>
        <p:nvSpPr>
          <p:cNvPr id="14" name="Rectangle 13">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A picture containing text, indoor&#10;&#10;Description automatically generated">
            <a:extLst>
              <a:ext uri="{FF2B5EF4-FFF2-40B4-BE49-F238E27FC236}">
                <a16:creationId xmlns:a16="http://schemas.microsoft.com/office/drawing/2014/main" id="{F57BD72E-7ED3-40DC-8B5E-CC98A7898BD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9227" r="40696" b="-1"/>
          <a:stretch/>
        </p:blipFill>
        <p:spPr>
          <a:xfrm>
            <a:off x="649224" y="722376"/>
            <a:ext cx="3337560" cy="5413248"/>
          </a:xfrm>
          <a:prstGeom prst="rect">
            <a:avLst/>
          </a:prstGeom>
          <a:effectLst/>
        </p:spPr>
      </p:pic>
      <p:sp>
        <p:nvSpPr>
          <p:cNvPr id="3" name="Content Placeholder 2"/>
          <p:cNvSpPr>
            <a:spLocks noGrp="1"/>
          </p:cNvSpPr>
          <p:nvPr>
            <p:ph idx="4294967295"/>
          </p:nvPr>
        </p:nvSpPr>
        <p:spPr>
          <a:xfrm>
            <a:off x="5120640" y="1444752"/>
            <a:ext cx="6422848" cy="5130208"/>
          </a:xfrm>
        </p:spPr>
        <p:txBody>
          <a:bodyPr vert="horz" lIns="91440" tIns="45720" rIns="91440" bIns="45720" rtlCol="0">
            <a:normAutofit fontScale="92500" lnSpcReduction="20000"/>
          </a:bodyPr>
          <a:lstStyle/>
          <a:p>
            <a:pPr marL="0" indent="0">
              <a:lnSpc>
                <a:spcPct val="150000"/>
              </a:lnSpc>
              <a:buNone/>
            </a:pPr>
            <a:r>
              <a:rPr lang="en-US" sz="1700" b="1" dirty="0">
                <a:latin typeface="+mn-lt"/>
                <a:cs typeface="+mn-cs"/>
              </a:rPr>
              <a:t>Scenario 1: </a:t>
            </a:r>
            <a:r>
              <a:rPr lang="en-US" sz="1700" dirty="0">
                <a:latin typeface="+mn-lt"/>
                <a:cs typeface="+mn-cs"/>
              </a:rPr>
              <a:t>Stock is Under Put Strike On Expiration: </a:t>
            </a:r>
            <a:r>
              <a:rPr lang="en-US" sz="1700" b="0" dirty="0">
                <a:latin typeface="+mn-lt"/>
                <a:cs typeface="+mn-cs"/>
              </a:rPr>
              <a:t>Puts will convert to stock, so if I do not want a </a:t>
            </a:r>
            <a:r>
              <a:rPr lang="en-US" sz="1700" b="0" dirty="0" err="1">
                <a:latin typeface="+mn-lt"/>
                <a:cs typeface="+mn-cs"/>
              </a:rPr>
              <a:t>a</a:t>
            </a:r>
            <a:r>
              <a:rPr lang="en-US" sz="1700" b="0" dirty="0">
                <a:latin typeface="+mn-lt"/>
                <a:cs typeface="+mn-cs"/>
              </a:rPr>
              <a:t> short stock position, I could sell the Puts or buy stock.</a:t>
            </a:r>
          </a:p>
          <a:p>
            <a:pPr marL="0" indent="0">
              <a:lnSpc>
                <a:spcPct val="150000"/>
              </a:lnSpc>
              <a:buNone/>
            </a:pPr>
            <a:r>
              <a:rPr lang="en-US" sz="1700" b="1" dirty="0">
                <a:latin typeface="+mn-lt"/>
                <a:cs typeface="+mn-cs"/>
              </a:rPr>
              <a:t>Scenario 2: </a:t>
            </a:r>
            <a:r>
              <a:rPr lang="en-US" sz="1700" dirty="0">
                <a:latin typeface="+mn-lt"/>
                <a:cs typeface="+mn-cs"/>
              </a:rPr>
              <a:t>Stock is Above Long Call Strike on Expiration</a:t>
            </a:r>
            <a:r>
              <a:rPr lang="en-US" sz="1700" b="0" dirty="0">
                <a:latin typeface="+mn-lt"/>
                <a:cs typeface="+mn-cs"/>
              </a:rPr>
              <a:t>: Calls will convert to long stock, so if I do not want a </a:t>
            </a:r>
            <a:r>
              <a:rPr lang="en-US" sz="1700" b="0" dirty="0" err="1">
                <a:latin typeface="+mn-lt"/>
                <a:cs typeface="+mn-cs"/>
              </a:rPr>
              <a:t>a</a:t>
            </a:r>
            <a:r>
              <a:rPr lang="en-US" sz="1700" b="0" dirty="0">
                <a:latin typeface="+mn-lt"/>
                <a:cs typeface="+mn-cs"/>
              </a:rPr>
              <a:t> long stock position, I could sell the Calls or sell stock.</a:t>
            </a:r>
            <a:br>
              <a:rPr lang="en-US" sz="1700" dirty="0">
                <a:latin typeface="+mn-lt"/>
                <a:cs typeface="+mn-cs"/>
              </a:rPr>
            </a:br>
            <a:r>
              <a:rPr lang="en-US" sz="1700" b="1" dirty="0">
                <a:latin typeface="+mn-lt"/>
                <a:cs typeface="+mn-cs"/>
              </a:rPr>
              <a:t>Scenario 3: </a:t>
            </a:r>
            <a:r>
              <a:rPr lang="en-US" sz="1700" dirty="0">
                <a:latin typeface="+mn-lt"/>
                <a:cs typeface="+mn-cs"/>
              </a:rPr>
              <a:t>Stock Pins at Long Strikes on Expiration: </a:t>
            </a:r>
            <a:r>
              <a:rPr lang="en-US" sz="1700" b="0" dirty="0">
                <a:latin typeface="+mn-lt"/>
                <a:cs typeface="+mn-cs"/>
              </a:rPr>
              <a:t>This is the worst-case scenario, and I would not exercise either the Calls or the Puts unless I wanted a stock position after expiration.</a:t>
            </a:r>
          </a:p>
          <a:p>
            <a:pPr marL="0" indent="0">
              <a:lnSpc>
                <a:spcPct val="150000"/>
              </a:lnSpc>
              <a:buNone/>
            </a:pPr>
            <a:endParaRPr lang="en-US" sz="1700" dirty="0">
              <a:latin typeface="+mn-lt"/>
              <a:cs typeface="+mn-cs"/>
            </a:endParaRPr>
          </a:p>
          <a:p>
            <a:pPr marL="0" indent="0">
              <a:lnSpc>
                <a:spcPct val="150000"/>
              </a:lnSpc>
              <a:buNone/>
            </a:pPr>
            <a:r>
              <a:rPr lang="en-US" sz="1700" b="1" dirty="0">
                <a:latin typeface="+mn-lt"/>
                <a:cs typeface="+mn-cs"/>
              </a:rPr>
              <a:t>Keene's Trading Tip: </a:t>
            </a:r>
            <a:r>
              <a:rPr lang="en-US" sz="1700" b="0" i="1" dirty="0">
                <a:latin typeface="+mn-lt"/>
                <a:cs typeface="+mn-cs"/>
              </a:rPr>
              <a:t>I typically use this strategy when there is a catalyst event approaching. After the event is over, I pay focused attention that the volatility will often fall, and this will hurt the position if it did not move enough to become ITM.</a:t>
            </a:r>
            <a:endParaRPr lang="en-US" sz="1700" i="1" dirty="0">
              <a:latin typeface="+mn-lt"/>
              <a:cs typeface="+mn-cs"/>
            </a:endParaRPr>
          </a:p>
          <a:p>
            <a:endParaRPr lang="en-US" sz="1700" dirty="0">
              <a:latin typeface="+mn-lt"/>
              <a:cs typeface="+mn-cs"/>
            </a:endParaRPr>
          </a:p>
          <a:p>
            <a:endParaRPr lang="en-US" sz="1700" dirty="0">
              <a:latin typeface="+mn-lt"/>
              <a:cs typeface="+mn-cs"/>
            </a:endParaRPr>
          </a:p>
          <a:p>
            <a:endParaRPr lang="en-US" sz="1700" dirty="0">
              <a:latin typeface="+mn-lt"/>
              <a:cs typeface="+mn-cs"/>
            </a:endParaRPr>
          </a:p>
          <a:p>
            <a:endParaRPr lang="en-US" sz="1700" dirty="0">
              <a:latin typeface="+mn-lt"/>
              <a:cs typeface="+mn-cs"/>
            </a:endParaRPr>
          </a:p>
        </p:txBody>
      </p:sp>
      <p:pic>
        <p:nvPicPr>
          <p:cNvPr id="9" name="Picture 8">
            <a:extLst>
              <a:ext uri="{FF2B5EF4-FFF2-40B4-BE49-F238E27FC236}">
                <a16:creationId xmlns:a16="http://schemas.microsoft.com/office/drawing/2014/main" id="{A180D65A-8739-4D0B-BEF0-B17D7E49C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8003" y="6183147"/>
            <a:ext cx="558730" cy="533333"/>
          </a:xfrm>
          <a:prstGeom prst="rect">
            <a:avLst/>
          </a:prstGeom>
        </p:spPr>
      </p:pic>
    </p:spTree>
    <p:extLst>
      <p:ext uri="{BB962C8B-B14F-4D97-AF65-F5344CB8AC3E}">
        <p14:creationId xmlns:p14="http://schemas.microsoft.com/office/powerpoint/2010/main" val="2139683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113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2496</TotalTime>
  <Words>1415</Words>
  <Application>Microsoft Office PowerPoint</Application>
  <PresentationFormat>Widescreen</PresentationFormat>
  <Paragraphs>156</Paragraphs>
  <Slides>21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Montserrat Black</vt:lpstr>
      <vt:lpstr>Nunito Sans SemiBold</vt:lpstr>
      <vt:lpstr>Tahoma</vt:lpstr>
      <vt:lpstr>Wingdings</vt:lpstr>
      <vt:lpstr>Office Theme</vt:lpstr>
      <vt:lpstr>PowerPoint Presentation</vt:lpstr>
      <vt:lpstr>PowerPoint Presentation</vt:lpstr>
      <vt:lpstr>Key Notes for Straddles</vt:lpstr>
      <vt:lpstr>Long Straddle</vt:lpstr>
      <vt:lpstr>Long Straddle</vt:lpstr>
      <vt:lpstr>Greeks of a Straddle</vt:lpstr>
      <vt:lpstr>Straddles</vt:lpstr>
      <vt:lpstr>Straddles</vt:lpstr>
      <vt:lpstr>How to manage a  Straddle on Expiration</vt:lpstr>
      <vt:lpstr>Short Straddle</vt:lpstr>
      <vt:lpstr>Greeks of a  Short Straddle</vt:lpstr>
      <vt:lpstr>Straddles</vt:lpstr>
      <vt:lpstr>Long Strangle</vt:lpstr>
      <vt:lpstr>Long Strangle</vt:lpstr>
      <vt:lpstr>Graphs of a Strangle</vt:lpstr>
      <vt:lpstr>How to manage a Strangle</vt:lpstr>
      <vt:lpstr>Short Strangle</vt:lpstr>
      <vt:lpstr>Graphs of a Strangle</vt:lpstr>
      <vt:lpstr>How to manage a  Short Strangle</vt:lpstr>
      <vt:lpstr>Guts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mustofa amar zakaria</dc:creator>
  <cp:lastModifiedBy>Joyce Frankel</cp:lastModifiedBy>
  <cp:revision>426</cp:revision>
  <dcterms:created xsi:type="dcterms:W3CDTF">2020-06-17T05:33:19Z</dcterms:created>
  <dcterms:modified xsi:type="dcterms:W3CDTF">2024-04-14T18:36:45Z</dcterms:modified>
</cp:coreProperties>
</file>