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9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778" name="Shape 7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864" name="Shape 8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71" name="Shape 8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endParaRPr lang="x-none" sz="1800" b="0" i="0" u="none" strike="noStrike" cap="none" baseline="0"/>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comparted to a 12 month option as far more theta efffect.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872" name="Shape 8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79" name="Shape 8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endParaRPr lang="x-none" sz="1800" b="0" i="0" u="none" strike="noStrike" cap="none" baseline="0"/>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comparted to a 12 month option as far more theta efffect.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880" name="Shape 8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Shape 8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7" name="Shape 8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endParaRPr lang="x-none" sz="1800" b="0" i="0" u="none" strike="noStrike" cap="none" baseline="0"/>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comparted to a 12 month option as far more theta efffect.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888" name="Shape 8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97" name="Shape 8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endParaRPr lang="x-none" sz="1800" b="0" i="0" u="none" strike="noStrike" cap="none" baseline="0"/>
          </a:p>
          <a:p>
            <a:endParaRPr lang="x-none" sz="1800" b="0" i="0" u="none" strike="noStrike" cap="none" baseline="0"/>
          </a:p>
          <a:p>
            <a:pPr>
              <a:buNone/>
            </a:pPr>
            <a:r>
              <a:rPr lang="x-none" sz="1800" b="1" i="0" u="none" strike="noStrike" cap="none" baseline="0"/>
              <a:t>Remember </a:t>
            </a:r>
            <a:r>
              <a:rPr lang="x-none" sz="1800" b="0" i="0" u="none" strike="noStrike" cap="none" baseline="0"/>
              <a:t>: Long options value erodes over time,  A one month option comparted to a 12 month option as far more theta efffect. So in essence you will be paying far less “per day” to own a call that is 12 or 6 months out than a 1 month option.</a:t>
            </a:r>
          </a:p>
          <a:p>
            <a:endParaRPr lang="x-none" sz="1800" b="0" i="0" u="none" strike="noStrike" cap="none" baseline="0"/>
          </a:p>
          <a:p>
            <a:endParaRPr lang="x-none" sz="1800" b="0" i="0" u="none" strike="noStrike" cap="none" baseline="0"/>
          </a:p>
        </p:txBody>
      </p:sp>
      <p:sp>
        <p:nvSpPr>
          <p:cNvPr id="898" name="Shape 8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97" name="Shape 7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200" b="0" i="0" u="none" strike="noStrike" cap="none" baseline="0">
                <a:solidFill>
                  <a:schemeClr val="dk1"/>
                </a:solidFill>
                <a:latin typeface="Calibri"/>
                <a:ea typeface="Calibri"/>
                <a:cs typeface="Calibri"/>
                <a:sym typeface="Calibri"/>
              </a:rPr>
              <a:t>So far our examples have been towards having a Long Option position in which Time Decay (theta) is eroding the value of the option. In Contrast, when you write options, (short position) this time decay is a benefit. As a short seller of options you want the option to expire as fast as possible, thus retaining all the value you initially sold to the buyer.</a:t>
            </a:r>
            <a:r>
              <a:rPr lang="x-none" sz="1800" b="0" i="0" u="none" strike="noStrike" cap="none" baseline="0"/>
              <a:t> </a:t>
            </a:r>
          </a:p>
          <a:p>
            <a:endParaRPr lang="x-none" sz="1800" b="0" i="0" u="none" strike="noStrike" cap="none" baseline="0"/>
          </a:p>
          <a:p>
            <a:pPr>
              <a:buNone/>
            </a:pPr>
            <a:r>
              <a:rPr lang="x-none" sz="1200" b="1" i="0" u="none" strike="noStrike" cap="none" baseline="0">
                <a:solidFill>
                  <a:schemeClr val="dk1"/>
                </a:solidFill>
                <a:latin typeface="Calibri"/>
                <a:ea typeface="Calibri"/>
                <a:cs typeface="Calibri"/>
                <a:sym typeface="Calibri"/>
              </a:rPr>
              <a:t>Short Call:</a:t>
            </a:r>
            <a:r>
              <a:rPr lang="x-none" sz="1200" b="0" i="0" u="none" strike="noStrike" cap="none" baseline="0">
                <a:solidFill>
                  <a:schemeClr val="dk1"/>
                </a:solidFill>
                <a:latin typeface="Calibri"/>
                <a:ea typeface="Calibri"/>
                <a:cs typeface="Calibri"/>
                <a:sym typeface="Calibri"/>
              </a:rPr>
              <a:t> Selling Calls naked (without a hedge) although a bearish strategy, is one of the worst risk rewards trades there is. As the graph displays the profit portion extends down and to the left. This indicates that your risk of loss is technically unlimited offering only limited reward. This is a very advanced strategy that in my opinion is used in shorter time frames as a trade to collect option premium in expectation that the option sold will expire worthless, allowing the trader to keep the credit received. </a:t>
            </a:r>
          </a:p>
        </p:txBody>
      </p:sp>
      <p:sp>
        <p:nvSpPr>
          <p:cNvPr id="798" name="Shape 7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07" name="Shape 8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Where is ITM?</a:t>
            </a:r>
          </a:p>
          <a:p>
            <a:endParaRPr lang="x-none" sz="1800" b="0" i="0" u="none" strike="noStrike" cap="none" baseline="0"/>
          </a:p>
          <a:p>
            <a:pPr>
              <a:buNone/>
            </a:pPr>
            <a:r>
              <a:rPr lang="x-none" sz="1800" b="0" i="0" u="none" strike="noStrike" cap="none" baseline="0"/>
              <a:t>Where is ATM?</a:t>
            </a:r>
          </a:p>
          <a:p>
            <a:endParaRPr lang="x-none" sz="1800" b="0" i="0" u="none" strike="noStrike" cap="none" baseline="0"/>
          </a:p>
          <a:p>
            <a:pPr>
              <a:buNone/>
            </a:pPr>
            <a:r>
              <a:rPr lang="x-none" sz="1800" b="0" i="0" u="none" strike="noStrike" cap="none" baseline="0"/>
              <a:t>Where is OTM?</a:t>
            </a:r>
          </a:p>
          <a:p>
            <a:endParaRPr lang="x-none" sz="1800" b="0" i="0" u="none" strike="noStrike" cap="none" baseline="0"/>
          </a:p>
        </p:txBody>
      </p:sp>
      <p:sp>
        <p:nvSpPr>
          <p:cNvPr id="808" name="Shape 8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14" name="Shape 8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Management</a:t>
            </a:r>
          </a:p>
          <a:p>
            <a:endParaRPr lang="x-none" sz="1800" b="0" i="0" u="none" strike="noStrike" cap="none" baseline="0"/>
          </a:p>
          <a:p>
            <a:pPr>
              <a:buNone/>
            </a:pPr>
            <a:r>
              <a:rPr lang="x-none" sz="1800" b="0" i="0" u="none" strike="noStrike" cap="none" baseline="0"/>
              <a:t>Show Example</a:t>
            </a:r>
          </a:p>
        </p:txBody>
      </p:sp>
      <p:sp>
        <p:nvSpPr>
          <p:cNvPr id="815" name="Shape 8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22" name="Shape 8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endParaRPr lang="x-none" sz="1800" b="0" i="0" u="none" strike="noStrike" cap="none" baseline="0"/>
          </a:p>
          <a:p>
            <a:pPr>
              <a:buNone/>
            </a:pPr>
            <a:r>
              <a:rPr lang="x-none" sz="1800" b="0" i="0" u="none" strike="noStrike" cap="none" baseline="0"/>
              <a:t>Lets </a:t>
            </a:r>
          </a:p>
          <a:p>
            <a:endParaRPr lang="x-none" sz="1800" b="0" i="0" u="none" strike="noStrike" cap="none" baseline="0"/>
          </a:p>
        </p:txBody>
      </p:sp>
      <p:sp>
        <p:nvSpPr>
          <p:cNvPr id="823" name="Shape 8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30" name="Shape 8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endParaRPr lang="x-none" sz="1800" b="0" i="0" u="none" strike="noStrike" cap="none" baseline="0"/>
          </a:p>
          <a:p>
            <a:pPr>
              <a:buNone/>
            </a:pPr>
            <a:r>
              <a:rPr lang="x-none" sz="1800" b="0" i="0" u="none" strike="noStrike" cap="none" baseline="0"/>
              <a:t>No matter how much the Stock goes down your calls that you sold will only yield a maximum profit of $5.00</a:t>
            </a:r>
          </a:p>
          <a:p>
            <a:endParaRPr lang="x-none" sz="1800" b="0" i="0" u="none" strike="noStrike" cap="none" baseline="0"/>
          </a:p>
          <a:p>
            <a:endParaRPr lang="x-none" sz="1800" b="0" i="0" u="none" strike="noStrike" cap="none" baseline="0"/>
          </a:p>
          <a:p>
            <a:endParaRPr lang="x-none" sz="1800" b="0" i="0" u="none" strike="noStrike" cap="none" baseline="0"/>
          </a:p>
        </p:txBody>
      </p:sp>
      <p:sp>
        <p:nvSpPr>
          <p:cNvPr id="831" name="Shape 8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38" name="Shape 8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Picture _ Stock chart of Stock moving up.</a:t>
            </a:r>
          </a:p>
          <a:p>
            <a:endParaRPr lang="x-none" sz="1800" b="0" i="0" u="none" strike="noStrike" cap="none" baseline="0"/>
          </a:p>
          <a:p>
            <a:endParaRPr lang="x-none" sz="1800" b="0" i="0" u="none" strike="noStrike" cap="none" baseline="0"/>
          </a:p>
          <a:p>
            <a:pPr>
              <a:buNone/>
            </a:pPr>
            <a:r>
              <a:rPr lang="x-none" sz="1800" b="0" i="0" u="none" strike="noStrike" cap="none" baseline="0"/>
              <a:t>No matter how much the Stock goes down your calls that you sold will only yield a maximum profit of $5.00</a:t>
            </a:r>
          </a:p>
          <a:p>
            <a:endParaRPr lang="x-none" sz="1800" b="0" i="0" u="none" strike="noStrike" cap="none" baseline="0"/>
          </a:p>
          <a:p>
            <a:endParaRPr lang="x-none" sz="1800" b="0" i="0" u="none" strike="noStrike" cap="none" baseline="0"/>
          </a:p>
          <a:p>
            <a:endParaRPr lang="x-none" sz="1800" b="0" i="0" u="none" strike="noStrike" cap="none" baseline="0"/>
          </a:p>
        </p:txBody>
      </p:sp>
      <p:sp>
        <p:nvSpPr>
          <p:cNvPr id="839" name="Shape 8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Shape 8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47" name="Shape 8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200" b="1" i="0" u="none" strike="noStrike" cap="none" baseline="0">
                <a:solidFill>
                  <a:schemeClr val="dk1"/>
                </a:solidFill>
                <a:latin typeface="Calibri"/>
                <a:ea typeface="Calibri"/>
                <a:cs typeface="Calibri"/>
                <a:sym typeface="Calibri"/>
              </a:rPr>
              <a:t>Short Put</a:t>
            </a:r>
            <a:r>
              <a:rPr lang="x-none" sz="1200" b="0" i="0" u="none" strike="noStrike" cap="none" baseline="0">
                <a:solidFill>
                  <a:schemeClr val="dk1"/>
                </a:solidFill>
                <a:latin typeface="Calibri"/>
                <a:ea typeface="Calibri"/>
                <a:cs typeface="Calibri"/>
                <a:sym typeface="Calibri"/>
              </a:rPr>
              <a:t> : Selling Puts naked, although a bullish strategy is also very risky, albeit less than selling calls naked. You can see this is true because the risk graph extends down and to the left, indicating as the stock falls you are accumulating losses, but since stocks can only go to zero your losses are capped at a certain point.</a:t>
            </a:r>
          </a:p>
          <a:p>
            <a:endParaRPr lang="x-none" sz="1200" b="0" i="0" u="none" strike="noStrike" cap="none" baseline="0">
              <a:solidFill>
                <a:schemeClr val="dk1"/>
              </a:solidFill>
              <a:latin typeface="Calibri"/>
              <a:ea typeface="Calibri"/>
              <a:cs typeface="Calibri"/>
              <a:sym typeface="Calibri"/>
            </a:endParaRPr>
          </a:p>
          <a:p>
            <a:pPr>
              <a:buNone/>
            </a:pPr>
            <a:r>
              <a:rPr lang="x-none" sz="1200" b="0" i="0" u="none" strike="noStrike" cap="none" baseline="0">
                <a:solidFill>
                  <a:schemeClr val="dk1"/>
                </a:solidFill>
                <a:latin typeface="Calibri"/>
                <a:ea typeface="Calibri"/>
                <a:cs typeface="Calibri"/>
                <a:sym typeface="Calibri"/>
              </a:rPr>
              <a:t> You are essentially speculating that the stock will stay above the strice price that you sold till expiration, where you will keep the full credit received for sale of the put. If the stock price ends up below the strike price you sold, at expiration, chances are you will be assigned the stock. </a:t>
            </a:r>
          </a:p>
        </p:txBody>
      </p:sp>
      <p:sp>
        <p:nvSpPr>
          <p:cNvPr id="848" name="Shape 8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Shape 8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57" name="Shape 8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a:buNone/>
            </a:pPr>
            <a:r>
              <a:rPr lang="x-none" sz="1800" b="0" i="0" u="none" strike="noStrike" cap="none" baseline="0"/>
              <a:t>Where is ITM?</a:t>
            </a:r>
          </a:p>
          <a:p>
            <a:endParaRPr lang="x-none" sz="1800" b="0" i="0" u="none" strike="noStrike" cap="none" baseline="0"/>
          </a:p>
          <a:p>
            <a:pPr>
              <a:buNone/>
            </a:pPr>
            <a:r>
              <a:rPr lang="x-none" sz="1800" b="0" i="0" u="none" strike="noStrike" cap="none" baseline="0"/>
              <a:t>Where is ATM?</a:t>
            </a:r>
          </a:p>
          <a:p>
            <a:endParaRPr lang="x-none" sz="1800" b="0" i="0" u="none" strike="noStrike" cap="none" baseline="0"/>
          </a:p>
          <a:p>
            <a:pPr>
              <a:buNone/>
            </a:pPr>
            <a:r>
              <a:rPr lang="x-none" sz="1800" b="0" i="0" u="none" strike="noStrike" cap="none" baseline="0"/>
              <a:t>Where is OTM?</a:t>
            </a:r>
          </a:p>
          <a:p>
            <a:endParaRPr lang="x-none" sz="1800" b="0" i="0" u="none" strike="noStrike" cap="none" baseline="0"/>
          </a:p>
        </p:txBody>
      </p:sp>
      <p:sp>
        <p:nvSpPr>
          <p:cNvPr id="858" name="Shape 8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x-none"/>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3028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Selling Options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712AE21-6736-44B9-84E3-A260215E56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50" r="16650"/>
          <a:stretch>
            <a:fillRect/>
          </a:stretch>
        </p:blipFill>
        <p:spPr>
          <a:xfrm>
            <a:off x="438150" y="1389063"/>
            <a:ext cx="4886325" cy="4881562"/>
          </a:xfrm>
        </p:spPr>
      </p:pic>
      <p:sp>
        <p:nvSpPr>
          <p:cNvPr id="850" name="Shape 850"/>
          <p:cNvSpPr txBox="1">
            <a:spLocks noGrp="1"/>
          </p:cNvSpPr>
          <p:nvPr>
            <p:ph type="title" idx="4294967295"/>
          </p:nvPr>
        </p:nvSpPr>
        <p:spPr>
          <a:xfrm>
            <a:off x="3710354" y="216922"/>
            <a:ext cx="3012832" cy="978689"/>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Graphs of a </a:t>
            </a:r>
            <a:br>
              <a:rPr lang="en-US" sz="3200" dirty="0">
                <a:solidFill>
                  <a:srgbClr val="000000"/>
                </a:solidFill>
                <a:latin typeface="+mj-lt"/>
              </a:rPr>
            </a:br>
            <a:r>
              <a:rPr lang="x-none" sz="3200" dirty="0">
                <a:solidFill>
                  <a:srgbClr val="000000"/>
                </a:solidFill>
                <a:latin typeface="+mj-lt"/>
              </a:rPr>
              <a:t>Short Put Option</a:t>
            </a:r>
          </a:p>
        </p:txBody>
      </p:sp>
      <p:pic>
        <p:nvPicPr>
          <p:cNvPr id="6" name="Picture 5" descr="Chart, line chart&#10;&#10;Description automatically generated">
            <a:extLst>
              <a:ext uri="{FF2B5EF4-FFF2-40B4-BE49-F238E27FC236}">
                <a16:creationId xmlns:a16="http://schemas.microsoft.com/office/drawing/2014/main" id="{C3419F90-FB3A-4A1E-AF02-7134E6B90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037" y="419815"/>
            <a:ext cx="3012832" cy="3009185"/>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8" name="Picture 7" descr="Chart, line chart&#10;&#10;Description automatically generated">
            <a:extLst>
              <a:ext uri="{FF2B5EF4-FFF2-40B4-BE49-F238E27FC236}">
                <a16:creationId xmlns:a16="http://schemas.microsoft.com/office/drawing/2014/main" id="{23BCBC03-CAED-4DFB-8CCB-EF322D5C8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3106" y="3871527"/>
            <a:ext cx="2534996" cy="2303424"/>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descr="Chart, line chart&#10;&#10;Description automatically generated">
            <a:extLst>
              <a:ext uri="{FF2B5EF4-FFF2-40B4-BE49-F238E27FC236}">
                <a16:creationId xmlns:a16="http://schemas.microsoft.com/office/drawing/2014/main" id="{EB9C186A-E148-4958-8881-F061D5C3AE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833" y="3828608"/>
            <a:ext cx="2632577" cy="2389263"/>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58B2596A-D1BA-4668-8CF2-0EFB4DD7C1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6776" y="6217871"/>
            <a:ext cx="558730" cy="533333"/>
          </a:xfrm>
          <a:prstGeom prst="rect">
            <a:avLst/>
          </a:prstGeom>
        </p:spPr>
      </p:pic>
    </p:spTree>
    <p:extLst>
      <p:ext uri="{BB962C8B-B14F-4D97-AF65-F5344CB8AC3E}">
        <p14:creationId xmlns:p14="http://schemas.microsoft.com/office/powerpoint/2010/main" val="273182401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5" name="Picture Placeholder 4" descr="A person working on a computer&#10;&#10;Description automatically generated with medium confidence">
            <a:extLst>
              <a:ext uri="{FF2B5EF4-FFF2-40B4-BE49-F238E27FC236}">
                <a16:creationId xmlns:a16="http://schemas.microsoft.com/office/drawing/2014/main" id="{024FC183-8143-45C6-AFDC-ECF85483F9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517" r="20517"/>
          <a:stretch>
            <a:fillRect/>
          </a:stretch>
        </p:blipFill>
        <p:spPr/>
      </p:pic>
      <p:sp>
        <p:nvSpPr>
          <p:cNvPr id="860" name="Shape 860"/>
          <p:cNvSpPr txBox="1">
            <a:spLocks noGrp="1"/>
          </p:cNvSpPr>
          <p:nvPr>
            <p:ph type="title" idx="4294967295"/>
          </p:nvPr>
        </p:nvSpPr>
        <p:spPr>
          <a:xfrm>
            <a:off x="1473896" y="169629"/>
            <a:ext cx="4622104" cy="535491"/>
          </a:xfrm>
          <a:prstGeom prst="rect">
            <a:avLst/>
          </a:prstGeom>
          <a:noFill/>
          <a:ln>
            <a:noFill/>
          </a:ln>
        </p:spPr>
        <p:txBody>
          <a:bodyPr vert="horz" wrap="square" lIns="91425" tIns="45700" rIns="91425" bIns="45700" rtlCol="0" anchor="ctr" anchorCtr="0">
            <a:spAutoFit/>
          </a:bodyPr>
          <a:lstStyle/>
          <a:p>
            <a:pPr>
              <a:buSzPct val="25000"/>
            </a:pPr>
            <a:r>
              <a:rPr lang="x-none" sz="3200" b="1" dirty="0">
                <a:solidFill>
                  <a:srgbClr val="000000"/>
                </a:solidFill>
                <a:latin typeface="+mj-lt"/>
              </a:rPr>
              <a:t>How to manage a Short Put</a:t>
            </a:r>
          </a:p>
        </p:txBody>
      </p:sp>
      <p:sp>
        <p:nvSpPr>
          <p:cNvPr id="861" name="Shape 861"/>
          <p:cNvSpPr txBox="1">
            <a:spLocks noGrp="1"/>
          </p:cNvSpPr>
          <p:nvPr>
            <p:ph type="body" idx="4294967295"/>
          </p:nvPr>
        </p:nvSpPr>
        <p:spPr>
          <a:xfrm>
            <a:off x="463463" y="989377"/>
            <a:ext cx="5921375" cy="4879244"/>
          </a:xfrm>
          <a:prstGeom prst="rect">
            <a:avLst/>
          </a:prstGeom>
          <a:noFill/>
          <a:ln>
            <a:noFill/>
          </a:ln>
        </p:spPr>
        <p:txBody>
          <a:bodyPr vert="horz" wrap="square" lIns="91425" tIns="45700" rIns="91425" bIns="45700" rtlCol="0" anchor="t" anchorCtr="0">
            <a:spAutoFit/>
          </a:bodyPr>
          <a:lstStyle/>
          <a:p>
            <a:pPr>
              <a:lnSpc>
                <a:spcPct val="162500"/>
              </a:lnSpc>
              <a:spcBef>
                <a:spcPts val="320"/>
              </a:spcBef>
              <a:buClr>
                <a:srgbClr val="14456F"/>
              </a:buClr>
              <a:buSzPct val="25000"/>
            </a:pPr>
            <a:r>
              <a:rPr lang="x-none" sz="1600" b="1" dirty="0">
                <a:solidFill>
                  <a:srgbClr val="000000"/>
                </a:solidFill>
                <a:latin typeface="Tahoma"/>
                <a:ea typeface="Tahoma"/>
                <a:cs typeface="Tahoma"/>
                <a:sym typeface="Tahoma"/>
              </a:rPr>
              <a:t>Scenario </a:t>
            </a:r>
            <a:r>
              <a:rPr lang="en-US" sz="1600" b="1" dirty="0">
                <a:solidFill>
                  <a:srgbClr val="000000"/>
                </a:solidFill>
                <a:latin typeface="Tahoma"/>
                <a:ea typeface="Tahoma"/>
                <a:cs typeface="Tahoma"/>
                <a:sym typeface="Tahoma"/>
              </a:rPr>
              <a:t>1</a:t>
            </a:r>
            <a:r>
              <a:rPr lang="x-none" sz="1600" b="1" dirty="0">
                <a:solidFill>
                  <a:srgbClr val="000000"/>
                </a:solidFill>
                <a:latin typeface="Tahoma"/>
                <a:ea typeface="Tahoma"/>
                <a:cs typeface="Tahoma"/>
                <a:sym typeface="Tahoma"/>
              </a:rPr>
              <a:t>: </a:t>
            </a:r>
            <a:r>
              <a:rPr lang="x-none" sz="1600" dirty="0">
                <a:solidFill>
                  <a:srgbClr val="000000"/>
                </a:solidFill>
                <a:latin typeface="Tahoma"/>
                <a:ea typeface="Tahoma"/>
                <a:cs typeface="Tahoma"/>
                <a:sym typeface="Tahoma"/>
              </a:rPr>
              <a:t>Stock </a:t>
            </a:r>
            <a:r>
              <a:rPr lang="en-US" sz="1600" dirty="0">
                <a:solidFill>
                  <a:srgbClr val="000000"/>
                </a:solidFill>
                <a:latin typeface="Tahoma"/>
                <a:ea typeface="Tahoma"/>
                <a:cs typeface="Tahoma"/>
                <a:sym typeface="Tahoma"/>
              </a:rPr>
              <a:t>Rises</a:t>
            </a:r>
            <a:r>
              <a:rPr lang="x-none" sz="1600" dirty="0">
                <a:solidFill>
                  <a:srgbClr val="000000"/>
                </a:solidFill>
                <a:latin typeface="Tahoma"/>
                <a:ea typeface="Tahoma"/>
                <a:cs typeface="Tahoma"/>
                <a:sym typeface="Tahoma"/>
              </a:rPr>
              <a:t> Below Strike Price</a:t>
            </a:r>
            <a:r>
              <a:rPr lang="en-US" sz="1600" dirty="0">
                <a:solidFill>
                  <a:srgbClr val="000000"/>
                </a:solidFill>
                <a:latin typeface="Tahoma"/>
                <a:ea typeface="Tahoma"/>
                <a:cs typeface="Tahoma"/>
                <a:sym typeface="Tahoma"/>
              </a:rPr>
              <a:t> on Expiration: </a:t>
            </a:r>
            <a:r>
              <a:rPr lang="en-US" sz="1600" b="0" dirty="0">
                <a:solidFill>
                  <a:srgbClr val="000000"/>
                </a:solidFill>
                <a:latin typeface="Tahoma"/>
                <a:ea typeface="Tahoma"/>
                <a:cs typeface="Tahoma"/>
                <a:sym typeface="Tahoma"/>
              </a:rPr>
              <a:t>Puts will expire worthless.</a:t>
            </a:r>
            <a:endParaRPr lang="x-none" sz="1600" b="0" dirty="0">
              <a:solidFill>
                <a:srgbClr val="000000"/>
              </a:solidFill>
              <a:latin typeface="Tahoma"/>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Tahoma"/>
                <a:ea typeface="Tahoma"/>
                <a:cs typeface="Tahoma"/>
                <a:sym typeface="Tahoma"/>
              </a:rPr>
              <a:t>Scenario 2: </a:t>
            </a:r>
            <a:r>
              <a:rPr lang="x-none" sz="1600" dirty="0">
                <a:solidFill>
                  <a:srgbClr val="000000"/>
                </a:solidFill>
                <a:latin typeface="Tahoma"/>
                <a:ea typeface="Tahoma"/>
                <a:cs typeface="Tahoma"/>
                <a:sym typeface="Tahoma"/>
              </a:rPr>
              <a:t>Stock </a:t>
            </a:r>
            <a:r>
              <a:rPr lang="en-US" sz="1600" dirty="0">
                <a:solidFill>
                  <a:srgbClr val="000000"/>
                </a:solidFill>
                <a:latin typeface="Tahoma"/>
                <a:ea typeface="Tahoma"/>
                <a:cs typeface="Tahoma"/>
                <a:sym typeface="Tahoma"/>
              </a:rPr>
              <a:t>Falls</a:t>
            </a:r>
            <a:r>
              <a:rPr lang="x-none" sz="1600" dirty="0">
                <a:solidFill>
                  <a:srgbClr val="000000"/>
                </a:solidFill>
                <a:latin typeface="Tahoma"/>
                <a:ea typeface="Tahoma"/>
                <a:cs typeface="Tahoma"/>
                <a:sym typeface="Tahoma"/>
              </a:rPr>
              <a:t> </a:t>
            </a:r>
            <a:r>
              <a:rPr lang="en-US" sz="1600" dirty="0">
                <a:solidFill>
                  <a:srgbClr val="000000"/>
                </a:solidFill>
                <a:latin typeface="Tahoma"/>
                <a:ea typeface="Tahoma"/>
                <a:cs typeface="Tahoma"/>
                <a:sym typeface="Tahoma"/>
              </a:rPr>
              <a:t>Below</a:t>
            </a:r>
            <a:r>
              <a:rPr lang="x-none" sz="1600" dirty="0">
                <a:solidFill>
                  <a:srgbClr val="000000"/>
                </a:solidFill>
                <a:latin typeface="Tahoma"/>
                <a:ea typeface="Tahoma"/>
                <a:cs typeface="Tahoma"/>
                <a:sym typeface="Tahoma"/>
              </a:rPr>
              <a:t> Strike Price</a:t>
            </a:r>
            <a:r>
              <a:rPr lang="en-US" sz="1600" dirty="0">
                <a:solidFill>
                  <a:srgbClr val="000000"/>
                </a:solidFill>
                <a:latin typeface="Tahoma"/>
                <a:ea typeface="Tahoma"/>
                <a:cs typeface="Tahoma"/>
                <a:sym typeface="Tahoma"/>
              </a:rPr>
              <a:t> on Expiration</a:t>
            </a:r>
            <a:r>
              <a:rPr lang="x-none" sz="1600" dirty="0">
                <a:solidFill>
                  <a:srgbClr val="000000"/>
                </a:solidFill>
                <a:latin typeface="Tahoma"/>
                <a:ea typeface="Tahoma"/>
                <a:cs typeface="Tahoma"/>
                <a:sym typeface="Tahoma"/>
              </a:rPr>
              <a:t> </a:t>
            </a:r>
            <a:r>
              <a:rPr lang="x-none" sz="1600" b="0" dirty="0">
                <a:solidFill>
                  <a:srgbClr val="000000"/>
                </a:solidFill>
                <a:latin typeface="Tahoma"/>
                <a:ea typeface="Tahoma"/>
                <a:cs typeface="Tahoma"/>
                <a:sym typeface="Tahoma"/>
              </a:rPr>
              <a:t> The </a:t>
            </a:r>
            <a:r>
              <a:rPr lang="en-US" sz="1600" b="0" dirty="0">
                <a:solidFill>
                  <a:srgbClr val="000000"/>
                </a:solidFill>
                <a:latin typeface="Tahoma"/>
                <a:ea typeface="Tahoma"/>
                <a:cs typeface="Tahoma"/>
                <a:sym typeface="Tahoma"/>
              </a:rPr>
              <a:t>Puts</a:t>
            </a:r>
            <a:r>
              <a:rPr lang="x-none" sz="1600" b="0" dirty="0">
                <a:solidFill>
                  <a:srgbClr val="000000"/>
                </a:solidFill>
                <a:latin typeface="Tahoma"/>
                <a:ea typeface="Tahoma"/>
                <a:cs typeface="Tahoma"/>
                <a:sym typeface="Tahoma"/>
              </a:rPr>
              <a:t> will </a:t>
            </a:r>
            <a:r>
              <a:rPr lang="en-US" sz="1600" b="0" dirty="0">
                <a:solidFill>
                  <a:srgbClr val="000000"/>
                </a:solidFill>
                <a:latin typeface="Tahoma"/>
                <a:ea typeface="Tahoma"/>
                <a:cs typeface="Tahoma"/>
                <a:sym typeface="Tahoma"/>
              </a:rPr>
              <a:t>convert to a long stock position.  If I do not want to take delivery of the long stock can either sell stock or buy short puts back to hedge position and be flat after expiration.  </a:t>
            </a:r>
            <a:endParaRPr lang="x-none" sz="1600" b="0" dirty="0">
              <a:solidFill>
                <a:srgbClr val="000000"/>
              </a:solidFill>
              <a:latin typeface="Tahoma"/>
              <a:ea typeface="Tahoma"/>
              <a:cs typeface="Tahoma"/>
              <a:sym typeface="Tahoma"/>
            </a:endParaRPr>
          </a:p>
          <a:p>
            <a:endParaRPr lang="x-none" sz="1600" b="0" dirty="0">
              <a:solidFill>
                <a:srgbClr val="000000"/>
              </a:solidFill>
              <a:latin typeface="Tahoma"/>
              <a:ea typeface="Tahoma"/>
              <a:cs typeface="Tahoma"/>
              <a:sym typeface="Tahoma"/>
            </a:endParaRPr>
          </a:p>
          <a:p>
            <a:pPr>
              <a:lnSpc>
                <a:spcPct val="162500"/>
              </a:lnSpc>
              <a:spcBef>
                <a:spcPts val="320"/>
              </a:spcBef>
              <a:buClr>
                <a:srgbClr val="14456F"/>
              </a:buClr>
              <a:buSzPct val="25000"/>
            </a:pPr>
            <a:r>
              <a:rPr lang="x-none" sz="1600" b="1" dirty="0">
                <a:solidFill>
                  <a:srgbClr val="000000"/>
                </a:solidFill>
                <a:latin typeface="Tahoma"/>
                <a:ea typeface="Tahoma"/>
                <a:cs typeface="Tahoma"/>
                <a:sym typeface="Tahoma"/>
              </a:rPr>
              <a:t>Keenes Trading Tip: </a:t>
            </a:r>
            <a:r>
              <a:rPr lang="x-none" sz="1600" b="0" i="1" dirty="0">
                <a:solidFill>
                  <a:srgbClr val="000000"/>
                </a:solidFill>
                <a:latin typeface="Tahoma"/>
                <a:cs typeface="Tahoma"/>
              </a:rPr>
              <a:t>I Typically never short Options Naked. If I do sell puts it is usually when the stock is trading at a really low level (ie under $3.00 and in a stock that I don't mind being assigned at expiration</a:t>
            </a:r>
            <a:r>
              <a:rPr lang="x-none" sz="1600" b="0" dirty="0">
                <a:solidFill>
                  <a:srgbClr val="000000"/>
                </a:solidFill>
                <a:latin typeface="Tahoma"/>
                <a:cs typeface="Tahoma"/>
              </a:rPr>
              <a:t>.</a:t>
            </a:r>
            <a:endParaRPr lang="x-none" sz="1600" b="0" dirty="0">
              <a:solidFill>
                <a:srgbClr val="000000"/>
              </a:solidFill>
            </a:endParaRPr>
          </a:p>
        </p:txBody>
      </p:sp>
      <p:pic>
        <p:nvPicPr>
          <p:cNvPr id="7" name="Picture 6">
            <a:extLst>
              <a:ext uri="{FF2B5EF4-FFF2-40B4-BE49-F238E27FC236}">
                <a16:creationId xmlns:a16="http://schemas.microsoft.com/office/drawing/2014/main" id="{3960A8A3-0921-4C5D-8D17-C1114750D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0821" y="6165057"/>
            <a:ext cx="558730" cy="533333"/>
          </a:xfrm>
          <a:prstGeom prst="rect">
            <a:avLst/>
          </a:prstGeom>
        </p:spPr>
      </p:pic>
    </p:spTree>
    <p:extLst>
      <p:ext uri="{BB962C8B-B14F-4D97-AF65-F5344CB8AC3E}">
        <p14:creationId xmlns:p14="http://schemas.microsoft.com/office/powerpoint/2010/main" val="4145992130"/>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1675AD6-6B3A-42E2-A989-C55F931A46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780" r="21780"/>
          <a:stretch/>
        </p:blipFill>
        <p:spPr>
          <a:xfrm>
            <a:off x="1" y="554702"/>
            <a:ext cx="4840093" cy="5717811"/>
          </a:xfrm>
        </p:spPr>
      </p:pic>
      <p:sp>
        <p:nvSpPr>
          <p:cNvPr id="2" name="TextBox 1">
            <a:extLst>
              <a:ext uri="{FF2B5EF4-FFF2-40B4-BE49-F238E27FC236}">
                <a16:creationId xmlns:a16="http://schemas.microsoft.com/office/drawing/2014/main" id="{820EEFEB-DF34-4181-A988-DB2F8B9D799D}"/>
              </a:ext>
            </a:extLst>
          </p:cNvPr>
          <p:cNvSpPr txBox="1"/>
          <p:nvPr/>
        </p:nvSpPr>
        <p:spPr>
          <a:xfrm>
            <a:off x="4840094" y="24825"/>
            <a:ext cx="2708031" cy="584775"/>
          </a:xfrm>
          <a:prstGeom prst="rect">
            <a:avLst/>
          </a:prstGeom>
          <a:noFill/>
        </p:spPr>
        <p:txBody>
          <a:bodyPr wrap="square" rtlCol="0">
            <a:spAutoFit/>
          </a:bodyPr>
          <a:lstStyle/>
          <a:p>
            <a:r>
              <a:rPr lang="en-US" sz="3200" b="1" dirty="0"/>
              <a:t>Chart Example</a:t>
            </a:r>
          </a:p>
        </p:txBody>
      </p:sp>
      <p:pic>
        <p:nvPicPr>
          <p:cNvPr id="7" name="Picture 6" descr="Chart, bar chart&#10;&#10;Description automatically generated">
            <a:extLst>
              <a:ext uri="{FF2B5EF4-FFF2-40B4-BE49-F238E27FC236}">
                <a16:creationId xmlns:a16="http://schemas.microsoft.com/office/drawing/2014/main" id="{E92B442B-A867-4076-9548-90A6129E7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898" y="924744"/>
            <a:ext cx="6005147" cy="522987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9" name="Picture 8" descr="Chart, line chart&#10;&#10;Description automatically generated">
            <a:extLst>
              <a:ext uri="{FF2B5EF4-FFF2-40B4-BE49-F238E27FC236}">
                <a16:creationId xmlns:a16="http://schemas.microsoft.com/office/drawing/2014/main" id="{160568A2-7A4F-4694-A555-77E737A1B0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7142" y="1077046"/>
            <a:ext cx="1986856" cy="198445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AD507A92-FB96-46F4-AA08-C61CFD246E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77484" y="6154615"/>
            <a:ext cx="558730" cy="533333"/>
          </a:xfrm>
          <a:prstGeom prst="rect">
            <a:avLst/>
          </a:prstGeom>
        </p:spPr>
      </p:pic>
    </p:spTree>
    <p:extLst>
      <p:ext uri="{BB962C8B-B14F-4D97-AF65-F5344CB8AC3E}">
        <p14:creationId xmlns:p14="http://schemas.microsoft.com/office/powerpoint/2010/main" val="426675779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3"/>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194757-796E-47B8-B3E6-AAD44434B33D}"/>
              </a:ext>
            </a:extLst>
          </p:cNvPr>
          <p:cNvSpPr txBox="1"/>
          <p:nvPr/>
        </p:nvSpPr>
        <p:spPr>
          <a:xfrm>
            <a:off x="1861403" y="219643"/>
            <a:ext cx="2573214" cy="6313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latin typeface="+mj-lt"/>
                <a:ea typeface="+mj-ea"/>
                <a:cs typeface="+mj-cs"/>
              </a:rPr>
              <a:t>Chart Example</a:t>
            </a:r>
          </a:p>
        </p:txBody>
      </p:sp>
      <p:sp>
        <p:nvSpPr>
          <p:cNvPr id="874" name="Shape 874"/>
          <p:cNvSpPr txBox="1">
            <a:spLocks noGrp="1"/>
          </p:cNvSpPr>
          <p:nvPr>
            <p:ph type="body" idx="4294967295"/>
          </p:nvPr>
        </p:nvSpPr>
        <p:spPr>
          <a:xfrm>
            <a:off x="838200" y="2333297"/>
            <a:ext cx="4619621" cy="3843666"/>
          </a:xfrm>
          <a:prstGeom prst="rect">
            <a:avLst/>
          </a:prstGeom>
        </p:spPr>
        <p:txBody>
          <a:bodyPr vert="horz" lIns="91440" tIns="45720" rIns="91440" bIns="45720" rtlCol="0" anchorCtr="0">
            <a:normAutofit/>
          </a:bodyPr>
          <a:lstStyle/>
          <a:p>
            <a:pPr>
              <a:spcBef>
                <a:spcPts val="560"/>
              </a:spcBef>
              <a:buClr>
                <a:srgbClr val="14456F"/>
              </a:buClr>
              <a:buSzPct val="25000"/>
            </a:pPr>
            <a:r>
              <a:rPr lang="en-US" sz="2000">
                <a:latin typeface="+mn-lt"/>
                <a:cs typeface="+mn-cs"/>
                <a:sym typeface="Tahoma"/>
              </a:rPr>
              <a:t>
</a:t>
            </a:r>
          </a:p>
          <a:p>
            <a:endParaRPr lang="en-US" sz="2000">
              <a:latin typeface="+mn-lt"/>
              <a:cs typeface="+mn-cs"/>
              <a:sym typeface="Tahoma"/>
            </a:endParaRPr>
          </a:p>
          <a:p>
            <a:endParaRPr lang="en-US" sz="2000">
              <a:latin typeface="+mn-lt"/>
              <a:cs typeface="+mn-cs"/>
              <a:sym typeface="Tahoma"/>
            </a:endParaRPr>
          </a:p>
          <a:p>
            <a:endParaRPr lang="en-US" sz="2000">
              <a:latin typeface="+mn-lt"/>
              <a:cs typeface="+mn-cs"/>
              <a:sym typeface="Tahoma"/>
            </a:endParaRPr>
          </a:p>
          <a:p>
            <a:endParaRPr lang="en-US" sz="2000">
              <a:latin typeface="+mn-lt"/>
              <a:cs typeface="+mn-cs"/>
              <a:sym typeface="Tahoma"/>
            </a:endParaRPr>
          </a:p>
        </p:txBody>
      </p:sp>
      <p:pic>
        <p:nvPicPr>
          <p:cNvPr id="5" name="Picture Placeholder 4" descr="A picture containing text, indoor&#10;&#10;Description automatically generated">
            <a:extLst>
              <a:ext uri="{FF2B5EF4-FFF2-40B4-BE49-F238E27FC236}">
                <a16:creationId xmlns:a16="http://schemas.microsoft.com/office/drawing/2014/main" id="{54094690-5082-41C0-9345-55621B43435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008" r="324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7" name="Picture 6" descr="Chart, bar chart&#10;&#10;Description automatically generated">
            <a:extLst>
              <a:ext uri="{FF2B5EF4-FFF2-40B4-BE49-F238E27FC236}">
                <a16:creationId xmlns:a16="http://schemas.microsoft.com/office/drawing/2014/main" id="{4661F504-DC41-419D-B321-CA34313FF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52" y="1070623"/>
            <a:ext cx="6339145" cy="536534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F9189F93-82D5-487E-939E-1E164CD01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0857" y="6169302"/>
            <a:ext cx="558730" cy="533333"/>
          </a:xfrm>
          <a:prstGeom prst="rect">
            <a:avLst/>
          </a:prstGeom>
        </p:spPr>
      </p:pic>
      <p:pic>
        <p:nvPicPr>
          <p:cNvPr id="11" name="Picture 10" descr="Chart, line chart&#10;&#10;Description automatically generated">
            <a:extLst>
              <a:ext uri="{FF2B5EF4-FFF2-40B4-BE49-F238E27FC236}">
                <a16:creationId xmlns:a16="http://schemas.microsoft.com/office/drawing/2014/main" id="{1EE39239-DB16-46F5-B797-F1954997E0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0086" y="4062024"/>
            <a:ext cx="1813432" cy="181123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3887327"/>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5" name="Picture Placeholder 4" descr="A person typing on a keyboard&#10;&#10;Description automatically generated with low confidence">
            <a:extLst>
              <a:ext uri="{FF2B5EF4-FFF2-40B4-BE49-F238E27FC236}">
                <a16:creationId xmlns:a16="http://schemas.microsoft.com/office/drawing/2014/main" id="{018BDF91-C374-4B91-9FC4-0DF5044B24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928" r="22928"/>
          <a:stretch>
            <a:fillRect/>
          </a:stretch>
        </p:blipFill>
        <p:spPr>
          <a:xfrm>
            <a:off x="0" y="0"/>
            <a:ext cx="5065084" cy="6858000"/>
          </a:xfrm>
        </p:spPr>
      </p:pic>
      <p:sp>
        <p:nvSpPr>
          <p:cNvPr id="2" name="TextBox 1">
            <a:extLst>
              <a:ext uri="{FF2B5EF4-FFF2-40B4-BE49-F238E27FC236}">
                <a16:creationId xmlns:a16="http://schemas.microsoft.com/office/drawing/2014/main" id="{9198BB58-9D9A-4FE0-87F5-5BE05DD6A057}"/>
              </a:ext>
            </a:extLst>
          </p:cNvPr>
          <p:cNvSpPr txBox="1"/>
          <p:nvPr/>
        </p:nvSpPr>
        <p:spPr>
          <a:xfrm>
            <a:off x="5065084" y="246873"/>
            <a:ext cx="2651688" cy="584775"/>
          </a:xfrm>
          <a:prstGeom prst="rect">
            <a:avLst/>
          </a:prstGeom>
          <a:noFill/>
        </p:spPr>
        <p:txBody>
          <a:bodyPr wrap="none" rtlCol="0">
            <a:spAutoFit/>
          </a:bodyPr>
          <a:lstStyle/>
          <a:p>
            <a:r>
              <a:rPr lang="en-US" sz="3200" b="1" dirty="0"/>
              <a:t>Chart Example</a:t>
            </a:r>
          </a:p>
        </p:txBody>
      </p:sp>
      <p:pic>
        <p:nvPicPr>
          <p:cNvPr id="7" name="Picture 6" descr="Chart&#10;&#10;Description automatically generated">
            <a:extLst>
              <a:ext uri="{FF2B5EF4-FFF2-40B4-BE49-F238E27FC236}">
                <a16:creationId xmlns:a16="http://schemas.microsoft.com/office/drawing/2014/main" id="{A87D6A45-BCFE-4437-B7C5-56056722A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2316" y="1078521"/>
            <a:ext cx="6242214" cy="528507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9" name="Picture 8" descr="Chart, line chart&#10;&#10;Description automatically generated">
            <a:extLst>
              <a:ext uri="{FF2B5EF4-FFF2-40B4-BE49-F238E27FC236}">
                <a16:creationId xmlns:a16="http://schemas.microsoft.com/office/drawing/2014/main" id="{9DD2C34B-029C-42A0-B011-8258BF5BE2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2615" y="3105748"/>
            <a:ext cx="1629522" cy="174951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0F1EAB62-5CC6-489F-B4D8-DE8BCE2E0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41762" y="6198609"/>
            <a:ext cx="558730" cy="533333"/>
          </a:xfrm>
          <a:prstGeom prst="rect">
            <a:avLst/>
          </a:prstGeom>
        </p:spPr>
      </p:pic>
    </p:spTree>
    <p:extLst>
      <p:ext uri="{BB962C8B-B14F-4D97-AF65-F5344CB8AC3E}">
        <p14:creationId xmlns:p14="http://schemas.microsoft.com/office/powerpoint/2010/main" val="311515329"/>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9"/>
        <p:cNvGrpSpPr/>
        <p:nvPr/>
      </p:nvGrpSpPr>
      <p:grpSpPr>
        <a:xfrm>
          <a:off x="0" y="0"/>
          <a:ext cx="0" cy="0"/>
          <a:chOff x="0" y="0"/>
          <a:chExt cx="0" cy="0"/>
        </a:xfrm>
      </p:grpSpPr>
      <p:sp>
        <p:nvSpPr>
          <p:cNvPr id="3" name="TextBox 2">
            <a:extLst>
              <a:ext uri="{FF2B5EF4-FFF2-40B4-BE49-F238E27FC236}">
                <a16:creationId xmlns:a16="http://schemas.microsoft.com/office/drawing/2014/main" id="{0C326F66-9DB1-4EC5-8341-F6BBB3B66334}"/>
              </a:ext>
            </a:extLst>
          </p:cNvPr>
          <p:cNvSpPr txBox="1"/>
          <p:nvPr/>
        </p:nvSpPr>
        <p:spPr>
          <a:xfrm>
            <a:off x="1163225" y="346248"/>
            <a:ext cx="3802887" cy="612427"/>
          </a:xfrm>
          <a:prstGeom prst="rect">
            <a:avLst/>
          </a:prstGeom>
        </p:spPr>
        <p:txBody>
          <a:bodyPr vert="horz" lIns="91440" tIns="45720" rIns="91440" bIns="45720" rtlCol="0" anchor="b">
            <a:normAutofit/>
          </a:bodyPr>
          <a:lstStyle/>
          <a:p>
            <a:pPr>
              <a:lnSpc>
                <a:spcPct val="90000"/>
              </a:lnSpc>
              <a:spcBef>
                <a:spcPct val="0"/>
              </a:spcBef>
              <a:spcAft>
                <a:spcPts val="600"/>
              </a:spcAft>
              <a:buClr>
                <a:srgbClr val="14456F"/>
              </a:buClr>
              <a:buSzPct val="25000"/>
            </a:pPr>
            <a:r>
              <a:rPr lang="en-US" sz="3200" b="1" dirty="0">
                <a:latin typeface="+mj-lt"/>
                <a:ea typeface="+mj-ea"/>
                <a:cs typeface="+mj-cs"/>
                <a:sym typeface="Tahoma"/>
              </a:rPr>
              <a:t>Selling Options Review</a:t>
            </a:r>
          </a:p>
        </p:txBody>
      </p:sp>
      <p:sp>
        <p:nvSpPr>
          <p:cNvPr id="890" name="Shape 890"/>
          <p:cNvSpPr txBox="1">
            <a:spLocks noGrp="1"/>
          </p:cNvSpPr>
          <p:nvPr>
            <p:ph type="body" idx="4294967295"/>
          </p:nvPr>
        </p:nvSpPr>
        <p:spPr>
          <a:xfrm>
            <a:off x="481012" y="1329940"/>
            <a:ext cx="5167311" cy="4196533"/>
          </a:xfrm>
          <a:prstGeom prst="rect">
            <a:avLst/>
          </a:prstGeom>
        </p:spPr>
        <p:txBody>
          <a:bodyPr vert="horz" lIns="91440" tIns="45720" rIns="91440" bIns="45720" rtlCol="0" anchorCtr="0">
            <a:normAutofit/>
          </a:bodyPr>
          <a:lstStyle/>
          <a:p>
            <a:pPr>
              <a:lnSpc>
                <a:spcPct val="150000"/>
              </a:lnSpc>
              <a:spcBef>
                <a:spcPts val="320"/>
              </a:spcBef>
              <a:buClr>
                <a:srgbClr val="14456F"/>
              </a:buClr>
              <a:buSzPct val="67708"/>
            </a:pPr>
            <a:r>
              <a:rPr lang="en-US" sz="1800" b="0" dirty="0">
                <a:latin typeface="+mn-lt"/>
                <a:cs typeface="+mn-cs"/>
                <a:sym typeface="Tahoma"/>
              </a:rPr>
              <a:t>Outright Short Options have poor risk / reward profiles</a:t>
            </a:r>
          </a:p>
          <a:p>
            <a:pPr>
              <a:lnSpc>
                <a:spcPct val="150000"/>
              </a:lnSpc>
              <a:spcBef>
                <a:spcPts val="320"/>
              </a:spcBef>
              <a:buClr>
                <a:srgbClr val="14456F"/>
              </a:buClr>
              <a:buSzPct val="67708"/>
            </a:pPr>
            <a:r>
              <a:rPr lang="en-US" sz="1800" b="0" dirty="0">
                <a:latin typeface="+mn-lt"/>
                <a:cs typeface="+mn-cs"/>
                <a:sym typeface="Tahoma"/>
              </a:rPr>
              <a:t>Time Decay Effect works for a option seller</a:t>
            </a:r>
          </a:p>
          <a:p>
            <a:pPr>
              <a:lnSpc>
                <a:spcPct val="150000"/>
              </a:lnSpc>
              <a:spcBef>
                <a:spcPts val="320"/>
              </a:spcBef>
              <a:buClr>
                <a:srgbClr val="14456F"/>
              </a:buClr>
              <a:buSzPct val="67708"/>
            </a:pPr>
            <a:r>
              <a:rPr lang="en-US" sz="1800" b="0" dirty="0">
                <a:latin typeface="+mn-lt"/>
                <a:cs typeface="+mn-cs"/>
                <a:sym typeface="Tahoma"/>
              </a:rPr>
              <a:t>Volatility is the enemy of a option seller</a:t>
            </a:r>
          </a:p>
          <a:p>
            <a:pPr>
              <a:lnSpc>
                <a:spcPct val="150000"/>
              </a:lnSpc>
              <a:spcBef>
                <a:spcPts val="320"/>
              </a:spcBef>
              <a:buClr>
                <a:srgbClr val="14456F"/>
              </a:buClr>
              <a:buSzPct val="67708"/>
            </a:pPr>
            <a:r>
              <a:rPr lang="en-US" sz="1800" b="0" dirty="0">
                <a:latin typeface="+mn-lt"/>
                <a:cs typeface="+mn-cs"/>
                <a:sym typeface="Tahoma"/>
              </a:rPr>
              <a:t>Short Calls have Unlimited Risk</a:t>
            </a:r>
          </a:p>
          <a:p>
            <a:pPr>
              <a:lnSpc>
                <a:spcPct val="150000"/>
              </a:lnSpc>
              <a:spcBef>
                <a:spcPts val="320"/>
              </a:spcBef>
              <a:buClr>
                <a:srgbClr val="14456F"/>
              </a:buClr>
              <a:buSzPct val="67708"/>
            </a:pPr>
            <a:r>
              <a:rPr lang="en-US" sz="1800" b="0" dirty="0">
                <a:latin typeface="+mn-lt"/>
                <a:cs typeface="+mn-cs"/>
                <a:sym typeface="Tahoma"/>
              </a:rPr>
              <a:t>Cash Secured Short Puts can be a way to get long stock (elite trader strategy)</a:t>
            </a:r>
          </a:p>
          <a:p>
            <a:pPr>
              <a:lnSpc>
                <a:spcPct val="150000"/>
              </a:lnSpc>
              <a:spcBef>
                <a:spcPts val="320"/>
              </a:spcBef>
              <a:buClr>
                <a:srgbClr val="14456F"/>
              </a:buClr>
              <a:buSzPct val="67708"/>
            </a:pPr>
            <a:r>
              <a:rPr lang="en-US" sz="1800" b="0" dirty="0">
                <a:latin typeface="+mn-lt"/>
                <a:cs typeface="+mn-cs"/>
                <a:sym typeface="Tahoma"/>
              </a:rPr>
              <a:t>Stocks can only go down to Zero</a:t>
            </a:r>
          </a:p>
          <a:p>
            <a:pPr marL="0">
              <a:lnSpc>
                <a:spcPct val="150000"/>
              </a:lnSpc>
              <a:spcBef>
                <a:spcPts val="320"/>
              </a:spcBef>
            </a:pPr>
            <a:r>
              <a:rPr lang="en-US" sz="1800" b="1" dirty="0">
                <a:latin typeface="+mn-lt"/>
                <a:cs typeface="+mn-cs"/>
                <a:sym typeface="Tahoma"/>
              </a:rPr>
              <a:t>KOTM #1 Rule : Never Sell Options Naked</a:t>
            </a:r>
          </a:p>
        </p:txBody>
      </p:sp>
      <p:pic>
        <p:nvPicPr>
          <p:cNvPr id="5" name="Picture Placeholder 4">
            <a:extLst>
              <a:ext uri="{FF2B5EF4-FFF2-40B4-BE49-F238E27FC236}">
                <a16:creationId xmlns:a16="http://schemas.microsoft.com/office/drawing/2014/main" id="{3CE6E20B-6982-4B3A-881C-7EE91094A02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504" r="18502" b="-2"/>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pic>
        <p:nvPicPr>
          <p:cNvPr id="7" name="Picture 6">
            <a:extLst>
              <a:ext uri="{FF2B5EF4-FFF2-40B4-BE49-F238E27FC236}">
                <a16:creationId xmlns:a16="http://schemas.microsoft.com/office/drawing/2014/main" id="{9C46DC6D-7C0F-44AC-AE56-CC626A97F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8230" y="6113877"/>
            <a:ext cx="558730" cy="533333"/>
          </a:xfrm>
          <a:prstGeom prst="rect">
            <a:avLst/>
          </a:prstGeom>
        </p:spPr>
      </p:pic>
    </p:spTree>
    <p:extLst>
      <p:ext uri="{BB962C8B-B14F-4D97-AF65-F5344CB8AC3E}">
        <p14:creationId xmlns:p14="http://schemas.microsoft.com/office/powerpoint/2010/main" val="280711607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71"/>
        <p:cNvGrpSpPr/>
        <p:nvPr/>
      </p:nvGrpSpPr>
      <p:grpSpPr>
        <a:xfrm>
          <a:off x="0" y="0"/>
          <a:ext cx="0" cy="0"/>
          <a:chOff x="0" y="0"/>
          <a:chExt cx="0" cy="0"/>
        </a:xfrm>
      </p:grpSpPr>
      <p:sp>
        <p:nvSpPr>
          <p:cNvPr id="772" name="Shape 772"/>
          <p:cNvSpPr txBox="1">
            <a:spLocks noGrp="1"/>
          </p:cNvSpPr>
          <p:nvPr>
            <p:ph type="title" idx="4294967295"/>
          </p:nvPr>
        </p:nvSpPr>
        <p:spPr>
          <a:xfrm>
            <a:off x="7424859" y="490539"/>
            <a:ext cx="3277412" cy="674384"/>
          </a:xfrm>
          <a:prstGeom prst="rect">
            <a:avLst/>
          </a:prstGeom>
        </p:spPr>
        <p:txBody>
          <a:bodyPr vert="horz" lIns="91440" tIns="45720" rIns="91440" bIns="45720" rtlCol="0" anchor="b" anchorCtr="0">
            <a:normAutofit/>
          </a:bodyPr>
          <a:lstStyle/>
          <a:p>
            <a:pPr>
              <a:buSzPct val="25000"/>
            </a:pPr>
            <a:r>
              <a:rPr lang="en-US" sz="3200" b="1" dirty="0">
                <a:latin typeface="+mj-lt"/>
                <a:cs typeface="+mj-cs"/>
              </a:rPr>
              <a:t>Risks &amp; Advantages</a:t>
            </a:r>
          </a:p>
        </p:txBody>
      </p:sp>
      <p:pic>
        <p:nvPicPr>
          <p:cNvPr id="5" name="Picture Placeholder 4" descr="A picture containing light&#10;&#10;Description automatically generated">
            <a:extLst>
              <a:ext uri="{FF2B5EF4-FFF2-40B4-BE49-F238E27FC236}">
                <a16:creationId xmlns:a16="http://schemas.microsoft.com/office/drawing/2014/main" id="{2792F12C-E8C1-4996-81B6-090349AF66C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r="11090"/>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73" name="Shape 773"/>
          <p:cNvSpPr txBox="1">
            <a:spLocks noGrp="1"/>
          </p:cNvSpPr>
          <p:nvPr>
            <p:ph type="body" idx="4294967295"/>
          </p:nvPr>
        </p:nvSpPr>
        <p:spPr>
          <a:xfrm>
            <a:off x="6417733" y="1416909"/>
            <a:ext cx="5291663" cy="4600380"/>
          </a:xfrm>
          <a:prstGeom prst="rect">
            <a:avLst/>
          </a:prstGeom>
        </p:spPr>
        <p:txBody>
          <a:bodyPr vert="horz" lIns="91440" tIns="45720" rIns="91440" bIns="45720" rtlCol="0" anchorCtr="0">
            <a:noAutofit/>
          </a:bodyPr>
          <a:lstStyle/>
          <a:p>
            <a:pPr>
              <a:spcBef>
                <a:spcPts val="320"/>
              </a:spcBef>
              <a:buClr>
                <a:srgbClr val="14456F"/>
              </a:buClr>
              <a:buSzPct val="25000"/>
            </a:pPr>
            <a:r>
              <a:rPr lang="en-US" sz="1800" b="0" dirty="0">
                <a:latin typeface="+mn-lt"/>
                <a:cs typeface="+mn-cs"/>
                <a:sym typeface="Arial"/>
              </a:rPr>
              <a:t>The seller or (writer) of a Call options contract is obligated to deliver the underlying the underlying asset at the agreed upon price.  Short Naked Calls has </a:t>
            </a:r>
            <a:r>
              <a:rPr lang="en-US" sz="1800" b="0" u="sng" dirty="0">
                <a:latin typeface="+mn-lt"/>
                <a:cs typeface="+mn-cs"/>
                <a:sym typeface="Arial"/>
              </a:rPr>
              <a:t>UNLIMITED</a:t>
            </a:r>
            <a:r>
              <a:rPr lang="en-US" sz="1800" b="0" dirty="0">
                <a:latin typeface="+mn-lt"/>
                <a:cs typeface="+mn-cs"/>
                <a:sym typeface="Arial"/>
              </a:rPr>
              <a:t> risk of loss</a:t>
            </a:r>
            <a:br>
              <a:rPr lang="en-US" sz="1800" b="0" dirty="0">
                <a:latin typeface="+mn-lt"/>
                <a:cs typeface="+mn-cs"/>
                <a:sym typeface="Arial"/>
              </a:rPr>
            </a:br>
            <a:br>
              <a:rPr lang="en-US" sz="1800" b="0" dirty="0">
                <a:latin typeface="+mn-lt"/>
                <a:cs typeface="+mn-cs"/>
                <a:sym typeface="Arial"/>
              </a:rPr>
            </a:br>
            <a:r>
              <a:rPr lang="en-US" sz="1800" b="0" dirty="0">
                <a:latin typeface="+mn-lt"/>
                <a:cs typeface="+mn-cs"/>
                <a:sym typeface="Arial"/>
              </a:rPr>
              <a:t>The seller (writer) of a Put option contract is obligated to receive (buy) the underlying asset at the agreed upon price. Short naked Puts have limited risk of loss but still have ability to </a:t>
            </a:r>
            <a:r>
              <a:rPr lang="en-US" sz="1800" b="0" u="sng" dirty="0">
                <a:latin typeface="+mn-lt"/>
                <a:cs typeface="+mn-cs"/>
                <a:sym typeface="Arial"/>
              </a:rPr>
              <a:t>BLOWOUT</a:t>
            </a:r>
            <a:r>
              <a:rPr lang="en-US" sz="1800" b="0" dirty="0">
                <a:latin typeface="+mn-lt"/>
                <a:cs typeface="+mn-cs"/>
                <a:sym typeface="Arial"/>
              </a:rPr>
              <a:t> your trading Account.</a:t>
            </a:r>
          </a:p>
          <a:p>
            <a:endParaRPr lang="en-US" sz="1800" b="0" dirty="0">
              <a:latin typeface="+mn-lt"/>
              <a:cs typeface="+mn-cs"/>
              <a:sym typeface="Arial"/>
            </a:endParaRPr>
          </a:p>
          <a:p>
            <a:pPr>
              <a:spcBef>
                <a:spcPts val="400"/>
              </a:spcBef>
              <a:buClr>
                <a:srgbClr val="14456F"/>
              </a:buClr>
              <a:buSzPct val="25000"/>
            </a:pPr>
            <a:r>
              <a:rPr lang="en-US" sz="1800" b="1" dirty="0" err="1">
                <a:latin typeface="+mn-lt"/>
                <a:cs typeface="+mn-cs"/>
                <a:sym typeface="Arial"/>
              </a:rPr>
              <a:t>Keenes</a:t>
            </a:r>
            <a:r>
              <a:rPr lang="en-US" sz="1800" b="1" dirty="0">
                <a:latin typeface="+mn-lt"/>
                <a:cs typeface="+mn-cs"/>
                <a:sym typeface="Arial"/>
              </a:rPr>
              <a:t> #1 Trading Rule: Never </a:t>
            </a:r>
            <a:r>
              <a:rPr lang="en-US" sz="1800" b="1" u="sng" dirty="0">
                <a:latin typeface="+mn-lt"/>
                <a:cs typeface="+mn-cs"/>
                <a:sym typeface="Arial"/>
              </a:rPr>
              <a:t>Ever</a:t>
            </a:r>
            <a:r>
              <a:rPr lang="en-US" sz="1800" b="1" dirty="0">
                <a:latin typeface="+mn-lt"/>
                <a:cs typeface="+mn-cs"/>
                <a:sym typeface="Arial"/>
              </a:rPr>
              <a:t> Sell Options Naked!</a:t>
            </a:r>
          </a:p>
          <a:p>
            <a:endParaRPr lang="en-US" sz="1800" dirty="0">
              <a:latin typeface="+mn-lt"/>
              <a:cs typeface="+mn-cs"/>
              <a:sym typeface="Arial"/>
            </a:endParaRPr>
          </a:p>
          <a:p>
            <a:pPr>
              <a:spcBef>
                <a:spcPts val="360"/>
              </a:spcBef>
              <a:buClr>
                <a:srgbClr val="14456F"/>
              </a:buClr>
              <a:buSzPct val="25000"/>
            </a:pPr>
            <a:r>
              <a:rPr lang="en-US" sz="1800" b="1" dirty="0">
                <a:latin typeface="+mn-lt"/>
                <a:cs typeface="+mn-cs"/>
                <a:sym typeface="Arial"/>
              </a:rPr>
              <a:t>Key Advantage </a:t>
            </a:r>
            <a:r>
              <a:rPr lang="en-US" sz="1800" dirty="0">
                <a:latin typeface="+mn-lt"/>
                <a:cs typeface="+mn-cs"/>
                <a:sym typeface="Arial"/>
              </a:rPr>
              <a:t>– </a:t>
            </a:r>
            <a:r>
              <a:rPr lang="en-US" sz="1800" b="0" dirty="0">
                <a:latin typeface="+mn-lt"/>
                <a:cs typeface="+mn-cs"/>
                <a:sym typeface="Arial"/>
              </a:rPr>
              <a:t>Using Theta (time decay) to your advantage</a:t>
            </a:r>
          </a:p>
        </p:txBody>
      </p:sp>
      <p:pic>
        <p:nvPicPr>
          <p:cNvPr id="7" name="Picture 6">
            <a:extLst>
              <a:ext uri="{FF2B5EF4-FFF2-40B4-BE49-F238E27FC236}">
                <a16:creationId xmlns:a16="http://schemas.microsoft.com/office/drawing/2014/main" id="{3A2CF541-A717-4A07-9352-BE4D28F0A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31" y="6159475"/>
            <a:ext cx="558730" cy="533333"/>
          </a:xfrm>
          <a:prstGeom prst="rect">
            <a:avLst/>
          </a:prstGeom>
        </p:spPr>
      </p:pic>
      <p:pic>
        <p:nvPicPr>
          <p:cNvPr id="9" name="Picture 8" descr="Icon&#10;&#10;Description automatically generated">
            <a:extLst>
              <a:ext uri="{FF2B5EF4-FFF2-40B4-BE49-F238E27FC236}">
                <a16:creationId xmlns:a16="http://schemas.microsoft.com/office/drawing/2014/main" id="{8BCC6B41-BA86-4697-A246-676E86E0F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6532" y="0"/>
            <a:ext cx="1512229" cy="1512229"/>
          </a:xfrm>
          <a:prstGeom prst="rect">
            <a:avLst/>
          </a:prstGeom>
        </p:spPr>
      </p:pic>
    </p:spTree>
    <p:extLst>
      <p:ext uri="{BB962C8B-B14F-4D97-AF65-F5344CB8AC3E}">
        <p14:creationId xmlns:p14="http://schemas.microsoft.com/office/powerpoint/2010/main" val="2930000249"/>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9"/>
        <p:cNvGrpSpPr/>
        <p:nvPr/>
      </p:nvGrpSpPr>
      <p:grpSpPr>
        <a:xfrm>
          <a:off x="0" y="0"/>
          <a:ext cx="0" cy="0"/>
          <a:chOff x="0" y="0"/>
          <a:chExt cx="0" cy="0"/>
        </a:xfrm>
      </p:grpSpPr>
      <p:sp>
        <p:nvSpPr>
          <p:cNvPr id="790" name="Shape 790"/>
          <p:cNvSpPr txBox="1">
            <a:spLocks noGrp="1"/>
          </p:cNvSpPr>
          <p:nvPr>
            <p:ph type="title" idx="4294967295"/>
          </p:nvPr>
        </p:nvSpPr>
        <p:spPr>
          <a:xfrm>
            <a:off x="2127216" y="116412"/>
            <a:ext cx="1787255" cy="624431"/>
          </a:xfrm>
          <a:prstGeom prst="rect">
            <a:avLst/>
          </a:prstGeom>
        </p:spPr>
        <p:txBody>
          <a:bodyPr vert="horz" lIns="91440" tIns="45720" rIns="91440" bIns="45720" rtlCol="0" anchor="ctr" anchorCtr="0">
            <a:normAutofit/>
          </a:bodyPr>
          <a:lstStyle/>
          <a:p>
            <a:pPr>
              <a:buSzPct val="25000"/>
            </a:pPr>
            <a:r>
              <a:rPr lang="en-US" sz="3200" b="1" dirty="0">
                <a:latin typeface="+mj-lt"/>
                <a:cs typeface="+mj-cs"/>
              </a:rPr>
              <a:t>Short Call</a:t>
            </a:r>
          </a:p>
        </p:txBody>
      </p:sp>
      <p:cxnSp>
        <p:nvCxnSpPr>
          <p:cNvPr id="92" name="Straight Arrow Connector 9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2A33841C-EFAC-47E3-AD5D-ED62E7AF329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5543" r="12549"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6" name="Picture 5">
            <a:extLst>
              <a:ext uri="{FF2B5EF4-FFF2-40B4-BE49-F238E27FC236}">
                <a16:creationId xmlns:a16="http://schemas.microsoft.com/office/drawing/2014/main" id="{6CE0DD95-6555-448D-A6FC-6A87AB065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88" y="2222560"/>
            <a:ext cx="4946086" cy="352474"/>
          </a:xfrm>
          <a:prstGeom prst="rect">
            <a:avLst/>
          </a:prstGeom>
        </p:spPr>
      </p:pic>
      <p:sp>
        <p:nvSpPr>
          <p:cNvPr id="791" name="Shape 791"/>
          <p:cNvSpPr txBox="1">
            <a:spLocks noGrp="1"/>
          </p:cNvSpPr>
          <p:nvPr>
            <p:ph type="body" idx="4294967295"/>
          </p:nvPr>
        </p:nvSpPr>
        <p:spPr>
          <a:xfrm>
            <a:off x="509391" y="740843"/>
            <a:ext cx="5586609" cy="6000745"/>
          </a:xfrm>
          <a:prstGeom prst="rect">
            <a:avLst/>
          </a:prstGeom>
        </p:spPr>
        <p:txBody>
          <a:bodyPr vert="horz" lIns="91440" tIns="45720" rIns="91440" bIns="45720" rtlCol="0" anchorCtr="0">
            <a:normAutofit/>
          </a:bodyPr>
          <a:lstStyle/>
          <a:p>
            <a:pPr marL="0" indent="0">
              <a:spcBef>
                <a:spcPts val="320"/>
              </a:spcBef>
              <a:buClr>
                <a:srgbClr val="14456F"/>
              </a:buClr>
              <a:buSzPct val="25000"/>
              <a:buNone/>
            </a:pPr>
            <a:r>
              <a:rPr lang="en-US" sz="1800" b="1" dirty="0">
                <a:latin typeface="+mn-lt"/>
                <a:cs typeface="+mn-cs"/>
                <a:sym typeface="Tahoma"/>
              </a:rPr>
              <a:t>Outlook: </a:t>
            </a:r>
            <a:r>
              <a:rPr lang="en-US" sz="1800" b="0" dirty="0">
                <a:latin typeface="+mn-lt"/>
                <a:cs typeface="+mn-cs"/>
                <a:sym typeface="Tahoma"/>
              </a:rPr>
              <a:t>Stock will decrease or stay flat by expiration</a:t>
            </a:r>
          </a:p>
          <a:p>
            <a:pPr marL="0" indent="0">
              <a:spcBef>
                <a:spcPts val="320"/>
              </a:spcBef>
              <a:buClr>
                <a:srgbClr val="14456F"/>
              </a:buClr>
              <a:buSzPct val="25000"/>
              <a:buNone/>
            </a:pPr>
            <a:r>
              <a:rPr lang="en-US" sz="1800" b="1" dirty="0">
                <a:latin typeface="+mn-lt"/>
                <a:cs typeface="+mn-cs"/>
                <a:sym typeface="Tahoma"/>
              </a:rPr>
              <a:t>Trade: </a:t>
            </a:r>
            <a:r>
              <a:rPr lang="en-US" sz="1800" b="0" dirty="0">
                <a:latin typeface="+mn-lt"/>
                <a:cs typeface="+mn-cs"/>
                <a:sym typeface="Tahoma"/>
              </a:rPr>
              <a:t>Sell Call Option</a:t>
            </a:r>
          </a:p>
          <a:p>
            <a:pPr marL="0" indent="0">
              <a:spcBef>
                <a:spcPts val="320"/>
              </a:spcBef>
              <a:buClr>
                <a:srgbClr val="14456F"/>
              </a:buClr>
              <a:buSzPct val="25000"/>
              <a:buNone/>
            </a:pPr>
            <a:r>
              <a:rPr lang="en-US" sz="1800" b="1" dirty="0">
                <a:latin typeface="+mn-lt"/>
                <a:cs typeface="+mn-cs"/>
                <a:sym typeface="Tahoma"/>
              </a:rPr>
              <a:t>Advantages: </a:t>
            </a:r>
            <a:r>
              <a:rPr lang="en-US" sz="1800" b="0" dirty="0">
                <a:latin typeface="+mn-lt"/>
                <a:cs typeface="+mn-cs"/>
                <a:sym typeface="Tahoma"/>
              </a:rPr>
              <a:t>This position can be profitable if the stock falls or stays flat</a:t>
            </a:r>
          </a:p>
          <a:p>
            <a:pPr marL="0" indent="0">
              <a:spcBef>
                <a:spcPts val="320"/>
              </a:spcBef>
              <a:buClr>
                <a:srgbClr val="14456F"/>
              </a:buClr>
              <a:buSzPct val="25000"/>
              <a:buNone/>
            </a:pPr>
            <a:r>
              <a:rPr lang="en-US" sz="1800" b="1" dirty="0">
                <a:latin typeface="+mn-lt"/>
                <a:cs typeface="+mn-cs"/>
                <a:sym typeface="Tahoma"/>
              </a:rPr>
              <a:t>Disadvantages: </a:t>
            </a:r>
            <a:r>
              <a:rPr lang="en-US" sz="1800" b="0" dirty="0">
                <a:latin typeface="+mn-lt"/>
                <a:cs typeface="+mn-cs"/>
                <a:sym typeface="Tahoma"/>
              </a:rPr>
              <a:t>Unlimited loss Potential!  Increase in implied volatility will hurt this position</a:t>
            </a:r>
          </a:p>
          <a:p>
            <a:pPr marL="0" indent="0">
              <a:spcBef>
                <a:spcPts val="320"/>
              </a:spcBef>
              <a:buClr>
                <a:srgbClr val="14456F"/>
              </a:buClr>
              <a:buSzPct val="25000"/>
              <a:buNone/>
            </a:pPr>
            <a:r>
              <a:rPr lang="en-US" sz="1800" b="1" dirty="0">
                <a:latin typeface="+mn-lt"/>
                <a:cs typeface="+mn-cs"/>
                <a:sym typeface="Tahoma"/>
              </a:rPr>
              <a:t>Max Risk: </a:t>
            </a:r>
            <a:r>
              <a:rPr lang="en-US" sz="1800" b="0" dirty="0">
                <a:latin typeface="+mn-lt"/>
                <a:cs typeface="+mn-cs"/>
                <a:sym typeface="Tahoma"/>
              </a:rPr>
              <a:t>Unlimited</a:t>
            </a:r>
          </a:p>
          <a:p>
            <a:pPr marL="0" indent="0">
              <a:spcBef>
                <a:spcPts val="320"/>
              </a:spcBef>
              <a:buClr>
                <a:srgbClr val="14456F"/>
              </a:buClr>
              <a:buSzPct val="25000"/>
              <a:buNone/>
            </a:pPr>
            <a:r>
              <a:rPr lang="en-US" sz="1800" b="1" dirty="0">
                <a:latin typeface="+mn-lt"/>
                <a:cs typeface="+mn-cs"/>
                <a:sym typeface="Tahoma"/>
              </a:rPr>
              <a:t>Max Reward: </a:t>
            </a:r>
            <a:r>
              <a:rPr lang="en-US" sz="1800" b="0" dirty="0">
                <a:latin typeface="+mn-lt"/>
                <a:cs typeface="+mn-cs"/>
                <a:sym typeface="Tahoma"/>
              </a:rPr>
              <a:t>Credit received for selling the call option</a:t>
            </a:r>
          </a:p>
          <a:p>
            <a:pPr marL="0" indent="0">
              <a:spcBef>
                <a:spcPts val="320"/>
              </a:spcBef>
              <a:buClr>
                <a:srgbClr val="14456F"/>
              </a:buClr>
              <a:buSzPct val="25000"/>
              <a:buNone/>
            </a:pPr>
            <a:r>
              <a:rPr lang="en-US" sz="1800" b="1" dirty="0">
                <a:latin typeface="+mn-lt"/>
                <a:cs typeface="+mn-cs"/>
                <a:sym typeface="Tahoma"/>
              </a:rPr>
              <a:t>Breakeven: </a:t>
            </a:r>
            <a:r>
              <a:rPr lang="en-US" sz="1800" b="0" dirty="0">
                <a:latin typeface="+mn-lt"/>
                <a:cs typeface="+mn-cs"/>
                <a:sym typeface="Tahoma"/>
              </a:rPr>
              <a:t>Strike Price plus credit received for selling the call </a:t>
            </a:r>
          </a:p>
          <a:p>
            <a:pPr marL="0" indent="0">
              <a:spcBef>
                <a:spcPts val="320"/>
              </a:spcBef>
              <a:buClr>
                <a:srgbClr val="14456F"/>
              </a:buClr>
              <a:buSzPct val="25000"/>
              <a:buNone/>
            </a:pPr>
            <a:r>
              <a:rPr lang="en-US" sz="1800" b="1" dirty="0">
                <a:latin typeface="+mn-lt"/>
                <a:cs typeface="+mn-cs"/>
                <a:sym typeface="Tahoma"/>
              </a:rPr>
              <a:t>Delta</a:t>
            </a:r>
            <a:r>
              <a:rPr lang="en-US" sz="1800" dirty="0">
                <a:latin typeface="+mn-lt"/>
                <a:cs typeface="+mn-cs"/>
                <a:sym typeface="Tahoma"/>
              </a:rPr>
              <a:t>:</a:t>
            </a:r>
            <a:r>
              <a:rPr lang="en-US" sz="1800" b="0" dirty="0">
                <a:latin typeface="+mn-lt"/>
                <a:cs typeface="+mn-cs"/>
                <a:sym typeface="Tahoma"/>
              </a:rPr>
              <a:t> Negative: The higher ITM the higher the delta, always between 0-100</a:t>
            </a:r>
          </a:p>
          <a:p>
            <a:pPr marL="0" indent="0">
              <a:spcBef>
                <a:spcPts val="320"/>
              </a:spcBef>
              <a:buClr>
                <a:srgbClr val="14456F"/>
              </a:buClr>
              <a:buSzPct val="25000"/>
              <a:buNone/>
            </a:pPr>
            <a:r>
              <a:rPr lang="en-US" sz="1800" b="1" dirty="0">
                <a:latin typeface="+mn-lt"/>
                <a:cs typeface="+mn-cs"/>
                <a:sym typeface="Tahoma"/>
              </a:rPr>
              <a:t>Gamma: </a:t>
            </a:r>
            <a:r>
              <a:rPr lang="en-US" sz="1800" b="0" dirty="0">
                <a:latin typeface="+mn-lt"/>
                <a:cs typeface="+mn-cs"/>
                <a:sym typeface="Tahoma"/>
              </a:rPr>
              <a:t>Negative: Always highest ATM and closest to expiration</a:t>
            </a:r>
          </a:p>
          <a:p>
            <a:pPr marL="0" indent="0">
              <a:spcBef>
                <a:spcPts val="320"/>
              </a:spcBef>
              <a:buClr>
                <a:srgbClr val="14456F"/>
              </a:buClr>
              <a:buSzPct val="25000"/>
              <a:buNone/>
            </a:pPr>
            <a:r>
              <a:rPr lang="en-US" sz="1800" b="1" dirty="0">
                <a:latin typeface="+mn-lt"/>
                <a:cs typeface="+mn-cs"/>
                <a:sym typeface="Tahoma"/>
              </a:rPr>
              <a:t>Theta: </a:t>
            </a:r>
            <a:r>
              <a:rPr lang="en-US" sz="1800" b="0" dirty="0">
                <a:latin typeface="+mn-lt"/>
                <a:cs typeface="+mn-cs"/>
                <a:sym typeface="Tahoma"/>
              </a:rPr>
              <a:t>Positive</a:t>
            </a:r>
            <a:r>
              <a:rPr lang="en-US" sz="1800" dirty="0">
                <a:latin typeface="+mn-lt"/>
                <a:cs typeface="+mn-cs"/>
                <a:sym typeface="Tahoma"/>
              </a:rPr>
              <a:t>: </a:t>
            </a:r>
            <a:r>
              <a:rPr lang="en-US" sz="1800" b="0" dirty="0">
                <a:latin typeface="+mn-lt"/>
                <a:cs typeface="+mn-cs"/>
                <a:sym typeface="Tahoma"/>
              </a:rPr>
              <a:t>Always highest ATM and closest to expiration</a:t>
            </a:r>
          </a:p>
          <a:p>
            <a:pPr marL="0" indent="0">
              <a:spcBef>
                <a:spcPts val="320"/>
              </a:spcBef>
              <a:buClr>
                <a:srgbClr val="14456F"/>
              </a:buClr>
              <a:buSzPct val="25000"/>
              <a:buNone/>
            </a:pPr>
            <a:r>
              <a:rPr lang="en-US" sz="1800" b="1" dirty="0">
                <a:latin typeface="+mn-lt"/>
                <a:cs typeface="+mn-cs"/>
                <a:sym typeface="Tahoma"/>
              </a:rPr>
              <a:t>Vega: </a:t>
            </a:r>
            <a:r>
              <a:rPr lang="en-US" sz="1800" b="0" dirty="0">
                <a:latin typeface="+mn-lt"/>
                <a:cs typeface="+mn-cs"/>
                <a:sym typeface="Tahoma"/>
              </a:rPr>
              <a:t>Negative: Always highest ATM and furthest from expiration</a:t>
            </a:r>
          </a:p>
          <a:p>
            <a:pPr marL="0" indent="0">
              <a:spcBef>
                <a:spcPts val="320"/>
              </a:spcBef>
              <a:buClr>
                <a:srgbClr val="14456F"/>
              </a:buClr>
              <a:buSzPct val="25000"/>
              <a:buNone/>
            </a:pPr>
            <a:r>
              <a:rPr lang="en-US" sz="1800" b="1" dirty="0">
                <a:latin typeface="+mn-lt"/>
                <a:cs typeface="+mn-cs"/>
                <a:sym typeface="Tahoma"/>
              </a:rPr>
              <a:t>Rho: </a:t>
            </a:r>
            <a:r>
              <a:rPr lang="en-US" sz="1800" b="0" dirty="0">
                <a:latin typeface="+mn-lt"/>
                <a:cs typeface="+mn-cs"/>
                <a:sym typeface="Tahoma"/>
              </a:rPr>
              <a:t>Negative: Higher interest rates will decrease call value</a:t>
            </a:r>
            <a:r>
              <a:rPr lang="en-US" sz="1800" dirty="0">
                <a:latin typeface="+mn-lt"/>
                <a:cs typeface="+mn-cs"/>
                <a:sym typeface="Tahoma"/>
              </a:rPr>
              <a:t> </a:t>
            </a:r>
          </a:p>
          <a:p>
            <a:pPr marL="0" indent="0">
              <a:spcBef>
                <a:spcPts val="320"/>
              </a:spcBef>
              <a:buClr>
                <a:srgbClr val="14456F"/>
              </a:buClr>
              <a:buSzPct val="25000"/>
              <a:buNone/>
            </a:pPr>
            <a:r>
              <a:rPr lang="en-US" sz="1800" b="1" dirty="0">
                <a:latin typeface="+mn-lt"/>
                <a:cs typeface="+mn-cs"/>
                <a:sym typeface="Tahoma"/>
              </a:rPr>
              <a:t>Synthetic: </a:t>
            </a:r>
            <a:r>
              <a:rPr lang="en-US" sz="1800" b="0" dirty="0">
                <a:latin typeface="+mn-lt"/>
                <a:cs typeface="+mn-cs"/>
                <a:sym typeface="Tahoma"/>
              </a:rPr>
              <a:t>Short Put + Short Stock</a:t>
            </a:r>
          </a:p>
          <a:p>
            <a:endParaRPr lang="en-US" sz="1100" b="0" dirty="0">
              <a:latin typeface="+mn-lt"/>
              <a:cs typeface="+mn-cs"/>
              <a:sym typeface="Tahoma"/>
            </a:endParaRPr>
          </a:p>
          <a:p>
            <a:endParaRPr lang="en-US" sz="1100" b="0" dirty="0">
              <a:latin typeface="+mn-lt"/>
              <a:cs typeface="+mn-cs"/>
              <a:sym typeface="Tahoma"/>
            </a:endParaRPr>
          </a:p>
          <a:p>
            <a:endParaRPr lang="en-US" sz="1100" b="0" dirty="0">
              <a:latin typeface="+mn-lt"/>
              <a:cs typeface="+mn-cs"/>
              <a:sym typeface="Tahoma"/>
            </a:endParaRPr>
          </a:p>
        </p:txBody>
      </p:sp>
      <p:pic>
        <p:nvPicPr>
          <p:cNvPr id="8" name="Picture 7" descr="Chart, line chart&#10;&#10;Description automatically generated">
            <a:extLst>
              <a:ext uri="{FF2B5EF4-FFF2-40B4-BE49-F238E27FC236}">
                <a16:creationId xmlns:a16="http://schemas.microsoft.com/office/drawing/2014/main" id="{1316A53C-C082-4ED6-99BD-273CE37FD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741215"/>
            <a:ext cx="2793157" cy="2789592"/>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EA8EB17F-47EC-41EA-AAF5-1CE52A251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5458" y="5997474"/>
            <a:ext cx="558730" cy="533333"/>
          </a:xfrm>
          <a:prstGeom prst="rect">
            <a:avLst/>
          </a:prstGeom>
        </p:spPr>
      </p:pic>
      <p:pic>
        <p:nvPicPr>
          <p:cNvPr id="12" name="Picture 11" descr="Icon&#10;&#10;Description automatically generated">
            <a:extLst>
              <a:ext uri="{FF2B5EF4-FFF2-40B4-BE49-F238E27FC236}">
                <a16:creationId xmlns:a16="http://schemas.microsoft.com/office/drawing/2014/main" id="{AA46A5EE-5F73-4655-B580-EBC683DB56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336" y="2152751"/>
            <a:ext cx="853496" cy="853496"/>
          </a:xfrm>
          <a:prstGeom prst="rect">
            <a:avLst/>
          </a:prstGeom>
        </p:spPr>
      </p:pic>
    </p:spTree>
    <p:extLst>
      <p:ext uri="{BB962C8B-B14F-4D97-AF65-F5344CB8AC3E}">
        <p14:creationId xmlns:p14="http://schemas.microsoft.com/office/powerpoint/2010/main" val="167965822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901B246-826D-416C-B2D4-776F315E25C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8634" r="28634"/>
          <a:stretch/>
        </p:blipFill>
        <p:spPr>
          <a:xfrm>
            <a:off x="1177447" y="616857"/>
            <a:ext cx="3605010" cy="5624286"/>
          </a:xfrm>
        </p:spPr>
      </p:pic>
      <p:sp>
        <p:nvSpPr>
          <p:cNvPr id="800" name="Shape 800"/>
          <p:cNvSpPr txBox="1">
            <a:spLocks noGrp="1"/>
          </p:cNvSpPr>
          <p:nvPr>
            <p:ph type="title" idx="4294967295"/>
          </p:nvPr>
        </p:nvSpPr>
        <p:spPr>
          <a:xfrm>
            <a:off x="6047266" y="349363"/>
            <a:ext cx="4967287" cy="534987"/>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Graphs of a Short Call Option</a:t>
            </a:r>
          </a:p>
        </p:txBody>
      </p:sp>
      <p:sp>
        <p:nvSpPr>
          <p:cNvPr id="801" name="Shape 801"/>
          <p:cNvSpPr txBox="1">
            <a:spLocks noGrp="1"/>
          </p:cNvSpPr>
          <p:nvPr>
            <p:ph type="body" idx="4294967295"/>
          </p:nvPr>
        </p:nvSpPr>
        <p:spPr>
          <a:xfrm>
            <a:off x="0" y="1066800"/>
            <a:ext cx="7772400" cy="1500188"/>
          </a:xfrm>
          <a:prstGeom prst="rect">
            <a:avLst/>
          </a:prstGeom>
          <a:noFill/>
          <a:ln>
            <a:noFill/>
          </a:ln>
        </p:spPr>
        <p:txBody>
          <a:bodyPr vert="horz" lIns="91425" tIns="45700" rIns="91425" bIns="45700" rtlCol="0" anchor="t" anchorCtr="0">
            <a:spAutoFit/>
          </a:bodyPr>
          <a:lstStyle/>
          <a:p>
            <a:pPr>
              <a:spcBef>
                <a:spcPts val="560"/>
              </a:spcBef>
              <a:buClr>
                <a:srgbClr val="14456F"/>
              </a:buClr>
              <a:buSzPct val="25000"/>
            </a:pPr>
            <a:r>
              <a:rPr lang="x-none">
                <a:solidFill>
                  <a:schemeClr val="dk1"/>
                </a:solidFill>
                <a:latin typeface="Tahoma"/>
                <a:ea typeface="Tahoma"/>
                <a:cs typeface="Tahoma"/>
                <a:sym typeface="Tahoma"/>
              </a:rPr>
              <a:t>
</a:t>
            </a:r>
          </a:p>
          <a:p>
            <a:endParaRPr lang="x-none">
              <a:solidFill>
                <a:schemeClr val="dk1"/>
              </a:solidFill>
              <a:latin typeface="Tahoma"/>
              <a:ea typeface="Tahoma"/>
              <a:cs typeface="Tahoma"/>
              <a:sym typeface="Tahoma"/>
            </a:endParaRPr>
          </a:p>
        </p:txBody>
      </p:sp>
      <p:pic>
        <p:nvPicPr>
          <p:cNvPr id="6" name="Picture 5" descr="Chart, line chart&#10;&#10;Description automatically generated">
            <a:extLst>
              <a:ext uri="{FF2B5EF4-FFF2-40B4-BE49-F238E27FC236}">
                <a16:creationId xmlns:a16="http://schemas.microsoft.com/office/drawing/2014/main" id="{6A3151C4-B311-431D-A1C8-5C96C167E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049" y="1754582"/>
            <a:ext cx="3014447" cy="3348836"/>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8" name="Picture 7" descr="Chart, line chart&#10;&#10;Description automatically generated">
            <a:extLst>
              <a:ext uri="{FF2B5EF4-FFF2-40B4-BE49-F238E27FC236}">
                <a16:creationId xmlns:a16="http://schemas.microsoft.com/office/drawing/2014/main" id="{1F3E7198-6B4A-4FE7-A7C0-30039620D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294" y="1063483"/>
            <a:ext cx="2865327" cy="2600501"/>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descr="Chart, line chart&#10;&#10;Description automatically generated">
            <a:extLst>
              <a:ext uri="{FF2B5EF4-FFF2-40B4-BE49-F238E27FC236}">
                <a16:creationId xmlns:a16="http://schemas.microsoft.com/office/drawing/2014/main" id="{6149F1C9-AF4F-45D9-879A-FEA86093AB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0293" y="3801509"/>
            <a:ext cx="2865327" cy="2603818"/>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EFDFB606-8839-48FA-B6CF-957593F43E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7052" y="6241143"/>
            <a:ext cx="558730" cy="533333"/>
          </a:xfrm>
          <a:prstGeom prst="rect">
            <a:avLst/>
          </a:prstGeom>
        </p:spPr>
      </p:pic>
    </p:spTree>
    <p:extLst>
      <p:ext uri="{BB962C8B-B14F-4D97-AF65-F5344CB8AC3E}">
        <p14:creationId xmlns:p14="http://schemas.microsoft.com/office/powerpoint/2010/main" val="3213033348"/>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09"/>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Shape 810"/>
          <p:cNvSpPr txBox="1">
            <a:spLocks noGrp="1"/>
          </p:cNvSpPr>
          <p:nvPr>
            <p:ph type="title" idx="4294967295"/>
          </p:nvPr>
        </p:nvSpPr>
        <p:spPr>
          <a:xfrm>
            <a:off x="1717252" y="502020"/>
            <a:ext cx="4170530" cy="986851"/>
          </a:xfrm>
          <a:prstGeom prst="rect">
            <a:avLst/>
          </a:prstGeom>
        </p:spPr>
        <p:txBody>
          <a:bodyPr vert="horz" lIns="91440" tIns="45720" rIns="91440" bIns="45720" rtlCol="0" anchor="b" anchorCtr="0">
            <a:normAutofit/>
          </a:bodyPr>
          <a:lstStyle/>
          <a:p>
            <a:pPr>
              <a:buSzPct val="25000"/>
            </a:pPr>
            <a:r>
              <a:rPr lang="en-US" sz="3200" b="1" kern="1200" dirty="0">
                <a:solidFill>
                  <a:schemeClr val="tx1"/>
                </a:solidFill>
                <a:latin typeface="+mj-lt"/>
                <a:ea typeface="+mj-ea"/>
                <a:cs typeface="+mj-cs"/>
              </a:rPr>
              <a:t>How to manage a </a:t>
            </a: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Short Call on Expiration</a:t>
            </a:r>
          </a:p>
        </p:txBody>
      </p:sp>
      <p:sp>
        <p:nvSpPr>
          <p:cNvPr id="811" name="Shape 811"/>
          <p:cNvSpPr txBox="1">
            <a:spLocks noGrp="1"/>
          </p:cNvSpPr>
          <p:nvPr>
            <p:ph type="body" idx="4294967295"/>
          </p:nvPr>
        </p:nvSpPr>
        <p:spPr>
          <a:xfrm>
            <a:off x="1144922" y="1677404"/>
            <a:ext cx="5315189" cy="4299277"/>
          </a:xfrm>
          <a:prstGeom prst="rect">
            <a:avLst/>
          </a:prstGeom>
        </p:spPr>
        <p:txBody>
          <a:bodyPr vert="horz" lIns="91440" tIns="45720" rIns="91440" bIns="45720" rtlCol="0" anchor="t" anchorCtr="0">
            <a:normAutofit/>
          </a:bodyPr>
          <a:lstStyle/>
          <a:p>
            <a:pPr marL="0" indent="0">
              <a:spcBef>
                <a:spcPts val="320"/>
              </a:spcBef>
              <a:buClr>
                <a:srgbClr val="14456F"/>
              </a:buClr>
              <a:buSzPct val="25000"/>
              <a:buNone/>
            </a:pPr>
            <a:r>
              <a:rPr lang="en-US" sz="1800" b="1" dirty="0">
                <a:latin typeface="+mn-lt"/>
                <a:cs typeface="+mn-cs"/>
                <a:sym typeface="Tahoma"/>
              </a:rPr>
              <a:t>Scenario 1: </a:t>
            </a:r>
            <a:r>
              <a:rPr lang="en-US" sz="1800" dirty="0">
                <a:latin typeface="+mn-lt"/>
                <a:cs typeface="+mn-cs"/>
                <a:sym typeface="Tahoma"/>
              </a:rPr>
              <a:t>Stock Falls Below Strike Price on Expiration: </a:t>
            </a:r>
            <a:r>
              <a:rPr lang="en-US" sz="1800" b="0" dirty="0">
                <a:latin typeface="+mn-lt"/>
                <a:cs typeface="+mn-cs"/>
                <a:sym typeface="Tahoma"/>
              </a:rPr>
              <a:t>Calls will expire worthless.</a:t>
            </a:r>
          </a:p>
          <a:p>
            <a:pPr marL="0" indent="0">
              <a:spcBef>
                <a:spcPts val="320"/>
              </a:spcBef>
              <a:buClr>
                <a:srgbClr val="14456F"/>
              </a:buClr>
              <a:buSzPct val="25000"/>
              <a:buNone/>
            </a:pPr>
            <a:endParaRPr lang="en-US" sz="1800" b="0" dirty="0">
              <a:latin typeface="+mn-lt"/>
              <a:cs typeface="+mn-cs"/>
              <a:sym typeface="Tahoma"/>
            </a:endParaRPr>
          </a:p>
          <a:p>
            <a:pPr marL="0" indent="0">
              <a:spcBef>
                <a:spcPts val="320"/>
              </a:spcBef>
              <a:buClr>
                <a:srgbClr val="14456F"/>
              </a:buClr>
              <a:buSzPct val="25000"/>
              <a:buNone/>
            </a:pPr>
            <a:r>
              <a:rPr lang="en-US" sz="1800" b="1" dirty="0">
                <a:latin typeface="+mn-lt"/>
                <a:cs typeface="+mn-cs"/>
                <a:sym typeface="Tahoma"/>
              </a:rPr>
              <a:t>Scenario 2: </a:t>
            </a:r>
            <a:r>
              <a:rPr lang="en-US" sz="1800" dirty="0">
                <a:latin typeface="+mn-lt"/>
                <a:cs typeface="+mn-cs"/>
                <a:sym typeface="Tahoma"/>
              </a:rPr>
              <a:t>Stock Rises Above Strike Price on Expiration </a:t>
            </a:r>
            <a:r>
              <a:rPr lang="en-US" sz="1800" b="0" dirty="0">
                <a:latin typeface="+mn-lt"/>
                <a:cs typeface="+mn-cs"/>
                <a:sym typeface="Tahoma"/>
              </a:rPr>
              <a:t> The calls will convert to a short stock position.  If I do not want to take delivery of the short stock can either buy stock or buy short calls back to hedge position and be flat after expiration.  </a:t>
            </a:r>
          </a:p>
          <a:p>
            <a:pPr marL="0" indent="0">
              <a:buNone/>
            </a:pPr>
            <a:endParaRPr lang="en-US" sz="1800" b="0" dirty="0">
              <a:latin typeface="+mn-lt"/>
              <a:cs typeface="+mn-cs"/>
              <a:sym typeface="Tahoma"/>
            </a:endParaRPr>
          </a:p>
          <a:p>
            <a:pPr marL="0" indent="0">
              <a:spcBef>
                <a:spcPts val="320"/>
              </a:spcBef>
              <a:buClr>
                <a:srgbClr val="14456F"/>
              </a:buClr>
              <a:buSzPct val="25000"/>
              <a:buNone/>
            </a:pPr>
            <a:r>
              <a:rPr lang="en-US" sz="1800" b="1" dirty="0">
                <a:latin typeface="+mn-lt"/>
                <a:cs typeface="+mn-cs"/>
                <a:sym typeface="Tahoma"/>
              </a:rPr>
              <a:t>Keene’s Trading Tip: </a:t>
            </a:r>
            <a:r>
              <a:rPr lang="en-US" sz="1800" b="0" dirty="0">
                <a:latin typeface="+mn-lt"/>
                <a:cs typeface="+mn-cs"/>
                <a:sym typeface="Tahoma"/>
              </a:rPr>
              <a:t>Remember that Theta </a:t>
            </a:r>
            <a:r>
              <a:rPr lang="en-US" sz="1800" b="0" dirty="0">
                <a:latin typeface="+mn-lt"/>
                <a:cs typeface="+mn-cs"/>
              </a:rPr>
              <a:t>effect</a:t>
            </a:r>
            <a:r>
              <a:rPr lang="en-US" sz="1800" b="0" dirty="0">
                <a:latin typeface="+mn-lt"/>
                <a:cs typeface="+mn-cs"/>
                <a:sym typeface="Tahoma"/>
              </a:rPr>
              <a:t> is most pronounced with 30 days or less till expiration. To take full advantage of this effect I often implement short option (spreads only) with less than 30 days left till expiration. </a:t>
            </a:r>
          </a:p>
          <a:p>
            <a:endParaRPr lang="en-US" sz="1700" b="0" dirty="0">
              <a:latin typeface="+mn-lt"/>
              <a:cs typeface="+mn-cs"/>
              <a:sym typeface="Tahoma"/>
            </a:endParaRPr>
          </a:p>
          <a:p>
            <a:endParaRPr lang="en-US" sz="1700" b="0" dirty="0">
              <a:latin typeface="+mn-lt"/>
              <a:cs typeface="+mn-cs"/>
              <a:sym typeface="Tahoma"/>
            </a:endParaRPr>
          </a:p>
          <a:p>
            <a:endParaRPr lang="en-US" sz="1700" b="0" dirty="0">
              <a:latin typeface="+mn-lt"/>
              <a:cs typeface="+mn-cs"/>
              <a:sym typeface="Tahoma"/>
            </a:endParaRPr>
          </a:p>
          <a:p>
            <a:endParaRPr lang="en-US" sz="1700" b="0" dirty="0">
              <a:latin typeface="+mn-lt"/>
              <a:cs typeface="+mn-cs"/>
              <a:sym typeface="Tahoma"/>
            </a:endParaRPr>
          </a:p>
        </p:txBody>
      </p:sp>
      <p:sp>
        <p:nvSpPr>
          <p:cNvPr id="114" name="Rectangle 1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4">
            <a:extLst>
              <a:ext uri="{FF2B5EF4-FFF2-40B4-BE49-F238E27FC236}">
                <a16:creationId xmlns:a16="http://schemas.microsoft.com/office/drawing/2014/main" id="{027434E3-4E03-4EA4-93D4-76D1891B691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908" r="13908"/>
          <a:stretch/>
        </p:blipFill>
        <p:spPr>
          <a:xfrm>
            <a:off x="7075967" y="1295308"/>
            <a:ext cx="4170530" cy="4299277"/>
          </a:xfrm>
          <a:prstGeom prst="rect">
            <a:avLst/>
          </a:prstGeom>
        </p:spPr>
      </p:pic>
      <p:pic>
        <p:nvPicPr>
          <p:cNvPr id="7" name="Picture 6">
            <a:extLst>
              <a:ext uri="{FF2B5EF4-FFF2-40B4-BE49-F238E27FC236}">
                <a16:creationId xmlns:a16="http://schemas.microsoft.com/office/drawing/2014/main" id="{8A71E32D-86BE-4EBF-83A5-7AEB8C437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4670" y="6095844"/>
            <a:ext cx="558730" cy="533333"/>
          </a:xfrm>
          <a:prstGeom prst="rect">
            <a:avLst/>
          </a:prstGeom>
        </p:spPr>
      </p:pic>
    </p:spTree>
    <p:extLst>
      <p:ext uri="{BB962C8B-B14F-4D97-AF65-F5344CB8AC3E}">
        <p14:creationId xmlns:p14="http://schemas.microsoft.com/office/powerpoint/2010/main" val="276309363"/>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FBF8CA0-032B-402C-BEC3-942A4F3C7F7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925" r="22925"/>
          <a:stretch>
            <a:fillRect/>
          </a:stretch>
        </p:blipFill>
        <p:spPr>
          <a:xfrm>
            <a:off x="419799" y="725714"/>
            <a:ext cx="4376053" cy="5406572"/>
          </a:xfrm>
        </p:spPr>
      </p:pic>
      <p:sp>
        <p:nvSpPr>
          <p:cNvPr id="817" name="Shape 817"/>
          <p:cNvSpPr txBox="1">
            <a:spLocks noGrp="1"/>
          </p:cNvSpPr>
          <p:nvPr>
            <p:ph type="title" idx="4294967295"/>
          </p:nvPr>
        </p:nvSpPr>
        <p:spPr>
          <a:xfrm>
            <a:off x="5064369" y="107150"/>
            <a:ext cx="2567354" cy="535491"/>
          </a:xfrm>
          <a:prstGeom prst="rect">
            <a:avLst/>
          </a:prstGeom>
          <a:noFill/>
          <a:ln>
            <a:noFill/>
          </a:ln>
        </p:spPr>
        <p:txBody>
          <a:bodyPr vert="horz" wrap="square" lIns="91425" tIns="45700" rIns="91425" bIns="45700" rtlCol="0" anchor="ctr" anchorCtr="0">
            <a:spAutoFit/>
          </a:bodyPr>
          <a:lstStyle/>
          <a:p>
            <a:pPr>
              <a:buSzPct val="25000"/>
            </a:pPr>
            <a:r>
              <a:rPr lang="x-none" sz="3200" b="1" dirty="0">
                <a:solidFill>
                  <a:srgbClr val="000000"/>
                </a:solidFill>
                <a:latin typeface="+mj-lt"/>
              </a:rPr>
              <a:t>Chart Example</a:t>
            </a:r>
          </a:p>
        </p:txBody>
      </p:sp>
      <p:pic>
        <p:nvPicPr>
          <p:cNvPr id="6" name="Picture 5">
            <a:extLst>
              <a:ext uri="{FF2B5EF4-FFF2-40B4-BE49-F238E27FC236}">
                <a16:creationId xmlns:a16="http://schemas.microsoft.com/office/drawing/2014/main" id="{347EA885-A20B-4318-B5FC-276814C82F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70990" y="828084"/>
            <a:ext cx="6229738" cy="5678224"/>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8" name="Picture 7" descr="Chart, line chart&#10;&#10;Description automatically generated">
            <a:extLst>
              <a:ext uri="{FF2B5EF4-FFF2-40B4-BE49-F238E27FC236}">
                <a16:creationId xmlns:a16="http://schemas.microsoft.com/office/drawing/2014/main" id="{B05808FA-2A1D-4AD3-A16D-46F2BAC7F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8553" y="3758639"/>
            <a:ext cx="2274179" cy="2271277"/>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E26C710F-3F9A-4ADF-89F1-826850AEA3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8828" y="6239641"/>
            <a:ext cx="558730" cy="533333"/>
          </a:xfrm>
          <a:prstGeom prst="rect">
            <a:avLst/>
          </a:prstGeom>
        </p:spPr>
      </p:pic>
    </p:spTree>
    <p:extLst>
      <p:ext uri="{BB962C8B-B14F-4D97-AF65-F5344CB8AC3E}">
        <p14:creationId xmlns:p14="http://schemas.microsoft.com/office/powerpoint/2010/main" val="978379367"/>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4"/>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5" name="Shape 825"/>
          <p:cNvSpPr txBox="1">
            <a:spLocks noGrp="1"/>
          </p:cNvSpPr>
          <p:nvPr>
            <p:ph type="title" idx="4294967295"/>
          </p:nvPr>
        </p:nvSpPr>
        <p:spPr>
          <a:xfrm>
            <a:off x="2125513" y="199158"/>
            <a:ext cx="2581176" cy="546633"/>
          </a:xfrm>
          <a:prstGeom prst="rect">
            <a:avLst/>
          </a:prstGeom>
        </p:spPr>
        <p:txBody>
          <a:bodyPr vert="horz" lIns="91440" tIns="45720" rIns="91440" bIns="45720" rtlCol="0" anchor="t" anchorCtr="0">
            <a:normAutofit/>
          </a:bodyPr>
          <a:lstStyle/>
          <a:p>
            <a:pPr>
              <a:buSzPct val="25000"/>
            </a:pPr>
            <a:r>
              <a:rPr lang="en-US" sz="3200" b="1" dirty="0">
                <a:latin typeface="+mj-lt"/>
                <a:cs typeface="+mj-cs"/>
              </a:rPr>
              <a:t>Chart Example</a:t>
            </a:r>
          </a:p>
        </p:txBody>
      </p:sp>
      <p:sp>
        <p:nvSpPr>
          <p:cNvPr id="128" name="Rectangle 12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Rectangle 25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FE48989A-BA1F-4E8D-8748-5CCCCB5CA4B2}"/>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7327" r="27773" b="-3"/>
          <a:stretch/>
        </p:blipFill>
        <p:spPr>
          <a:xfrm>
            <a:off x="6713345" y="105091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6" name="Picture 5">
            <a:extLst>
              <a:ext uri="{FF2B5EF4-FFF2-40B4-BE49-F238E27FC236}">
                <a16:creationId xmlns:a16="http://schemas.microsoft.com/office/drawing/2014/main" id="{B0D3D843-9AFA-4582-A173-328CA3AD5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777" y="6057999"/>
            <a:ext cx="558730" cy="533333"/>
          </a:xfrm>
          <a:prstGeom prst="rect">
            <a:avLst/>
          </a:prstGeom>
        </p:spPr>
      </p:pic>
      <p:pic>
        <p:nvPicPr>
          <p:cNvPr id="8" name="Picture 7">
            <a:extLst>
              <a:ext uri="{FF2B5EF4-FFF2-40B4-BE49-F238E27FC236}">
                <a16:creationId xmlns:a16="http://schemas.microsoft.com/office/drawing/2014/main" id="{442AE1A9-5B64-44FB-8048-03A32C7035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0447" y="1050916"/>
            <a:ext cx="6032451" cy="540141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0" name="Picture 9" descr="Chart, line chart&#10;&#10;Description automatically generated">
            <a:extLst>
              <a:ext uri="{FF2B5EF4-FFF2-40B4-BE49-F238E27FC236}">
                <a16:creationId xmlns:a16="http://schemas.microsoft.com/office/drawing/2014/main" id="{6BFFA77A-EF37-405B-90FE-3AD46E97E6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5639" y="1262455"/>
            <a:ext cx="1486607" cy="148660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297667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25"/>
                                        </p:tgtEl>
                                        <p:attrNameLst>
                                          <p:attrName>style.visibility</p:attrName>
                                        </p:attrNameLst>
                                      </p:cBhvr>
                                      <p:to>
                                        <p:strVal val="visible"/>
                                      </p:to>
                                    </p:set>
                                    <p:animEffect transition="in" filter="fade">
                                      <p:cBhvr>
                                        <p:cTn id="7" dur="400"/>
                                        <p:tgtEl>
                                          <p:spTgt spid="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6EAAC9F-E00D-4D87-8E5D-65120B23B91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869" r="21869"/>
          <a:stretch>
            <a:fillRect/>
          </a:stretch>
        </p:blipFill>
        <p:spPr/>
      </p:pic>
      <p:sp>
        <p:nvSpPr>
          <p:cNvPr id="833" name="Shape 833"/>
          <p:cNvSpPr txBox="1">
            <a:spLocks noGrp="1"/>
          </p:cNvSpPr>
          <p:nvPr>
            <p:ph type="title" idx="4294967295"/>
          </p:nvPr>
        </p:nvSpPr>
        <p:spPr>
          <a:xfrm>
            <a:off x="4812506" y="133227"/>
            <a:ext cx="2566987" cy="534988"/>
          </a:xfrm>
          <a:prstGeom prst="rect">
            <a:avLst/>
          </a:prstGeom>
          <a:noFill/>
          <a:ln>
            <a:noFill/>
          </a:ln>
        </p:spPr>
        <p:txBody>
          <a:bodyPr vert="horz" wrap="square" lIns="91425" tIns="45700" rIns="91425" bIns="45700" rtlCol="0" anchor="ctr" anchorCtr="0">
            <a:spAutoFit/>
          </a:bodyPr>
          <a:lstStyle/>
          <a:p>
            <a:pPr>
              <a:buSzPct val="25000"/>
            </a:pPr>
            <a:r>
              <a:rPr lang="x-none" sz="3200" dirty="0">
                <a:solidFill>
                  <a:srgbClr val="000000"/>
                </a:solidFill>
                <a:latin typeface="+mj-lt"/>
              </a:rPr>
              <a:t>Chart Example</a:t>
            </a:r>
          </a:p>
        </p:txBody>
      </p:sp>
      <p:pic>
        <p:nvPicPr>
          <p:cNvPr id="6" name="Picture 5" descr="Chart, bar chart&#10;&#10;Description automatically generated">
            <a:extLst>
              <a:ext uri="{FF2B5EF4-FFF2-40B4-BE49-F238E27FC236}">
                <a16:creationId xmlns:a16="http://schemas.microsoft.com/office/drawing/2014/main" id="{2B0D7E0D-FF75-4846-A39E-864F63629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891521"/>
            <a:ext cx="5722556" cy="529826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8" name="Picture 7" descr="Chart, line chart&#10;&#10;Description automatically generated">
            <a:extLst>
              <a:ext uri="{FF2B5EF4-FFF2-40B4-BE49-F238E27FC236}">
                <a16:creationId xmlns:a16="http://schemas.microsoft.com/office/drawing/2014/main" id="{1628BEA4-2D0C-481B-AAD8-35633FA89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1264" y="3679366"/>
            <a:ext cx="1955530" cy="195553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F0C12622-1E8D-4EB5-A0AB-F7859FB198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25418" y="6307082"/>
            <a:ext cx="558730" cy="533333"/>
          </a:xfrm>
          <a:prstGeom prst="rect">
            <a:avLst/>
          </a:prstGeom>
        </p:spPr>
      </p:pic>
    </p:spTree>
    <p:extLst>
      <p:ext uri="{BB962C8B-B14F-4D97-AF65-F5344CB8AC3E}">
        <p14:creationId xmlns:p14="http://schemas.microsoft.com/office/powerpoint/2010/main" val="65218146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0"/>
        <p:cNvGrpSpPr/>
        <p:nvPr/>
      </p:nvGrpSpPr>
      <p:grpSpPr>
        <a:xfrm>
          <a:off x="0" y="0"/>
          <a:ext cx="0" cy="0"/>
          <a:chOff x="0" y="0"/>
          <a:chExt cx="0" cy="0"/>
        </a:xfrm>
      </p:grpSpPr>
      <p:sp>
        <p:nvSpPr>
          <p:cNvPr id="841" name="Shape 841"/>
          <p:cNvSpPr txBox="1">
            <a:spLocks noGrp="1"/>
          </p:cNvSpPr>
          <p:nvPr>
            <p:ph type="title" idx="4294967295"/>
          </p:nvPr>
        </p:nvSpPr>
        <p:spPr>
          <a:xfrm>
            <a:off x="2300254" y="327458"/>
            <a:ext cx="1685992" cy="650005"/>
          </a:xfrm>
          <a:prstGeom prst="rect">
            <a:avLst/>
          </a:prstGeom>
        </p:spPr>
        <p:txBody>
          <a:bodyPr vert="horz" lIns="91440" tIns="45720" rIns="91440" bIns="45720" rtlCol="0" anchor="b" anchorCtr="0">
            <a:normAutofit/>
          </a:bodyPr>
          <a:lstStyle/>
          <a:p>
            <a:pPr>
              <a:buSzPct val="25000"/>
            </a:pPr>
            <a:r>
              <a:rPr lang="en-US" sz="3200" b="1" dirty="0">
                <a:latin typeface="+mj-lt"/>
                <a:cs typeface="+mj-cs"/>
              </a:rPr>
              <a:t>Short Put </a:t>
            </a:r>
          </a:p>
        </p:txBody>
      </p:sp>
      <p:sp>
        <p:nvSpPr>
          <p:cNvPr id="842" name="Shape 842"/>
          <p:cNvSpPr txBox="1">
            <a:spLocks noGrp="1"/>
          </p:cNvSpPr>
          <p:nvPr>
            <p:ph type="body" idx="4294967295"/>
          </p:nvPr>
        </p:nvSpPr>
        <p:spPr>
          <a:xfrm>
            <a:off x="481012" y="1121079"/>
            <a:ext cx="5324475" cy="5555293"/>
          </a:xfrm>
          <a:prstGeom prst="rect">
            <a:avLst/>
          </a:prstGeom>
        </p:spPr>
        <p:txBody>
          <a:bodyPr vert="horz" lIns="91440" tIns="45720" rIns="91440" bIns="45720" rtlCol="0" anchor="t" anchorCtr="0">
            <a:normAutofit fontScale="92500" lnSpcReduction="10000"/>
          </a:bodyPr>
          <a:lstStyle/>
          <a:p>
            <a:pPr marL="0" indent="0">
              <a:spcBef>
                <a:spcPts val="320"/>
              </a:spcBef>
              <a:buClr>
                <a:srgbClr val="14456F"/>
              </a:buClr>
              <a:buSzPct val="25000"/>
              <a:buNone/>
            </a:pPr>
            <a:r>
              <a:rPr lang="en-US" sz="1800" b="1" dirty="0">
                <a:latin typeface="+mn-lt"/>
                <a:cs typeface="+mn-cs"/>
                <a:sym typeface="Tahoma"/>
              </a:rPr>
              <a:t>Outlook: </a:t>
            </a:r>
            <a:r>
              <a:rPr lang="en-US" sz="1800" b="0" dirty="0">
                <a:latin typeface="+mn-lt"/>
                <a:cs typeface="+mn-cs"/>
                <a:sym typeface="Tahoma"/>
              </a:rPr>
              <a:t>Bullish or Neutral</a:t>
            </a:r>
          </a:p>
          <a:p>
            <a:pPr marL="0" indent="0">
              <a:spcBef>
                <a:spcPts val="320"/>
              </a:spcBef>
              <a:buClr>
                <a:srgbClr val="14456F"/>
              </a:buClr>
              <a:buSzPct val="25000"/>
              <a:buNone/>
            </a:pPr>
            <a:r>
              <a:rPr lang="en-US" sz="1800" b="1" dirty="0">
                <a:latin typeface="+mn-lt"/>
                <a:cs typeface="+mn-cs"/>
                <a:sym typeface="Tahoma"/>
              </a:rPr>
              <a:t>Trade: </a:t>
            </a:r>
            <a:r>
              <a:rPr lang="en-US" sz="1800" b="0" dirty="0">
                <a:latin typeface="+mn-lt"/>
                <a:cs typeface="+mn-cs"/>
                <a:sym typeface="Tahoma"/>
              </a:rPr>
              <a:t>Sell Put Option </a:t>
            </a:r>
          </a:p>
          <a:p>
            <a:pPr marL="0" indent="0">
              <a:spcBef>
                <a:spcPts val="320"/>
              </a:spcBef>
              <a:buClr>
                <a:srgbClr val="14456F"/>
              </a:buClr>
              <a:buSzPct val="25000"/>
              <a:buNone/>
            </a:pPr>
            <a:r>
              <a:rPr lang="en-US" sz="1800" b="1" dirty="0">
                <a:latin typeface="+mn-lt"/>
                <a:cs typeface="+mn-cs"/>
                <a:sym typeface="Tahoma"/>
              </a:rPr>
              <a:t>Advantages: </a:t>
            </a:r>
            <a:r>
              <a:rPr lang="en-US" sz="1800" b="0" dirty="0">
                <a:latin typeface="+mn-lt"/>
                <a:cs typeface="+mn-cs"/>
                <a:sym typeface="Tahoma"/>
              </a:rPr>
              <a:t>This Trade can be profitable if the stock stays flat or rises before expiration. This can be a considered cheaper way to establish a long stock position.</a:t>
            </a:r>
          </a:p>
          <a:p>
            <a:pPr marL="0" indent="0">
              <a:spcBef>
                <a:spcPts val="320"/>
              </a:spcBef>
              <a:buClr>
                <a:srgbClr val="14456F"/>
              </a:buClr>
              <a:buSzPct val="25000"/>
              <a:buNone/>
            </a:pPr>
            <a:r>
              <a:rPr lang="en-US" sz="1800" b="1" dirty="0">
                <a:latin typeface="+mn-lt"/>
                <a:cs typeface="+mn-cs"/>
                <a:sym typeface="Tahoma"/>
              </a:rPr>
              <a:t>Disadvantages</a:t>
            </a:r>
            <a:r>
              <a:rPr lang="en-US" sz="1800" b="0" dirty="0">
                <a:latin typeface="+mn-lt"/>
                <a:cs typeface="+mn-cs"/>
                <a:sym typeface="Tahoma"/>
              </a:rPr>
              <a:t>: You expose your trading capital to substantial risk if the stock falls </a:t>
            </a:r>
          </a:p>
          <a:p>
            <a:pPr marL="0" indent="0">
              <a:spcBef>
                <a:spcPts val="320"/>
              </a:spcBef>
              <a:buClr>
                <a:srgbClr val="14456F"/>
              </a:buClr>
              <a:buSzPct val="25000"/>
              <a:buNone/>
            </a:pPr>
            <a:r>
              <a:rPr lang="en-US" sz="1800" b="1" dirty="0">
                <a:latin typeface="+mn-lt"/>
                <a:cs typeface="+mn-cs"/>
                <a:sym typeface="Tahoma"/>
              </a:rPr>
              <a:t>Max Risk: </a:t>
            </a:r>
            <a:r>
              <a:rPr lang="en-US" sz="1800" b="0" dirty="0">
                <a:latin typeface="+mn-lt"/>
                <a:cs typeface="+mn-cs"/>
                <a:sym typeface="Tahoma"/>
              </a:rPr>
              <a:t>Put Strike – Credit received for the sold put option</a:t>
            </a:r>
          </a:p>
          <a:p>
            <a:pPr marL="0" indent="0">
              <a:spcBef>
                <a:spcPts val="320"/>
              </a:spcBef>
              <a:buClr>
                <a:srgbClr val="14456F"/>
              </a:buClr>
              <a:buSzPct val="25000"/>
              <a:buNone/>
            </a:pPr>
            <a:r>
              <a:rPr lang="en-US" sz="1800" b="1" dirty="0">
                <a:latin typeface="+mn-lt"/>
                <a:cs typeface="+mn-cs"/>
                <a:sym typeface="Tahoma"/>
              </a:rPr>
              <a:t>Max Reward: </a:t>
            </a:r>
            <a:r>
              <a:rPr lang="en-US" sz="1800" b="0" dirty="0">
                <a:latin typeface="+mn-lt"/>
                <a:cs typeface="+mn-cs"/>
                <a:sym typeface="Tahoma"/>
              </a:rPr>
              <a:t>Credit received for the sold put option</a:t>
            </a:r>
          </a:p>
          <a:p>
            <a:pPr marL="0" indent="0">
              <a:spcBef>
                <a:spcPts val="320"/>
              </a:spcBef>
              <a:buClr>
                <a:srgbClr val="14456F"/>
              </a:buClr>
              <a:buSzPct val="25000"/>
              <a:buNone/>
            </a:pPr>
            <a:r>
              <a:rPr lang="en-US" sz="1800" b="1" dirty="0">
                <a:latin typeface="+mn-lt"/>
                <a:cs typeface="+mn-cs"/>
                <a:sym typeface="Tahoma"/>
              </a:rPr>
              <a:t>Breakeven: </a:t>
            </a:r>
            <a:r>
              <a:rPr lang="en-US" sz="1800" b="0" dirty="0">
                <a:latin typeface="+mn-lt"/>
                <a:cs typeface="+mn-cs"/>
                <a:sym typeface="Tahoma"/>
              </a:rPr>
              <a:t>Put Strike – Credit received for the sold put option</a:t>
            </a:r>
          </a:p>
          <a:p>
            <a:pPr marL="0" indent="0">
              <a:spcBef>
                <a:spcPts val="320"/>
              </a:spcBef>
              <a:buClr>
                <a:srgbClr val="14456F"/>
              </a:buClr>
              <a:buSzPct val="25000"/>
              <a:buNone/>
            </a:pPr>
            <a:r>
              <a:rPr lang="en-US" sz="1800" b="1" dirty="0">
                <a:latin typeface="+mn-lt"/>
                <a:cs typeface="+mn-cs"/>
                <a:sym typeface="Tahoma"/>
              </a:rPr>
              <a:t>Delta: </a:t>
            </a:r>
            <a:r>
              <a:rPr lang="en-US" sz="1800" b="0" dirty="0">
                <a:latin typeface="+mn-lt"/>
                <a:cs typeface="+mn-cs"/>
                <a:sym typeface="Tahoma"/>
              </a:rPr>
              <a:t>Positive: The higher ITM the higher the delta, always between 0-100</a:t>
            </a:r>
          </a:p>
          <a:p>
            <a:pPr marL="0" indent="0">
              <a:spcBef>
                <a:spcPts val="320"/>
              </a:spcBef>
              <a:buClr>
                <a:srgbClr val="14456F"/>
              </a:buClr>
              <a:buSzPct val="25000"/>
              <a:buNone/>
            </a:pPr>
            <a:r>
              <a:rPr lang="en-US" sz="1800" b="1" dirty="0">
                <a:latin typeface="+mn-lt"/>
                <a:cs typeface="+mn-cs"/>
                <a:sym typeface="Tahoma"/>
              </a:rPr>
              <a:t>Gamma: </a:t>
            </a:r>
            <a:r>
              <a:rPr lang="en-US" sz="1800" b="0" dirty="0">
                <a:latin typeface="+mn-lt"/>
                <a:cs typeface="+mn-cs"/>
                <a:sym typeface="Tahoma"/>
              </a:rPr>
              <a:t>Negative: Always highest ATM and closest to expiration</a:t>
            </a:r>
          </a:p>
          <a:p>
            <a:pPr marL="0" indent="0">
              <a:spcBef>
                <a:spcPts val="320"/>
              </a:spcBef>
              <a:buClr>
                <a:srgbClr val="14456F"/>
              </a:buClr>
              <a:buSzPct val="25000"/>
              <a:buNone/>
            </a:pPr>
            <a:r>
              <a:rPr lang="en-US" sz="1800" b="1" dirty="0">
                <a:latin typeface="+mn-lt"/>
                <a:cs typeface="+mn-cs"/>
                <a:sym typeface="Tahoma"/>
              </a:rPr>
              <a:t>Theta: </a:t>
            </a:r>
            <a:r>
              <a:rPr lang="en-US" sz="1800" b="0" dirty="0">
                <a:latin typeface="+mn-lt"/>
                <a:cs typeface="+mn-cs"/>
                <a:sym typeface="Tahoma"/>
              </a:rPr>
              <a:t>Positive</a:t>
            </a:r>
            <a:r>
              <a:rPr lang="en-US" sz="1800" dirty="0">
                <a:latin typeface="+mn-lt"/>
                <a:cs typeface="+mn-cs"/>
                <a:sym typeface="Tahoma"/>
              </a:rPr>
              <a:t>: </a:t>
            </a:r>
            <a:r>
              <a:rPr lang="en-US" sz="1800" b="0" dirty="0">
                <a:latin typeface="+mn-lt"/>
                <a:cs typeface="+mn-cs"/>
                <a:sym typeface="Tahoma"/>
              </a:rPr>
              <a:t>Always highest ATM and closest to expiration</a:t>
            </a:r>
          </a:p>
          <a:p>
            <a:pPr marL="0" indent="0">
              <a:spcBef>
                <a:spcPts val="320"/>
              </a:spcBef>
              <a:buClr>
                <a:srgbClr val="14456F"/>
              </a:buClr>
              <a:buSzPct val="25000"/>
              <a:buNone/>
            </a:pPr>
            <a:r>
              <a:rPr lang="en-US" sz="1800" b="1" dirty="0">
                <a:latin typeface="+mn-lt"/>
                <a:cs typeface="+mn-cs"/>
                <a:sym typeface="Tahoma"/>
              </a:rPr>
              <a:t>Vega: </a:t>
            </a:r>
            <a:r>
              <a:rPr lang="en-US" sz="1800" b="0" dirty="0">
                <a:latin typeface="+mn-lt"/>
                <a:cs typeface="+mn-cs"/>
                <a:sym typeface="Tahoma"/>
              </a:rPr>
              <a:t>Negative: Always highest ATM and furthest from expiration</a:t>
            </a:r>
          </a:p>
          <a:p>
            <a:pPr marL="0" indent="0">
              <a:spcBef>
                <a:spcPts val="320"/>
              </a:spcBef>
              <a:buClr>
                <a:srgbClr val="14456F"/>
              </a:buClr>
              <a:buSzPct val="25000"/>
              <a:buNone/>
            </a:pPr>
            <a:r>
              <a:rPr lang="en-US" sz="1800" b="1" dirty="0">
                <a:latin typeface="+mn-lt"/>
                <a:cs typeface="+mn-cs"/>
                <a:sym typeface="Tahoma"/>
              </a:rPr>
              <a:t>Rho: </a:t>
            </a:r>
            <a:r>
              <a:rPr lang="en-US" sz="1800" b="0" dirty="0">
                <a:latin typeface="+mn-lt"/>
                <a:cs typeface="+mn-cs"/>
                <a:sym typeface="Tahoma"/>
              </a:rPr>
              <a:t>Positive: Higher interest rates will increase Put value</a:t>
            </a:r>
            <a:r>
              <a:rPr lang="en-US" sz="1800" dirty="0">
                <a:latin typeface="+mn-lt"/>
                <a:cs typeface="+mn-cs"/>
                <a:sym typeface="Tahoma"/>
              </a:rPr>
              <a:t> </a:t>
            </a:r>
          </a:p>
          <a:p>
            <a:pPr marL="0" indent="0">
              <a:spcBef>
                <a:spcPts val="320"/>
              </a:spcBef>
              <a:buClr>
                <a:srgbClr val="14456F"/>
              </a:buClr>
              <a:buSzPct val="25000"/>
              <a:buNone/>
            </a:pPr>
            <a:r>
              <a:rPr lang="en-US" sz="1800" b="1" dirty="0">
                <a:latin typeface="+mn-lt"/>
                <a:cs typeface="+mn-cs"/>
                <a:sym typeface="Tahoma"/>
              </a:rPr>
              <a:t>Synthetic: </a:t>
            </a:r>
            <a:r>
              <a:rPr lang="en-US" sz="1800" b="0" dirty="0">
                <a:latin typeface="+mn-lt"/>
                <a:cs typeface="+mn-cs"/>
                <a:sym typeface="Tahoma"/>
              </a:rPr>
              <a:t>Short Call + Short Stock</a:t>
            </a:r>
          </a:p>
          <a:p>
            <a:pPr marL="0" indent="0">
              <a:buNone/>
            </a:pPr>
            <a:endParaRPr lang="en-US" sz="1400" b="0" dirty="0">
              <a:latin typeface="+mn-lt"/>
              <a:cs typeface="+mn-cs"/>
              <a:sym typeface="Tahoma"/>
            </a:endParaRPr>
          </a:p>
          <a:p>
            <a:endParaRPr lang="en-US" sz="1400" b="0" dirty="0">
              <a:latin typeface="+mn-lt"/>
              <a:cs typeface="+mn-cs"/>
              <a:sym typeface="Tahoma"/>
            </a:endParaRPr>
          </a:p>
          <a:p>
            <a:endParaRPr lang="en-US" sz="1400" b="0" dirty="0">
              <a:latin typeface="+mn-lt"/>
              <a:cs typeface="+mn-cs"/>
              <a:sym typeface="Tahoma"/>
            </a:endParaRPr>
          </a:p>
        </p:txBody>
      </p:sp>
      <p:pic>
        <p:nvPicPr>
          <p:cNvPr id="5" name="Picture Placeholder 4">
            <a:extLst>
              <a:ext uri="{FF2B5EF4-FFF2-40B4-BE49-F238E27FC236}">
                <a16:creationId xmlns:a16="http://schemas.microsoft.com/office/drawing/2014/main" id="{2AF6E6B5-5927-42DD-A9BC-199D7090141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9762" r="19762"/>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pic>
        <p:nvPicPr>
          <p:cNvPr id="7" name="Picture 6">
            <a:extLst>
              <a:ext uri="{FF2B5EF4-FFF2-40B4-BE49-F238E27FC236}">
                <a16:creationId xmlns:a16="http://schemas.microsoft.com/office/drawing/2014/main" id="{616F595C-DB9A-4EBC-995F-BEE583022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1623" y="6143039"/>
            <a:ext cx="558730" cy="533333"/>
          </a:xfrm>
          <a:prstGeom prst="rect">
            <a:avLst/>
          </a:prstGeom>
        </p:spPr>
      </p:pic>
      <p:pic>
        <p:nvPicPr>
          <p:cNvPr id="9" name="Picture 8" descr="Icon&#10;&#10;Description automatically generated">
            <a:extLst>
              <a:ext uri="{FF2B5EF4-FFF2-40B4-BE49-F238E27FC236}">
                <a16:creationId xmlns:a16="http://schemas.microsoft.com/office/drawing/2014/main" id="{E78A075A-CD45-4094-95D8-DA55E3101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57" y="2637681"/>
            <a:ext cx="879001" cy="879001"/>
          </a:xfrm>
          <a:prstGeom prst="rect">
            <a:avLst/>
          </a:prstGeom>
        </p:spPr>
      </p:pic>
    </p:spTree>
    <p:extLst>
      <p:ext uri="{BB962C8B-B14F-4D97-AF65-F5344CB8AC3E}">
        <p14:creationId xmlns:p14="http://schemas.microsoft.com/office/powerpoint/2010/main" val="236836237"/>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1414</Words>
  <Application>Microsoft Office PowerPoint</Application>
  <PresentationFormat>Widescreen</PresentationFormat>
  <Paragraphs>138</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Montserrat Black</vt:lpstr>
      <vt:lpstr>Nunito Sans SemiBold</vt:lpstr>
      <vt:lpstr>Tahoma</vt:lpstr>
      <vt:lpstr>Office Theme</vt:lpstr>
      <vt:lpstr>PowerPoint Presentation</vt:lpstr>
      <vt:lpstr>Risks &amp; Advantages</vt:lpstr>
      <vt:lpstr>Short Call</vt:lpstr>
      <vt:lpstr>Graphs of a Short Call Option</vt:lpstr>
      <vt:lpstr>How to manage a  Short Call on Expiration</vt:lpstr>
      <vt:lpstr>Chart Example</vt:lpstr>
      <vt:lpstr>Chart Example</vt:lpstr>
      <vt:lpstr>Chart Example</vt:lpstr>
      <vt:lpstr>Short Put </vt:lpstr>
      <vt:lpstr>Graphs of a  Short Put Option</vt:lpstr>
      <vt:lpstr>How to manage a Short Put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427</cp:revision>
  <dcterms:created xsi:type="dcterms:W3CDTF">2020-06-17T05:33:19Z</dcterms:created>
  <dcterms:modified xsi:type="dcterms:W3CDTF">2024-04-14T18:27:02Z</dcterms:modified>
</cp:coreProperties>
</file>