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99"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101"/>
    <a:srgbClr val="001132"/>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5" autoAdjust="0"/>
    <p:restoredTop sz="93725" autoAdjust="0"/>
  </p:normalViewPr>
  <p:slideViewPr>
    <p:cSldViewPr snapToGrid="0">
      <p:cViewPr varScale="1">
        <p:scale>
          <a:sx n="81" d="100"/>
          <a:sy n="81" d="100"/>
        </p:scale>
        <p:origin x="1500" y="84"/>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1" d="100"/>
          <a:sy n="51" d="100"/>
        </p:scale>
        <p:origin x="2697"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4/14/2024</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82699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Equation on why interest</a:t>
            </a:r>
            <a:r>
              <a:rPr lang="en-US" baseline="0" dirty="0"/>
              <a:t> rates increase the cost of options</a:t>
            </a:r>
          </a:p>
          <a:p>
            <a:endParaRPr lang="en-US" baseline="0" dirty="0"/>
          </a:p>
          <a:p>
            <a:endParaRPr lang="en-US" baseline="0" dirty="0"/>
          </a:p>
          <a:p>
            <a:r>
              <a:rPr lang="en-US" baseline="0" dirty="0"/>
              <a:t>Cost to carry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5397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the stock move X, the Option moves Y….</a:t>
            </a:r>
          </a:p>
          <a:p>
            <a:endParaRPr lang="en-US" baseline="0" dirty="0"/>
          </a:p>
          <a:p>
            <a:r>
              <a:rPr lang="en-US" baseline="0" dirty="0"/>
              <a:t>This gives us Percent change. Or percent chance…</a:t>
            </a:r>
          </a:p>
          <a:p>
            <a:endParaRPr lang="en-US" baseline="0" dirty="0"/>
          </a:p>
          <a:p>
            <a:r>
              <a:rPr lang="en-US" baseline="0" dirty="0"/>
              <a:t>Percent Chance of finishing In the Money…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0072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312" name="Shape 3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319" name="Shape 3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I am long options I will have positive Gamma and I will have negative Gamma if I am short options.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Gamma</a:t>
            </a:r>
            <a:r>
              <a:rPr lang="en-US" sz="1200" kern="1200" baseline="0" dirty="0">
                <a:solidFill>
                  <a:schemeClr val="tx1"/>
                </a:solidFill>
                <a:latin typeface="+mn-lt"/>
                <a:ea typeface="+mn-ea"/>
                <a:cs typeface="+mn-cs"/>
              </a:rPr>
              <a:t> is the highest ATM front month and Decreases as we move away from ATM in either direction and out into the back months.</a:t>
            </a: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9360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lvl="0" rtl="0">
              <a:buNone/>
            </a:pPr>
            <a:r>
              <a:rPr lang="x-none"/>
              <a:t>
</a:t>
            </a:r>
            <a:r>
              <a:rPr lang="x-none" sz="1200" b="0" i="0" u="none" strike="noStrike" cap="none" baseline="0">
                <a:solidFill>
                  <a:schemeClr val="dk1"/>
                </a:solidFill>
                <a:latin typeface="Calibri"/>
                <a:ea typeface="Calibri"/>
                <a:cs typeface="Calibri"/>
                <a:sym typeface="Calibri"/>
              </a:rPr>
              <a:t>If I am long options I will have positive Gamma and I will have negative Gamma if I am short options.</a:t>
            </a:r>
          </a:p>
          <a:p>
            <a:endParaRPr lang="x-none" sz="1200" b="0" i="0" u="none" strike="noStrike" cap="none" baseline="0">
              <a:solidFill>
                <a:schemeClr val="dk1"/>
              </a:solidFill>
              <a:latin typeface="Calibri"/>
              <a:ea typeface="Calibri"/>
              <a:cs typeface="Calibri"/>
              <a:sym typeface="Calibri"/>
            </a:endParaRPr>
          </a:p>
          <a:p>
            <a:pPr lvl="0" rtl="0">
              <a:buNone/>
            </a:pPr>
            <a:r>
              <a:rPr lang="x-none" sz="1200" b="0" i="0" u="none" strike="noStrike" cap="none" baseline="0">
                <a:solidFill>
                  <a:schemeClr val="dk1"/>
                </a:solidFill>
                <a:latin typeface="Calibri"/>
                <a:ea typeface="Calibri"/>
                <a:cs typeface="Calibri"/>
                <a:sym typeface="Calibri"/>
              </a:rPr>
              <a:t>Gamma is the highest ATM front month and Decreases as we move away from ATM in either direction and out into the back months.</a:t>
            </a:r>
          </a:p>
          <a:p>
            <a:endParaRPr lang="x-none" sz="1200" b="0" i="0" u="none" strike="noStrike" cap="none" baseline="0">
              <a:solidFill>
                <a:schemeClr val="dk1"/>
              </a:solidFill>
              <a:latin typeface="Calibri"/>
              <a:ea typeface="Calibri"/>
              <a:cs typeface="Calibri"/>
              <a:sym typeface="Calibri"/>
            </a:endParaRPr>
          </a:p>
          <a:p>
            <a:endParaRPr lang="x-none" sz="1200" b="0" i="0" u="none" strike="noStrike" cap="none" baseline="0">
              <a:solidFill>
                <a:schemeClr val="dk1"/>
              </a:solidFill>
              <a:latin typeface="Calibri"/>
              <a:ea typeface="Calibri"/>
              <a:cs typeface="Calibri"/>
              <a:sym typeface="Calibri"/>
            </a:endParaRPr>
          </a:p>
          <a:p>
            <a:endParaRPr lang="x-none" sz="1200" b="0" i="0" u="none" strike="noStrike" cap="none" baseline="0">
              <a:solidFill>
                <a:schemeClr val="dk1"/>
              </a:solidFill>
              <a:latin typeface="Calibri"/>
              <a:ea typeface="Calibri"/>
              <a:cs typeface="Calibri"/>
              <a:sym typeface="Calibri"/>
            </a:endParaRPr>
          </a:p>
        </p:txBody>
      </p:sp>
      <p:sp>
        <p:nvSpPr>
          <p:cNvPr id="351" name="Shape 3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lvl="0" rtl="0">
              <a:buNone/>
            </a:pPr>
            <a:r>
              <a:rPr lang="x-none"/>
              <a:t>
</a:t>
            </a:r>
            <a:r>
              <a:rPr lang="x-none" sz="1200" b="0" i="0" u="none" strike="noStrike" cap="none" baseline="0">
                <a:solidFill>
                  <a:schemeClr val="dk1"/>
                </a:solidFill>
                <a:latin typeface="Calibri"/>
                <a:ea typeface="Calibri"/>
                <a:cs typeface="Calibri"/>
                <a:sym typeface="Calibri"/>
              </a:rPr>
              <a:t>If I am long options I will have positive Gamma and I will have negative Gamma if I am short options.</a:t>
            </a:r>
          </a:p>
          <a:p>
            <a:endParaRPr lang="x-none" sz="1200" b="0" i="0" u="none" strike="noStrike" cap="none" baseline="0">
              <a:solidFill>
                <a:schemeClr val="dk1"/>
              </a:solidFill>
              <a:latin typeface="Calibri"/>
              <a:ea typeface="Calibri"/>
              <a:cs typeface="Calibri"/>
              <a:sym typeface="Calibri"/>
            </a:endParaRPr>
          </a:p>
          <a:p>
            <a:pPr lvl="0" rtl="0">
              <a:buNone/>
            </a:pPr>
            <a:r>
              <a:rPr lang="x-none" sz="1200" b="0" i="0" u="none" strike="noStrike" cap="none" baseline="0">
                <a:solidFill>
                  <a:schemeClr val="dk1"/>
                </a:solidFill>
                <a:latin typeface="Calibri"/>
                <a:ea typeface="Calibri"/>
                <a:cs typeface="Calibri"/>
                <a:sym typeface="Calibri"/>
              </a:rPr>
              <a:t>Gamma is the highest ATM front month and Decreases as we move away from ATM in either direction and out into the back months.</a:t>
            </a:r>
          </a:p>
          <a:p>
            <a:endParaRPr lang="x-none" sz="1200" b="0" i="0" u="none" strike="noStrike" cap="none" baseline="0">
              <a:solidFill>
                <a:schemeClr val="dk1"/>
              </a:solidFill>
              <a:latin typeface="Calibri"/>
              <a:ea typeface="Calibri"/>
              <a:cs typeface="Calibri"/>
              <a:sym typeface="Calibri"/>
            </a:endParaRPr>
          </a:p>
          <a:p>
            <a:endParaRPr lang="x-none" sz="1200" b="0" i="0" u="none" strike="noStrike" cap="none" baseline="0">
              <a:solidFill>
                <a:schemeClr val="dk1"/>
              </a:solidFill>
              <a:latin typeface="Calibri"/>
              <a:ea typeface="Calibri"/>
              <a:cs typeface="Calibri"/>
              <a:sym typeface="Calibri"/>
            </a:endParaRPr>
          </a:p>
          <a:p>
            <a:endParaRPr lang="x-none" sz="1200" b="0" i="0" u="none" strike="noStrike" cap="none" baseline="0">
              <a:solidFill>
                <a:schemeClr val="dk1"/>
              </a:solidFill>
              <a:latin typeface="Calibri"/>
              <a:ea typeface="Calibri"/>
              <a:cs typeface="Calibri"/>
              <a:sym typeface="Calibri"/>
            </a:endParaRPr>
          </a:p>
        </p:txBody>
      </p:sp>
      <p:sp>
        <p:nvSpPr>
          <p:cNvPr id="359" name="Shape 3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is a Limited</a:t>
            </a:r>
            <a:r>
              <a:rPr lang="en-US" baseline="0" dirty="0"/>
              <a:t> Time Asset</a:t>
            </a:r>
          </a:p>
          <a:p>
            <a:endParaRPr lang="en-US" baseline="0" dirty="0"/>
          </a:p>
          <a:p>
            <a:r>
              <a:rPr lang="en-US" baseline="0" dirty="0"/>
              <a:t>Its intrinsic value erodes over time</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4288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Time Decay</a:t>
            </a:r>
            <a:r>
              <a:rPr lang="en-US" baseline="0" dirty="0"/>
              <a:t> is the #1 enemy of the Options buyer. And the #1 friend of the option seller</a:t>
            </a:r>
          </a:p>
          <a:p>
            <a:pPr marL="171450" indent="-171450">
              <a:buFontTx/>
              <a:buChar char="-"/>
            </a:pPr>
            <a:endParaRPr lang="en-US" baseline="0" dirty="0"/>
          </a:p>
          <a:p>
            <a:pPr marL="171450" indent="-171450">
              <a:buFontTx/>
              <a:buChar char="-"/>
            </a:pPr>
            <a:r>
              <a:rPr lang="en-US" baseline="0" dirty="0"/>
              <a:t>Closer it gets to expiration the larger amount of value erodes away</a:t>
            </a:r>
          </a:p>
          <a:p>
            <a:pPr marL="171450" indent="-171450">
              <a:buFontTx/>
              <a:buChar char="-"/>
            </a:pPr>
            <a:r>
              <a:rPr lang="en-US" baseline="0" dirty="0"/>
              <a:t>“non Linier” decay</a:t>
            </a:r>
          </a:p>
          <a:p>
            <a:pPr marL="171450" indent="-171450">
              <a:buFontTx/>
              <a:buChar char="-"/>
            </a:pPr>
            <a:r>
              <a:rPr lang="en-US" baseline="0" dirty="0" err="1"/>
              <a:t>Keenes</a:t>
            </a:r>
            <a:r>
              <a:rPr lang="en-US" baseline="0" dirty="0"/>
              <a:t> trading tip remember for swing trades  where you are speculating the stock will make a somewhat major move, the longer out option you purchase might be favorable because you will pay less per day of ownership with this option</a:t>
            </a:r>
          </a:p>
          <a:p>
            <a:pPr marL="171450" indent="-171450">
              <a:buFontTx/>
              <a:buChar char="-"/>
            </a:pPr>
            <a:endParaRPr lang="en-US" baseline="0" dirty="0"/>
          </a:p>
          <a:p>
            <a:pPr marL="171450" indent="-171450">
              <a:buFontTx/>
              <a:buChar char="-"/>
            </a:pPr>
            <a:endParaRPr lang="en-US" baseline="0" dirty="0"/>
          </a:p>
          <a:p>
            <a:pPr marL="171450" indent="-171450">
              <a:buFontTx/>
              <a:buChar char="-"/>
            </a:pPr>
            <a:r>
              <a:rPr lang="en-US" baseline="0" dirty="0"/>
              <a:t>Time decay affects delta. </a:t>
            </a:r>
          </a:p>
          <a:p>
            <a:pPr marL="171450" indent="-171450">
              <a:buFontTx/>
              <a:buChar char="-"/>
            </a:pPr>
            <a:r>
              <a:rPr lang="en-US" baseline="0" dirty="0"/>
              <a:t>ITM options delta will increase as time goes by</a:t>
            </a:r>
          </a:p>
          <a:p>
            <a:pPr marL="171450" indent="-171450">
              <a:buFontTx/>
              <a:buChar char="-"/>
            </a:pPr>
            <a:r>
              <a:rPr lang="en-US" baseline="0" dirty="0"/>
              <a:t>OTM options delta will decease as time goes by</a:t>
            </a:r>
          </a:p>
          <a:p>
            <a:pPr marL="171450" indent="-171450">
              <a:buFontTx/>
              <a:buChar char="-"/>
            </a:pPr>
            <a:r>
              <a:rPr lang="en-US" baseline="0" dirty="0"/>
              <a:t>ATM options will have very small or no affect by passing of time</a:t>
            </a:r>
          </a:p>
          <a:p>
            <a:pPr marL="171450" indent="-171450">
              <a:buFontTx/>
              <a:buChar char="-"/>
            </a:pPr>
            <a:endParaRPr lang="en-US" baseline="0" dirty="0"/>
          </a:p>
          <a:p>
            <a:pPr marL="171450" indent="-171450">
              <a:buFontTx/>
              <a:buChar char="-"/>
            </a:pPr>
            <a:r>
              <a:rPr lang="en-US" baseline="0" dirty="0"/>
              <a:t>Remember % chance of finishing in the money ill decline over time.</a:t>
            </a:r>
          </a:p>
          <a:p>
            <a:pPr marL="171450" indent="-171450">
              <a:buFontTx/>
              <a:buChar char="-"/>
            </a:pPr>
            <a:endParaRPr lang="en-US" baseline="0" dirty="0"/>
          </a:p>
          <a:p>
            <a:pPr marL="171450" indent="-171450">
              <a:buFontTx/>
              <a:buChar char="-"/>
            </a:pPr>
            <a:endParaRPr lang="en-US" baseline="0" dirty="0"/>
          </a:p>
          <a:p>
            <a:pPr marL="171450" indent="-171450">
              <a:buFontTx/>
              <a:buChar char="-"/>
            </a:pPr>
            <a:r>
              <a:rPr lang="en-US" baseline="0" dirty="0"/>
              <a:t>Time decay affects gamma</a:t>
            </a:r>
          </a:p>
          <a:p>
            <a:pPr marL="171450" indent="-171450">
              <a:buFontTx/>
              <a:buChar char="-"/>
            </a:pPr>
            <a:r>
              <a:rPr lang="en-US" dirty="0"/>
              <a:t>ITM Options gamma will decrease</a:t>
            </a:r>
          </a:p>
          <a:p>
            <a:pPr marL="171450" indent="-171450">
              <a:buFontTx/>
              <a:buChar char="-"/>
            </a:pPr>
            <a:r>
              <a:rPr lang="en-US" dirty="0"/>
              <a:t>OTM Options gamma</a:t>
            </a:r>
            <a:r>
              <a:rPr lang="en-US" baseline="0" dirty="0"/>
              <a:t> will decrease</a:t>
            </a:r>
          </a:p>
          <a:p>
            <a:pPr marL="0" indent="0">
              <a:buFontTx/>
              <a:buNone/>
            </a:pPr>
            <a:endParaRPr lang="en-US" baseline="0" dirty="0"/>
          </a:p>
          <a:p>
            <a:pPr marL="171450" indent="-171450">
              <a:buFontTx/>
              <a:buChar char="-"/>
            </a:pPr>
            <a:r>
              <a:rPr lang="en-US" baseline="0" dirty="0"/>
              <a:t>ATM Options gamma will go increase</a:t>
            </a:r>
          </a:p>
          <a:p>
            <a:pPr marL="171450" indent="-171450">
              <a:buFontTx/>
              <a:buChar char="-"/>
            </a:pPr>
            <a:r>
              <a:rPr lang="en-US" baseline="0" dirty="0"/>
              <a:t>As you get closer to expiration deltas will swing wildly especially on the final seconds of trading</a:t>
            </a:r>
          </a:p>
          <a:p>
            <a:pPr marL="171450" indent="-171450">
              <a:buFontTx/>
              <a:buChar char="-"/>
            </a:pPr>
            <a:endParaRPr lang="en-US" baseline="0" dirty="0"/>
          </a:p>
          <a:p>
            <a:pPr marL="171450" indent="-171450">
              <a:buFontTx/>
              <a:buChar char="-"/>
            </a:pPr>
            <a:r>
              <a:rPr lang="en-US" baseline="0" dirty="0"/>
              <a:t>Absolute largest gamma can be is a few seconds before expiration on a ATM option.</a:t>
            </a:r>
          </a:p>
          <a:p>
            <a:pPr marL="171450" indent="-171450">
              <a:buFontTx/>
              <a:buChar char="-"/>
            </a:pPr>
            <a:endParaRPr lang="en-US" baseline="0" dirty="0"/>
          </a:p>
          <a:p>
            <a:pPr marL="171450" indent="-171450">
              <a:buFontTx/>
              <a:buChar char="-"/>
            </a:pPr>
            <a:r>
              <a:rPr lang="en-US" baseline="0" dirty="0"/>
              <a:t>Long gamma positions get longer closer time moves to expiration (long options)</a:t>
            </a:r>
          </a:p>
          <a:p>
            <a:pPr marL="171450" indent="-171450">
              <a:buFontTx/>
              <a:buChar char="-"/>
            </a:pPr>
            <a:r>
              <a:rPr lang="en-US" baseline="0" dirty="0"/>
              <a:t>Short gamma positions get shorter closer time moves to expiration (short options)</a:t>
            </a:r>
          </a:p>
          <a:p>
            <a:pPr marL="171450" indent="-171450">
              <a:buFontTx/>
              <a:buChar char="-"/>
            </a:pPr>
            <a:endParaRPr lang="en-US" baseline="0" dirty="0"/>
          </a:p>
          <a:p>
            <a:pPr marL="171450" indent="-171450">
              <a:buFontTx/>
              <a:buChar char="-"/>
            </a:pPr>
            <a:r>
              <a:rPr lang="en-US" baseline="0" dirty="0"/>
              <a:t>Where gamma is the highest Theta is the highest</a:t>
            </a:r>
          </a:p>
          <a:p>
            <a:pPr marL="171450" indent="-171450">
              <a:buFontTx/>
              <a:buChar char="-"/>
            </a:pPr>
            <a:endParaRPr lang="en-US" baseline="0" dirty="0"/>
          </a:p>
          <a:p>
            <a:pPr marL="0" indent="0">
              <a:buFontTx/>
              <a:buNone/>
            </a:pPr>
            <a:r>
              <a:rPr lang="en-US" baseline="0" dirty="0"/>
              <a:t>- Alpha - </a:t>
            </a:r>
          </a:p>
          <a:p>
            <a:pPr marL="171450" indent="-171450">
              <a:buFontTx/>
              <a:buChar char="-"/>
            </a:pPr>
            <a:endParaRPr lang="en-US" baseline="0" dirty="0"/>
          </a:p>
          <a:p>
            <a:pPr marL="171450" indent="-171450">
              <a:buFontTx/>
              <a:buChar char="-"/>
            </a:pPr>
            <a:endParaRPr lang="en-US" baseline="0" dirty="0"/>
          </a:p>
          <a:p>
            <a:pPr marL="171450" indent="-171450">
              <a:buFontTx/>
              <a:buChar char="-"/>
            </a:pPr>
            <a:endParaRPr lang="en-US" baseline="0" dirty="0"/>
          </a:p>
          <a:p>
            <a:pPr marL="0" indent="0">
              <a:buFontTx/>
              <a:buNone/>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59376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4282711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65106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914400" y="428400"/>
            <a:ext cx="10363200" cy="639762"/>
          </a:xfrm>
          <a:prstGeom prst="rect">
            <a:avLst/>
          </a:prstGeom>
          <a:noFill/>
          <a:ln>
            <a:noFill/>
          </a:ln>
        </p:spPr>
        <p:txBody>
          <a:bodyPr lIns="91425" tIns="91425" rIns="91425" bIns="91425" anchor="ctr" anchorCtr="0"/>
          <a:lstStyle>
            <a:lvl1pPr algn="l" rtl="0">
              <a:spcBef>
                <a:spcPts val="0"/>
              </a:spcBef>
              <a:buClr>
                <a:schemeClr val="dk1"/>
              </a:buClr>
              <a:buFont typeface="Tahoma"/>
              <a:buNone/>
              <a:defRPr sz="3600" b="1" baseline="0">
                <a:solidFill>
                  <a:schemeClr val="dk1"/>
                </a:solidFill>
                <a:latin typeface="Tahoma"/>
                <a:ea typeface="Tahoma"/>
                <a:cs typeface="Tahoma"/>
                <a:sym typeface="Tahom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1016001" y="1676401"/>
            <a:ext cx="10159999" cy="4373563"/>
          </a:xfrm>
          <a:prstGeom prst="rect">
            <a:avLst/>
          </a:prstGeom>
          <a:noFill/>
          <a:ln>
            <a:noFill/>
          </a:ln>
        </p:spPr>
        <p:txBody>
          <a:bodyPr lIns="91425" tIns="91425" rIns="91425" bIns="91425" anchor="t" anchorCtr="0"/>
          <a:lstStyle>
            <a:lvl1pPr marL="0" indent="0" rtl="0">
              <a:lnSpc>
                <a:spcPct val="92857"/>
              </a:lnSpc>
              <a:buFont typeface="Tahoma"/>
              <a:buNone/>
              <a:defRPr sz="2800" b="1"/>
            </a:lvl1pPr>
            <a:lvl2pPr marL="684213" indent="-227012" rtl="0">
              <a:lnSpc>
                <a:spcPct val="108333"/>
              </a:lnSpc>
              <a:defRPr sz="2400"/>
            </a:lvl2pPr>
            <a:lvl3pPr marL="1087438" indent="-173037" rtl="0">
              <a:lnSpc>
                <a:spcPct val="130000"/>
              </a:lnSpc>
              <a:defRPr sz="2000"/>
            </a:lvl3pPr>
            <a:lvl4pPr marL="1541463" indent="-169862" rtl="0">
              <a:lnSpc>
                <a:spcPct val="162500"/>
              </a:lnSpc>
              <a:defRPr sz="1600"/>
            </a:lvl4pPr>
            <a:lvl5pPr marL="2001838" indent="-173038" rtl="0">
              <a:lnSpc>
                <a:spcPct val="185714"/>
              </a:lnSpc>
              <a:defRPr sz="1400"/>
            </a:lvl5pPr>
            <a:lvl6pPr rtl="0">
              <a:defRPr/>
            </a:lvl6pPr>
            <a:lvl7pPr rtl="0">
              <a:defRPr/>
            </a:lvl7pPr>
            <a:lvl8pPr rtl="0">
              <a:defRPr/>
            </a:lvl8pPr>
            <a:lvl9pPr rtl="0">
              <a:defRPr/>
            </a:lvl9pPr>
          </a:lstStyle>
          <a:p>
            <a:endParaRPr/>
          </a:p>
        </p:txBody>
      </p:sp>
      <p:sp>
        <p:nvSpPr>
          <p:cNvPr id="19" name="Shape 19"/>
          <p:cNvSpPr txBox="1">
            <a:spLocks noGrp="1"/>
          </p:cNvSpPr>
          <p:nvPr>
            <p:ph type="ftr" idx="11"/>
          </p:nvPr>
        </p:nvSpPr>
        <p:spPr>
          <a:xfrm>
            <a:off x="4165600" y="6550751"/>
            <a:ext cx="3860800" cy="365125"/>
          </a:xfrm>
          <a:prstGeom prst="rect">
            <a:avLst/>
          </a:prstGeom>
          <a:noFill/>
          <a:ln>
            <a:noFill/>
          </a:ln>
        </p:spPr>
        <p:txBody>
          <a:bodyPr lIns="91425" tIns="91425" rIns="91425" bIns="91425" anchor="t" anchorCtr="0"/>
          <a:lstStyle>
            <a:lvl1pPr marL="0" marR="0" indent="0" algn="ctr" rtl="0">
              <a:defRPr sz="1200" b="0"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09601" y="6550751"/>
            <a:ext cx="2844799" cy="365125"/>
          </a:xfrm>
          <a:prstGeom prst="rect">
            <a:avLst/>
          </a:prstGeom>
          <a:noFill/>
          <a:ln>
            <a:noFill/>
          </a:ln>
        </p:spPr>
        <p:txBody>
          <a:bodyPr lIns="91425" tIns="91425" rIns="91425" bIns="91425" anchor="t" anchorCtr="0"/>
          <a:lstStyle>
            <a:lvl1pPr marL="0" marR="0" indent="0" algn="l" rtl="0">
              <a:defRPr sz="1600" b="1"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2"/>
          </p:nvPr>
        </p:nvSpPr>
        <p:spPr>
          <a:xfrm>
            <a:off x="943200" y="914400"/>
            <a:ext cx="10435999" cy="457200"/>
          </a:xfrm>
          <a:prstGeom prst="rect">
            <a:avLst/>
          </a:prstGeom>
          <a:noFill/>
          <a:ln>
            <a:noFill/>
          </a:ln>
        </p:spPr>
        <p:txBody>
          <a:bodyPr lIns="91425" tIns="91425" rIns="91425" bIns="91425" anchor="t" anchorCtr="0"/>
          <a:lstStyle>
            <a:lvl1pPr rtl="0">
              <a:buFont typeface="Tahoma"/>
              <a:buNone/>
              <a:defRPr sz="24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4012909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798032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542396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447444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64520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644090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11119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4/14/2024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tionhacker.com/"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ontserrat Black" panose="00000A00000000000000" pitchFamily="2" charset="0"/>
              </a:endParaRPr>
            </a:p>
            <a:p>
              <a:pPr algn="ctr"/>
              <a:r>
                <a:rPr lang="en-US" sz="3200" dirty="0">
                  <a:latin typeface="Montserrat Black" panose="00000A00000000000000" pitchFamily="2" charset="0"/>
                </a:rPr>
                <a:t>Option Greeks</a:t>
              </a:r>
            </a:p>
            <a:p>
              <a:pPr algn="ctr"/>
              <a:endParaRPr lang="en-US" sz="3200" dirty="0">
                <a:latin typeface="Montserrat Black" panose="00000A00000000000000" pitchFamily="2" charset="0"/>
              </a:endParaRP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descr="Text&#10;&#10;Description automatically generated with medium confidence">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970" y="2878166"/>
            <a:ext cx="4595771"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10409" y="3979833"/>
            <a:ext cx="2644891" cy="400110"/>
          </a:xfrm>
          <a:prstGeom prst="rect">
            <a:avLst/>
          </a:prstGeom>
          <a:noFill/>
        </p:spPr>
        <p:txBody>
          <a:bodyPr wrap="none" rtlCol="0">
            <a:spAutoFit/>
          </a:bodyPr>
          <a:lstStyle/>
          <a:p>
            <a:r>
              <a:rPr lang="en-US" sz="2000" dirty="0">
                <a:solidFill>
                  <a:srgbClr val="FFC000"/>
                </a:solidFill>
                <a:hlinkClick r:id="rId3">
                  <a:extLst>
                    <a:ext uri="{A12FA001-AC4F-418D-AE19-62706E023703}">
                      <ahyp:hlinkClr xmlns:ahyp="http://schemas.microsoft.com/office/drawing/2018/hyperlinkcolor" val="tx"/>
                    </a:ext>
                  </a:extLst>
                </a:hlinkClick>
              </a:rPr>
              <a:t>www.optionhacker.com</a:t>
            </a:r>
            <a:endParaRPr lang="en-US" sz="2000" dirty="0">
              <a:solidFill>
                <a:srgbClr val="FFC000"/>
              </a:solidFill>
            </a:endParaRP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6713" y="4620417"/>
            <a:ext cx="1563687" cy="717551"/>
          </a:xfrm>
        </p:spPr>
        <p:txBody>
          <a:bodyPr vert="horz" lIns="91440" tIns="45720" rIns="91440" bIns="45720" rtlCol="0" anchor="ctr">
            <a:normAutofit/>
          </a:bodyPr>
          <a:lstStyle/>
          <a:p>
            <a:r>
              <a:rPr lang="en-US" sz="3200" b="1" dirty="0">
                <a:latin typeface="+mj-lt"/>
                <a:cs typeface="+mj-cs"/>
              </a:rPr>
              <a:t>Theta Φ</a:t>
            </a:r>
          </a:p>
        </p:txBody>
      </p:sp>
      <p:pic>
        <p:nvPicPr>
          <p:cNvPr id="9" name="Picture Placeholder 8">
            <a:extLst>
              <a:ext uri="{FF2B5EF4-FFF2-40B4-BE49-F238E27FC236}">
                <a16:creationId xmlns:a16="http://schemas.microsoft.com/office/drawing/2014/main" id="{8CB9C0F3-852C-4819-962E-697120DFC6D3}"/>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t="24926" b="2618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TextBox 4"/>
          <p:cNvSpPr txBox="1"/>
          <p:nvPr/>
        </p:nvSpPr>
        <p:spPr>
          <a:xfrm>
            <a:off x="2324100" y="3710613"/>
            <a:ext cx="9347195" cy="314737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b="1" dirty="0"/>
              <a:t>Theta stands for the option position’s sensitivity to time decay.</a:t>
            </a:r>
            <a:br>
              <a:rPr lang="en-US" dirty="0"/>
            </a:br>
            <a:br>
              <a:rPr lang="en-US" dirty="0"/>
            </a:br>
            <a:r>
              <a:rPr lang="en-US" dirty="0"/>
              <a:t>Long options have negative Theta, meaning that everyday you own that option, time decay is eroding the Time Value portion of the option’s value. In other words, time decay is hurting the position of a Long option position. </a:t>
            </a:r>
            <a:br>
              <a:rPr lang="en-US" dirty="0"/>
            </a:br>
            <a:br>
              <a:rPr lang="en-US" dirty="0"/>
            </a:br>
            <a:r>
              <a:rPr lang="en-US" dirty="0"/>
              <a:t>When you short options, Theta is positive, indicating that time decay is helping the option writer’s position. </a:t>
            </a:r>
          </a:p>
          <a:p>
            <a:pPr>
              <a:lnSpc>
                <a:spcPct val="90000"/>
              </a:lnSpc>
              <a:spcBef>
                <a:spcPct val="0"/>
              </a:spcBef>
              <a:spcAft>
                <a:spcPts val="600"/>
              </a:spcAft>
            </a:pPr>
            <a:endParaRPr lang="en-US" dirty="0"/>
          </a:p>
          <a:p>
            <a:pPr>
              <a:lnSpc>
                <a:spcPct val="90000"/>
              </a:lnSpc>
              <a:spcBef>
                <a:spcPct val="0"/>
              </a:spcBef>
              <a:spcAft>
                <a:spcPts val="600"/>
              </a:spcAft>
            </a:pPr>
            <a:r>
              <a:rPr lang="en-US" dirty="0"/>
              <a:t>The closer to the expiration date, the higher the theta and the farther away the expiration date, the lower the theta.</a:t>
            </a:r>
          </a:p>
          <a:p>
            <a:pPr indent="-228600">
              <a:lnSpc>
                <a:spcPct val="90000"/>
              </a:lnSpc>
              <a:spcBef>
                <a:spcPct val="0"/>
              </a:spcBef>
              <a:spcAft>
                <a:spcPts val="600"/>
              </a:spcAft>
              <a:buFont typeface="Arial" panose="020B0604020202020204" pitchFamily="34" charset="0"/>
              <a:buChar char="•"/>
            </a:pPr>
            <a:endParaRPr lang="en-US" sz="1400" dirty="0"/>
          </a:p>
        </p:txBody>
      </p:sp>
      <p:pic>
        <p:nvPicPr>
          <p:cNvPr id="11" name="Picture 10">
            <a:extLst>
              <a:ext uri="{FF2B5EF4-FFF2-40B4-BE49-F238E27FC236}">
                <a16:creationId xmlns:a16="http://schemas.microsoft.com/office/drawing/2014/main" id="{69BBCCD2-2610-435D-A406-D050EFB98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6265" y="6172233"/>
            <a:ext cx="558730" cy="533333"/>
          </a:xfrm>
          <a:prstGeom prst="rect">
            <a:avLst/>
          </a:prstGeom>
        </p:spPr>
      </p:pic>
    </p:spTree>
    <p:extLst>
      <p:ext uri="{BB962C8B-B14F-4D97-AF65-F5344CB8AC3E}">
        <p14:creationId xmlns:p14="http://schemas.microsoft.com/office/powerpoint/2010/main" val="172172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working on a computer&#10;&#10;Description automatically generated with low confidence">
            <a:extLst>
              <a:ext uri="{FF2B5EF4-FFF2-40B4-BE49-F238E27FC236}">
                <a16:creationId xmlns:a16="http://schemas.microsoft.com/office/drawing/2014/main" id="{6F16264F-705A-4EAB-9F45-EC86DD66FDE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64" r="16664"/>
          <a:stretch>
            <a:fillRect/>
          </a:stretch>
        </p:blipFill>
        <p:spPr>
          <a:xfrm>
            <a:off x="852006" y="1143794"/>
            <a:ext cx="4775202" cy="4775202"/>
          </a:xfrm>
        </p:spPr>
      </p:pic>
      <p:sp>
        <p:nvSpPr>
          <p:cNvPr id="2" name="Title 1"/>
          <p:cNvSpPr>
            <a:spLocks noGrp="1"/>
          </p:cNvSpPr>
          <p:nvPr>
            <p:ph type="title" idx="4294967295"/>
          </p:nvPr>
        </p:nvSpPr>
        <p:spPr>
          <a:xfrm>
            <a:off x="5283200" y="200820"/>
            <a:ext cx="1625600" cy="638175"/>
          </a:xfrm>
        </p:spPr>
        <p:txBody>
          <a:bodyPr>
            <a:normAutofit/>
          </a:bodyPr>
          <a:lstStyle/>
          <a:p>
            <a:r>
              <a:rPr lang="en-US" sz="3200" b="1" dirty="0">
                <a:solidFill>
                  <a:srgbClr val="000000"/>
                </a:solidFill>
                <a:latin typeface="+mj-lt"/>
                <a:cs typeface="Tahoma"/>
              </a:rPr>
              <a:t>Theta </a:t>
            </a:r>
            <a:r>
              <a:rPr lang="en-US" sz="3200" b="1" dirty="0" err="1">
                <a:solidFill>
                  <a:srgbClr val="000000"/>
                </a:solidFill>
                <a:latin typeface="+mj-lt"/>
                <a:ea typeface="Lucida Grande"/>
                <a:cs typeface="Tahoma"/>
              </a:rPr>
              <a:t>Φ</a:t>
            </a:r>
            <a:endParaRPr lang="en-US" sz="3200" b="1" dirty="0">
              <a:solidFill>
                <a:srgbClr val="000000"/>
              </a:solidFill>
              <a:latin typeface="+mj-lt"/>
              <a:cs typeface="Tahoma"/>
            </a:endParaRPr>
          </a:p>
        </p:txBody>
      </p:sp>
      <p:pic>
        <p:nvPicPr>
          <p:cNvPr id="4" name="Picture 3" descr="OptionsTimeDeca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408" y="973930"/>
            <a:ext cx="6158392" cy="5223669"/>
          </a:xfrm>
          <a:prstGeom prst="rect">
            <a:avLst/>
          </a:prstGeom>
        </p:spPr>
      </p:pic>
      <p:pic>
        <p:nvPicPr>
          <p:cNvPr id="8" name="Picture 7">
            <a:extLst>
              <a:ext uri="{FF2B5EF4-FFF2-40B4-BE49-F238E27FC236}">
                <a16:creationId xmlns:a16="http://schemas.microsoft.com/office/drawing/2014/main" id="{2F2D6351-036B-4008-A87E-9535214178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4670" y="6065867"/>
            <a:ext cx="558730" cy="533333"/>
          </a:xfrm>
          <a:prstGeom prst="rect">
            <a:avLst/>
          </a:prstGeom>
        </p:spPr>
      </p:pic>
    </p:spTree>
    <p:extLst>
      <p:ext uri="{BB962C8B-B14F-4D97-AF65-F5344CB8AC3E}">
        <p14:creationId xmlns:p14="http://schemas.microsoft.com/office/powerpoint/2010/main" val="233039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hart, line chart&#10;&#10;Description automatically generated">
            <a:extLst>
              <a:ext uri="{FF2B5EF4-FFF2-40B4-BE49-F238E27FC236}">
                <a16:creationId xmlns:a16="http://schemas.microsoft.com/office/drawing/2014/main" id="{4E08C5B9-0925-4392-8A2D-5300456718E3}"/>
              </a:ext>
            </a:extLst>
          </p:cNvPr>
          <p:cNvPicPr>
            <a:picLocks noGrp="1" noChangeAspect="1"/>
          </p:cNvPicPr>
          <p:nvPr>
            <p:ph type="pic" sz="quarter" idx="10"/>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l="12341" r="12341"/>
          <a:stretch>
            <a:fillRect/>
          </a:stretch>
        </p:blipFill>
        <p:spPr>
          <a:xfrm>
            <a:off x="7150100" y="0"/>
            <a:ext cx="5041900" cy="6858000"/>
          </a:xfrm>
          <a:noFill/>
        </p:spPr>
      </p:pic>
      <p:sp>
        <p:nvSpPr>
          <p:cNvPr id="2" name="Title 1"/>
          <p:cNvSpPr>
            <a:spLocks noGrp="1"/>
          </p:cNvSpPr>
          <p:nvPr>
            <p:ph type="title" idx="4294967295"/>
          </p:nvPr>
        </p:nvSpPr>
        <p:spPr>
          <a:xfrm>
            <a:off x="5530850" y="271651"/>
            <a:ext cx="1130300" cy="639763"/>
          </a:xfrm>
        </p:spPr>
        <p:txBody>
          <a:bodyPr>
            <a:normAutofit/>
          </a:bodyPr>
          <a:lstStyle/>
          <a:p>
            <a:r>
              <a:rPr lang="en-US" sz="3200" b="1" dirty="0">
                <a:solidFill>
                  <a:srgbClr val="000000"/>
                </a:solidFill>
                <a:latin typeface="+mj-lt"/>
                <a:cs typeface="Tahoma"/>
              </a:rPr>
              <a:t>Rho </a:t>
            </a:r>
            <a:r>
              <a:rPr lang="en-US" sz="3200" b="1" dirty="0" err="1">
                <a:solidFill>
                  <a:srgbClr val="000000"/>
                </a:solidFill>
                <a:latin typeface="+mj-lt"/>
                <a:ea typeface="Lucida Grande"/>
                <a:cs typeface="Tahoma"/>
              </a:rPr>
              <a:t>Ρ</a:t>
            </a:r>
            <a:endParaRPr lang="en-US" sz="3200" b="1" dirty="0">
              <a:solidFill>
                <a:srgbClr val="000000"/>
              </a:solidFill>
              <a:latin typeface="+mj-lt"/>
              <a:cs typeface="Tahoma"/>
            </a:endParaRPr>
          </a:p>
        </p:txBody>
      </p:sp>
      <p:sp>
        <p:nvSpPr>
          <p:cNvPr id="3" name="TextBox 2"/>
          <p:cNvSpPr txBox="1"/>
          <p:nvPr/>
        </p:nvSpPr>
        <p:spPr>
          <a:xfrm>
            <a:off x="2362200" y="1295400"/>
            <a:ext cx="5410200" cy="4267200"/>
          </a:xfrm>
          <a:prstGeom prst="rect">
            <a:avLst/>
          </a:prstGeom>
        </p:spPr>
        <p:txBody>
          <a:bodyPr vert="horz" wrap="squar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sp>
        <p:nvSpPr>
          <p:cNvPr id="5" name="TextBox 4"/>
          <p:cNvSpPr txBox="1"/>
          <p:nvPr/>
        </p:nvSpPr>
        <p:spPr>
          <a:xfrm>
            <a:off x="2209800" y="1295401"/>
            <a:ext cx="2171986" cy="3504687"/>
          </a:xfrm>
          <a:prstGeom prst="rect">
            <a:avLst/>
          </a:prstGeom>
        </p:spPr>
        <p:txBody>
          <a:bodyPr vert="horz" wrap="non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sp>
        <p:nvSpPr>
          <p:cNvPr id="6" name="Rectangle 5"/>
          <p:cNvSpPr/>
          <p:nvPr/>
        </p:nvSpPr>
        <p:spPr>
          <a:xfrm>
            <a:off x="542925" y="1073289"/>
            <a:ext cx="6292850" cy="5355312"/>
          </a:xfrm>
          <a:prstGeom prst="rect">
            <a:avLst/>
          </a:prstGeom>
        </p:spPr>
        <p:txBody>
          <a:bodyPr wrap="square">
            <a:spAutoFit/>
          </a:bodyPr>
          <a:lstStyle/>
          <a:p>
            <a:r>
              <a:rPr lang="en-US" b="1" dirty="0">
                <a:solidFill>
                  <a:srgbClr val="000000"/>
                </a:solidFill>
                <a:cs typeface="Tahoma"/>
              </a:rPr>
              <a:t>Rho stands for the option position’s sensitivity to interest rates. </a:t>
            </a:r>
          </a:p>
          <a:p>
            <a:endParaRPr lang="en-US" dirty="0">
              <a:solidFill>
                <a:srgbClr val="000000"/>
              </a:solidFill>
              <a:cs typeface="Tahoma"/>
            </a:endParaRPr>
          </a:p>
          <a:p>
            <a:r>
              <a:rPr lang="en-US" dirty="0">
                <a:solidFill>
                  <a:srgbClr val="000000"/>
                </a:solidFill>
                <a:cs typeface="Tahoma"/>
              </a:rPr>
              <a:t>A positive Rho means that higher interest rates are helping the position, and a negative Rho means that higher interest rates are hurting the position. Rho is the least important of all the Greeks as far as stock options are concerned.</a:t>
            </a:r>
            <a:br>
              <a:rPr lang="en-US" dirty="0">
                <a:solidFill>
                  <a:srgbClr val="000000"/>
                </a:solidFill>
                <a:cs typeface="Tahoma"/>
              </a:rPr>
            </a:br>
            <a:br>
              <a:rPr lang="en-US" dirty="0">
                <a:solidFill>
                  <a:srgbClr val="000000"/>
                </a:solidFill>
                <a:cs typeface="Tahoma"/>
              </a:rPr>
            </a:br>
            <a:r>
              <a:rPr lang="en-US" dirty="0">
                <a:solidFill>
                  <a:srgbClr val="000000"/>
                </a:solidFill>
                <a:cs typeface="Tahoma"/>
              </a:rPr>
              <a:t>Long call options produces positive options rho</a:t>
            </a:r>
            <a:br>
              <a:rPr lang="en-US" dirty="0">
                <a:solidFill>
                  <a:srgbClr val="000000"/>
                </a:solidFill>
                <a:cs typeface="Tahoma"/>
              </a:rPr>
            </a:br>
            <a:r>
              <a:rPr lang="en-US" dirty="0">
                <a:solidFill>
                  <a:srgbClr val="000000"/>
                </a:solidFill>
                <a:cs typeface="Tahoma"/>
              </a:rPr>
              <a:t>Long put options produces negative options rho</a:t>
            </a:r>
          </a:p>
          <a:p>
            <a:endParaRPr lang="en-US" dirty="0">
              <a:solidFill>
                <a:srgbClr val="000000"/>
              </a:solidFill>
              <a:cs typeface="Tahoma"/>
            </a:endParaRPr>
          </a:p>
          <a:p>
            <a:r>
              <a:rPr lang="en-US" dirty="0">
                <a:solidFill>
                  <a:srgbClr val="000000"/>
                </a:solidFill>
                <a:cs typeface="Tahoma"/>
              </a:rPr>
              <a:t>This means that call options rise in value and put options drop in value with a rise in interest rates. Options Rho increases as time to expiration becomes longer. Options Rho is almost equal for all ITM and decreases for OTM options </a:t>
            </a:r>
          </a:p>
          <a:p>
            <a:endParaRPr lang="en-US" dirty="0">
              <a:solidFill>
                <a:srgbClr val="000000"/>
              </a:solidFill>
              <a:cs typeface="Tahoma"/>
            </a:endParaRPr>
          </a:p>
          <a:p>
            <a:r>
              <a:rPr lang="en-US" dirty="0">
                <a:solidFill>
                  <a:srgbClr val="000000"/>
                </a:solidFill>
                <a:cs typeface="Tahoma"/>
              </a:rPr>
              <a:t>Rho for short term trading purposes are not noticeably important. Rho is significantly more important for LEAPS with are long term options. They have a higher chance of exposure to interest rate changes.</a:t>
            </a:r>
          </a:p>
        </p:txBody>
      </p:sp>
      <p:pic>
        <p:nvPicPr>
          <p:cNvPr id="13" name="Picture 12">
            <a:extLst>
              <a:ext uri="{FF2B5EF4-FFF2-40B4-BE49-F238E27FC236}">
                <a16:creationId xmlns:a16="http://schemas.microsoft.com/office/drawing/2014/main" id="{414F5084-DBAD-456F-A920-85298FB236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18935" y="6161934"/>
            <a:ext cx="558730" cy="533333"/>
          </a:xfrm>
          <a:prstGeom prst="rect">
            <a:avLst/>
          </a:prstGeom>
        </p:spPr>
      </p:pic>
    </p:spTree>
    <p:extLst>
      <p:ext uri="{BB962C8B-B14F-4D97-AF65-F5344CB8AC3E}">
        <p14:creationId xmlns:p14="http://schemas.microsoft.com/office/powerpoint/2010/main" val="819118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116569" y="417014"/>
            <a:ext cx="1347512" cy="688975"/>
          </a:xfrm>
        </p:spPr>
        <p:txBody>
          <a:bodyPr vert="horz" lIns="91440" tIns="45720" rIns="91440" bIns="45720" rtlCol="0" anchor="ctr">
            <a:normAutofit/>
          </a:bodyPr>
          <a:lstStyle/>
          <a:p>
            <a:r>
              <a:rPr lang="en-US" sz="3200" b="1" dirty="0">
                <a:latin typeface="+mj-lt"/>
                <a:cs typeface="+mj-cs"/>
              </a:rPr>
              <a:t>Vega Κ</a:t>
            </a:r>
          </a:p>
        </p:txBody>
      </p:sp>
      <p:pic>
        <p:nvPicPr>
          <p:cNvPr id="11" name="Picture Placeholder 10">
            <a:extLst>
              <a:ext uri="{FF2B5EF4-FFF2-40B4-BE49-F238E27FC236}">
                <a16:creationId xmlns:a16="http://schemas.microsoft.com/office/drawing/2014/main" id="{BCE880B8-1355-403A-BE79-7BCAD7E2875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3726" r="16739"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p:cNvSpPr txBox="1"/>
          <p:nvPr/>
        </p:nvSpPr>
        <p:spPr>
          <a:xfrm>
            <a:off x="6094476" y="1523002"/>
            <a:ext cx="5237229" cy="3843666"/>
          </a:xfrm>
          <a:prstGeom prst="rect">
            <a:avLst/>
          </a:prstGeom>
        </p:spPr>
        <p:txBody>
          <a:bodyPr vert="horz" lIns="91440" tIns="45720" rIns="91440" bIns="45720" rtlCol="0">
            <a:normAutofit/>
          </a:bodyPr>
          <a:lstStyle/>
          <a:p>
            <a:pPr marL="342900" indent="-342900">
              <a:lnSpc>
                <a:spcPct val="90000"/>
              </a:lnSpc>
              <a:spcBef>
                <a:spcPct val="0"/>
              </a:spcBef>
              <a:spcAft>
                <a:spcPts val="600"/>
              </a:spcAft>
              <a:buFont typeface="Wingdings" panose="05000000000000000000" pitchFamily="2" charset="2"/>
              <a:buChar char="§"/>
            </a:pPr>
            <a:r>
              <a:rPr lang="en-US" sz="1900" dirty="0"/>
              <a:t>Vega stands for the option position’s sensitivity to volatility. Options tend to increase in value when the underlying stock’s volatility increases. </a:t>
            </a:r>
          </a:p>
          <a:p>
            <a:pPr marL="342900" indent="-342900">
              <a:lnSpc>
                <a:spcPct val="90000"/>
              </a:lnSpc>
              <a:spcBef>
                <a:spcPct val="0"/>
              </a:spcBef>
              <a:spcAft>
                <a:spcPts val="600"/>
              </a:spcAft>
              <a:buFont typeface="Wingdings" panose="05000000000000000000" pitchFamily="2" charset="2"/>
              <a:buChar char="§"/>
            </a:pPr>
            <a:endParaRPr lang="en-US" sz="1900" dirty="0"/>
          </a:p>
          <a:p>
            <a:pPr marL="342900" indent="-342900">
              <a:lnSpc>
                <a:spcPct val="90000"/>
              </a:lnSpc>
              <a:spcBef>
                <a:spcPct val="0"/>
              </a:spcBef>
              <a:spcAft>
                <a:spcPts val="600"/>
              </a:spcAft>
              <a:buFont typeface="Wingdings" panose="05000000000000000000" pitchFamily="2" charset="2"/>
              <a:buChar char="§"/>
            </a:pPr>
            <a:r>
              <a:rPr lang="en-US" sz="1900" dirty="0"/>
              <a:t>So, volatility helps the owner of an option and hurts the writer of an option. Vega is positive for long option positions and negative for short option positions.</a:t>
            </a:r>
          </a:p>
          <a:p>
            <a:pPr marL="342900" indent="-342900">
              <a:lnSpc>
                <a:spcPct val="90000"/>
              </a:lnSpc>
              <a:spcBef>
                <a:spcPct val="0"/>
              </a:spcBef>
              <a:spcAft>
                <a:spcPts val="600"/>
              </a:spcAft>
              <a:buFont typeface="Wingdings" panose="05000000000000000000" pitchFamily="2" charset="2"/>
              <a:buChar char="§"/>
            </a:pPr>
            <a:br>
              <a:rPr lang="en-US" sz="1900" dirty="0"/>
            </a:br>
            <a:r>
              <a:rPr lang="en-US" sz="1900" dirty="0"/>
              <a:t>Since there technically is no Greek letter for Vega, Kappa has been used to symbolize volatility.</a:t>
            </a:r>
          </a:p>
          <a:p>
            <a:pPr indent="-228600">
              <a:lnSpc>
                <a:spcPct val="90000"/>
              </a:lnSpc>
              <a:spcBef>
                <a:spcPct val="0"/>
              </a:spcBef>
              <a:spcAft>
                <a:spcPts val="600"/>
              </a:spcAft>
              <a:buFont typeface="Arial" panose="020B0604020202020204" pitchFamily="34" charset="0"/>
              <a:buChar char="•"/>
            </a:pPr>
            <a:endParaRPr lang="en-US" sz="1900" dirty="0"/>
          </a:p>
          <a:p>
            <a:pPr indent="-228600">
              <a:lnSpc>
                <a:spcPct val="90000"/>
              </a:lnSpc>
              <a:spcBef>
                <a:spcPct val="0"/>
              </a:spcBef>
              <a:spcAft>
                <a:spcPts val="600"/>
              </a:spcAft>
              <a:buFont typeface="Arial" panose="020B0604020202020204" pitchFamily="34" charset="0"/>
              <a:buChar char="•"/>
            </a:pPr>
            <a:endParaRPr lang="en-US" sz="1900" dirty="0"/>
          </a:p>
        </p:txBody>
      </p:sp>
      <p:sp>
        <p:nvSpPr>
          <p:cNvPr id="3" name="TextBox 2"/>
          <p:cNvSpPr txBox="1"/>
          <p:nvPr/>
        </p:nvSpPr>
        <p:spPr>
          <a:xfrm>
            <a:off x="3078409" y="2179775"/>
            <a:ext cx="914400" cy="914400"/>
          </a:xfrm>
          <a:prstGeom prst="rect">
            <a:avLst/>
          </a:prstGeom>
        </p:spPr>
        <p:txBody>
          <a:bodyPr vert="horz" wrap="non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sp>
        <p:nvSpPr>
          <p:cNvPr id="5" name="TextBox 4"/>
          <p:cNvSpPr txBox="1"/>
          <p:nvPr/>
        </p:nvSpPr>
        <p:spPr>
          <a:xfrm>
            <a:off x="3305883" y="2530435"/>
            <a:ext cx="914400" cy="914400"/>
          </a:xfrm>
          <a:prstGeom prst="rect">
            <a:avLst/>
          </a:prstGeom>
        </p:spPr>
        <p:txBody>
          <a:bodyPr vert="horz" wrap="non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pic>
        <p:nvPicPr>
          <p:cNvPr id="13" name="Picture 12">
            <a:extLst>
              <a:ext uri="{FF2B5EF4-FFF2-40B4-BE49-F238E27FC236}">
                <a16:creationId xmlns:a16="http://schemas.microsoft.com/office/drawing/2014/main" id="{32315E66-FAC5-4C00-99BB-832EA795F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1705" y="6083333"/>
            <a:ext cx="558730" cy="533333"/>
          </a:xfrm>
          <a:prstGeom prst="rect">
            <a:avLst/>
          </a:prstGeom>
        </p:spPr>
      </p:pic>
    </p:spTree>
    <p:extLst>
      <p:ext uri="{BB962C8B-B14F-4D97-AF65-F5344CB8AC3E}">
        <p14:creationId xmlns:p14="http://schemas.microsoft.com/office/powerpoint/2010/main" val="1443273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8C94856-200D-405A-AB35-F9553D46E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917099" y="442450"/>
            <a:ext cx="1863849" cy="569500"/>
          </a:xfrm>
        </p:spPr>
        <p:txBody>
          <a:bodyPr vert="horz" lIns="91440" tIns="45720" rIns="91440" bIns="45720" rtlCol="0" anchor="t">
            <a:normAutofit/>
          </a:bodyPr>
          <a:lstStyle/>
          <a:p>
            <a:r>
              <a:rPr lang="en-US" sz="3200" b="1" dirty="0">
                <a:latin typeface="+mj-lt"/>
                <a:cs typeface="+mj-cs"/>
              </a:rPr>
              <a:t>Summary</a:t>
            </a:r>
          </a:p>
        </p:txBody>
      </p:sp>
      <p:sp>
        <p:nvSpPr>
          <p:cNvPr id="3" name="Content Placeholder 2"/>
          <p:cNvSpPr>
            <a:spLocks noGrp="1"/>
          </p:cNvSpPr>
          <p:nvPr>
            <p:ph idx="4294967295"/>
          </p:nvPr>
        </p:nvSpPr>
        <p:spPr>
          <a:xfrm>
            <a:off x="765051" y="1143000"/>
            <a:ext cx="6015897" cy="5041900"/>
          </a:xfrm>
        </p:spPr>
        <p:txBody>
          <a:bodyPr vert="horz" lIns="91440" tIns="45720" rIns="91440" bIns="45720" rtlCol="0">
            <a:noAutofit/>
          </a:bodyPr>
          <a:lstStyle/>
          <a:p>
            <a:pPr>
              <a:buFont typeface="Wingdings" panose="05000000000000000000" pitchFamily="2" charset="2"/>
              <a:buChar char="§"/>
            </a:pPr>
            <a:r>
              <a:rPr lang="en-US" sz="1800" dirty="0">
                <a:latin typeface="+mn-lt"/>
                <a:cs typeface="+mn-cs"/>
              </a:rPr>
              <a:t> </a:t>
            </a:r>
            <a:r>
              <a:rPr lang="en-US" sz="1800" b="0" dirty="0">
                <a:latin typeface="+mn-lt"/>
                <a:cs typeface="+mn-cs"/>
              </a:rPr>
              <a:t>Greeks tell you your positions sensitivity to the underlying stock, volatility, interest rates, and time.</a:t>
            </a:r>
            <a:endParaRPr lang="en-US" sz="1800" dirty="0">
              <a:latin typeface="+mn-lt"/>
              <a:cs typeface="+mn-cs"/>
            </a:endParaRPr>
          </a:p>
          <a:p>
            <a:pPr>
              <a:buFont typeface="Wingdings" panose="05000000000000000000" pitchFamily="2" charset="2"/>
              <a:buChar char="§"/>
            </a:pPr>
            <a:r>
              <a:rPr lang="en-US" sz="1800" b="0" dirty="0">
                <a:latin typeface="+mn-lt"/>
                <a:cs typeface="+mn-cs"/>
              </a:rPr>
              <a:t> Being aware of what your Greeks are will keep you from being surprised when market conditions change.</a:t>
            </a:r>
          </a:p>
          <a:p>
            <a:pPr>
              <a:buFont typeface="Wingdings" panose="05000000000000000000" pitchFamily="2" charset="2"/>
              <a:buChar char="§"/>
            </a:pPr>
            <a:r>
              <a:rPr lang="en-US" sz="1800" b="0" dirty="0">
                <a:latin typeface="+mn-lt"/>
                <a:cs typeface="+mn-cs"/>
              </a:rPr>
              <a:t> Delta describes the change in your options value relative to change in the underlying.</a:t>
            </a:r>
          </a:p>
          <a:p>
            <a:pPr>
              <a:buFont typeface="Wingdings" panose="05000000000000000000" pitchFamily="2" charset="2"/>
              <a:buChar char="§"/>
            </a:pPr>
            <a:r>
              <a:rPr lang="en-US" sz="1800" b="0" dirty="0">
                <a:latin typeface="+mn-lt"/>
                <a:cs typeface="+mn-cs"/>
              </a:rPr>
              <a:t> Delta also describes the percentage chance of the option expiring ITM. </a:t>
            </a:r>
          </a:p>
          <a:p>
            <a:pPr>
              <a:buFont typeface="Wingdings" panose="05000000000000000000" pitchFamily="2" charset="2"/>
              <a:buChar char="§"/>
            </a:pPr>
            <a:r>
              <a:rPr lang="en-US" sz="1800" b="0" dirty="0">
                <a:latin typeface="+mn-lt"/>
                <a:cs typeface="+mn-cs"/>
              </a:rPr>
              <a:t> Gamma describes the change in delta relative to change in the underlying</a:t>
            </a:r>
          </a:p>
          <a:p>
            <a:pPr>
              <a:buFont typeface="Wingdings" panose="05000000000000000000" pitchFamily="2" charset="2"/>
              <a:buChar char="§"/>
            </a:pPr>
            <a:r>
              <a:rPr lang="en-US" sz="1800" b="0" dirty="0">
                <a:latin typeface="+mn-lt"/>
                <a:cs typeface="+mn-cs"/>
              </a:rPr>
              <a:t> Theta describes  the change in time decay has on your position.</a:t>
            </a:r>
          </a:p>
          <a:p>
            <a:pPr>
              <a:buFont typeface="Wingdings" panose="05000000000000000000" pitchFamily="2" charset="2"/>
              <a:buChar char="§"/>
            </a:pPr>
            <a:r>
              <a:rPr lang="en-US" sz="1800" b="0" dirty="0">
                <a:latin typeface="+mn-lt"/>
                <a:cs typeface="+mn-cs"/>
              </a:rPr>
              <a:t> Vega describes the change in option value relative to changes in implied volatility.  </a:t>
            </a:r>
          </a:p>
          <a:p>
            <a:pPr>
              <a:buFont typeface="Wingdings" panose="05000000000000000000" pitchFamily="2" charset="2"/>
              <a:buChar char="§"/>
            </a:pPr>
            <a:r>
              <a:rPr lang="en-US" sz="1800" b="0" dirty="0">
                <a:latin typeface="+mn-lt"/>
                <a:cs typeface="+mn-cs"/>
              </a:rPr>
              <a:t> Rho describes the change in option value relative to changes in interest rates.</a:t>
            </a:r>
          </a:p>
        </p:txBody>
      </p:sp>
      <p:pic>
        <p:nvPicPr>
          <p:cNvPr id="7" name="Picture Placeholder 6">
            <a:extLst>
              <a:ext uri="{FF2B5EF4-FFF2-40B4-BE49-F238E27FC236}">
                <a16:creationId xmlns:a16="http://schemas.microsoft.com/office/drawing/2014/main" id="{0FE4A533-D01C-4F6B-9762-C1107DD30F71}"/>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r="2" b="4676"/>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p:spPr>
      </p:pic>
      <p:pic>
        <p:nvPicPr>
          <p:cNvPr id="9" name="Picture 8">
            <a:extLst>
              <a:ext uri="{FF2B5EF4-FFF2-40B4-BE49-F238E27FC236}">
                <a16:creationId xmlns:a16="http://schemas.microsoft.com/office/drawing/2014/main" id="{E7A46962-1448-41DF-BA17-AC7CE0CEA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1549" y="6159500"/>
            <a:ext cx="558730" cy="5333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5342702" y="138766"/>
            <a:ext cx="1506595" cy="575218"/>
          </a:xfrm>
        </p:spPr>
        <p:txBody>
          <a:bodyPr vert="horz" lIns="91440" tIns="45720" rIns="91440" bIns="45720" rtlCol="0" anchor="b">
            <a:normAutofit/>
          </a:bodyPr>
          <a:lstStyle/>
          <a:p>
            <a:r>
              <a:rPr lang="en-US" sz="3200" b="1" kern="1200" dirty="0">
                <a:solidFill>
                  <a:schemeClr val="tx1"/>
                </a:solidFill>
                <a:latin typeface="+mj-lt"/>
                <a:ea typeface="+mj-ea"/>
                <a:cs typeface="+mj-cs"/>
              </a:rPr>
              <a:t>Delta Δ</a:t>
            </a:r>
          </a:p>
        </p:txBody>
      </p:sp>
      <p:sp>
        <p:nvSpPr>
          <p:cNvPr id="3" name="Content Placeholder 2"/>
          <p:cNvSpPr>
            <a:spLocks noGrp="1"/>
          </p:cNvSpPr>
          <p:nvPr>
            <p:ph idx="4294967295"/>
          </p:nvPr>
        </p:nvSpPr>
        <p:spPr>
          <a:xfrm>
            <a:off x="457200" y="852750"/>
            <a:ext cx="6845474" cy="5866483"/>
          </a:xfrm>
        </p:spPr>
        <p:txBody>
          <a:bodyPr vert="horz" lIns="91440" tIns="45720" rIns="91440" bIns="45720" rtlCol="0" anchor="t">
            <a:normAutofit lnSpcReduction="10000"/>
          </a:bodyPr>
          <a:lstStyle/>
          <a:p>
            <a:pPr>
              <a:spcBef>
                <a:spcPts val="320"/>
              </a:spcBef>
              <a:buClr>
                <a:srgbClr val="14456F"/>
              </a:buClr>
              <a:buSzPct val="25000"/>
            </a:pPr>
            <a:r>
              <a:rPr lang="en-US" sz="1800" b="0" dirty="0">
                <a:latin typeface="+mn-lt"/>
                <a:cs typeface="+mn-cs"/>
                <a:sym typeface="Arial"/>
              </a:rPr>
              <a:t>Delta is simply </a:t>
            </a:r>
            <a:r>
              <a:rPr lang="en-US" sz="1800" b="0" i="1" dirty="0">
                <a:latin typeface="+mn-lt"/>
                <a:cs typeface="+mn-cs"/>
                <a:sym typeface="Arial"/>
              </a:rPr>
              <a:t>a measurement of the speed at which the option price changes relative to the underlying stock price change. </a:t>
            </a:r>
          </a:p>
          <a:p>
            <a:pPr>
              <a:spcBef>
                <a:spcPts val="320"/>
              </a:spcBef>
              <a:buClr>
                <a:srgbClr val="14456F"/>
              </a:buClr>
              <a:buSzPct val="25000"/>
            </a:pPr>
            <a:endParaRPr lang="en-US" sz="1800" b="0" i="1" dirty="0">
              <a:latin typeface="+mn-lt"/>
              <a:cs typeface="+mn-cs"/>
              <a:sym typeface="Arial"/>
            </a:endParaRPr>
          </a:p>
          <a:p>
            <a:pPr>
              <a:spcBef>
                <a:spcPts val="320"/>
              </a:spcBef>
              <a:buClr>
                <a:srgbClr val="14456F"/>
              </a:buClr>
              <a:buSzPct val="25000"/>
            </a:pPr>
            <a:r>
              <a:rPr lang="en-US" sz="1800" b="0" dirty="0">
                <a:latin typeface="+mn-lt"/>
                <a:cs typeface="+mn-cs"/>
                <a:sym typeface="Arial"/>
              </a:rPr>
              <a:t>The Delta of Calls range between 0.00 and 1.00, and the Delta of puts range between 0.00 and -1.00. Since Options contracts represent 100 shares of stock, we will discuss delta in terms of -100 and +100.</a:t>
            </a:r>
          </a:p>
          <a:p>
            <a:pPr>
              <a:spcBef>
                <a:spcPts val="320"/>
              </a:spcBef>
              <a:buClr>
                <a:srgbClr val="14456F"/>
              </a:buClr>
              <a:buSzPct val="25000"/>
            </a:pPr>
            <a:endParaRPr lang="en-US" sz="1800" b="0" dirty="0">
              <a:latin typeface="+mn-lt"/>
              <a:cs typeface="+mn-cs"/>
              <a:sym typeface="Arial"/>
            </a:endParaRPr>
          </a:p>
          <a:p>
            <a:pPr>
              <a:spcBef>
                <a:spcPts val="320"/>
              </a:spcBef>
              <a:buClr>
                <a:srgbClr val="14456F"/>
              </a:buClr>
              <a:buSzPct val="25000"/>
            </a:pPr>
            <a:r>
              <a:rPr lang="en-US" sz="1800" b="0" dirty="0">
                <a:latin typeface="+mn-lt"/>
                <a:cs typeface="+mn-cs"/>
                <a:sym typeface="Arial"/>
              </a:rPr>
              <a:t>As stated above, Calls have positive deltas and Puts have negative deltas. For example, with the stock price of Oracle (ORCL) at 21.50 let's say the Feb 22.50 call has a Delta of .35. If ORCL goes up a buck to 22.50 the option should go up 35 cents.</a:t>
            </a:r>
          </a:p>
          <a:p>
            <a:pPr>
              <a:spcBef>
                <a:spcPts val="320"/>
              </a:spcBef>
              <a:buClr>
                <a:srgbClr val="14456F"/>
              </a:buClr>
              <a:buSzPct val="25000"/>
            </a:pPr>
            <a:endParaRPr lang="en-US" sz="1800" b="0" dirty="0">
              <a:latin typeface="+mn-lt"/>
              <a:cs typeface="+mn-cs"/>
              <a:sym typeface="Arial"/>
            </a:endParaRPr>
          </a:p>
          <a:p>
            <a:pPr>
              <a:spcBef>
                <a:spcPts val="320"/>
              </a:spcBef>
              <a:buClr>
                <a:srgbClr val="14456F"/>
              </a:buClr>
              <a:buSzPct val="25000"/>
            </a:pPr>
            <a:r>
              <a:rPr lang="en-US" sz="1800" b="0" dirty="0">
                <a:latin typeface="+mn-lt"/>
                <a:cs typeface="+mn-cs"/>
                <a:sym typeface="Arial"/>
              </a:rPr>
              <a:t>Another meaning of Delta is "percent chance of finishing in the money". So, an option with a Delta of 25 is considered to have a 25% chance of expiring in the money. With this in mind remember that Delta Call + Delta Put almost always equals 100. The exception to this being American style equity options with large dividends.</a:t>
            </a:r>
          </a:p>
          <a:p>
            <a:pPr>
              <a:spcBef>
                <a:spcPts val="320"/>
              </a:spcBef>
              <a:buClr>
                <a:srgbClr val="14456F"/>
              </a:buClr>
              <a:buSzPct val="25000"/>
            </a:pPr>
            <a:endParaRPr lang="en-US" sz="1800" b="0" dirty="0">
              <a:latin typeface="+mn-lt"/>
              <a:cs typeface="+mn-cs"/>
              <a:sym typeface="Arial"/>
            </a:endParaRPr>
          </a:p>
          <a:p>
            <a:pPr>
              <a:spcBef>
                <a:spcPts val="320"/>
              </a:spcBef>
              <a:buClr>
                <a:srgbClr val="14456F"/>
              </a:buClr>
              <a:buSzPct val="25000"/>
            </a:pPr>
            <a:r>
              <a:rPr lang="en-US" sz="1800" b="0" dirty="0">
                <a:latin typeface="+mn-lt"/>
                <a:cs typeface="+mn-cs"/>
                <a:sym typeface="Arial"/>
              </a:rPr>
              <a:t>Very Important!!! Delta changes over time regardless of a move in the underlying. As expiration approaches in the money options move closer to Delta 100 and out of the money options to Delta zero. Today's Delta is not tomorrow's Delta!</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a:extLst>
              <a:ext uri="{FF2B5EF4-FFF2-40B4-BE49-F238E27FC236}">
                <a16:creationId xmlns:a16="http://schemas.microsoft.com/office/drawing/2014/main" id="{83E97BE2-72C6-40EB-9130-E056E189DA1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613" r="13613"/>
          <a:stretch/>
        </p:blipFill>
        <p:spPr>
          <a:xfrm>
            <a:off x="7564270" y="1279940"/>
            <a:ext cx="4170530" cy="4298095"/>
          </a:xfrm>
          <a:prstGeom prst="rect">
            <a:avLst/>
          </a:prstGeom>
        </p:spPr>
      </p:pic>
      <p:pic>
        <p:nvPicPr>
          <p:cNvPr id="8" name="Picture 7">
            <a:extLst>
              <a:ext uri="{FF2B5EF4-FFF2-40B4-BE49-F238E27FC236}">
                <a16:creationId xmlns:a16="http://schemas.microsoft.com/office/drawing/2014/main" id="{8C1F95E5-3224-4546-BF05-FA972D9573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4703" y="6118045"/>
            <a:ext cx="558730" cy="533333"/>
          </a:xfrm>
          <a:prstGeom prst="rect">
            <a:avLst/>
          </a:prstGeom>
        </p:spPr>
      </p:pic>
    </p:spTree>
    <p:extLst>
      <p:ext uri="{BB962C8B-B14F-4D97-AF65-F5344CB8AC3E}">
        <p14:creationId xmlns:p14="http://schemas.microsoft.com/office/powerpoint/2010/main" val="2654299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lass of wine on a table&#10;&#10;Description automatically generated with medium confidence">
            <a:extLst>
              <a:ext uri="{FF2B5EF4-FFF2-40B4-BE49-F238E27FC236}">
                <a16:creationId xmlns:a16="http://schemas.microsoft.com/office/drawing/2014/main" id="{1864AEF1-A3F9-4DCE-9548-73E500D8149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6012" r="36012"/>
          <a:stretch>
            <a:fillRect/>
          </a:stretch>
        </p:blipFill>
        <p:spPr>
          <a:xfrm>
            <a:off x="1020175" y="653137"/>
            <a:ext cx="2794000" cy="5624286"/>
          </a:xfrm>
        </p:spPr>
      </p:pic>
      <p:sp>
        <p:nvSpPr>
          <p:cNvPr id="2" name="Title 1"/>
          <p:cNvSpPr>
            <a:spLocks noGrp="1"/>
          </p:cNvSpPr>
          <p:nvPr>
            <p:ph type="title" idx="4294967295"/>
          </p:nvPr>
        </p:nvSpPr>
        <p:spPr>
          <a:xfrm>
            <a:off x="5365750" y="185744"/>
            <a:ext cx="1460500" cy="639763"/>
          </a:xfrm>
        </p:spPr>
        <p:txBody>
          <a:bodyPr>
            <a:normAutofit/>
          </a:bodyPr>
          <a:lstStyle/>
          <a:p>
            <a:r>
              <a:rPr lang="en-US" sz="3200" b="1" dirty="0">
                <a:solidFill>
                  <a:srgbClr val="000000"/>
                </a:solidFill>
                <a:latin typeface="+mj-lt"/>
                <a:cs typeface="Tahoma"/>
              </a:rPr>
              <a:t>Delta </a:t>
            </a:r>
            <a:r>
              <a:rPr lang="en-US" sz="3200" b="1" dirty="0" err="1">
                <a:solidFill>
                  <a:srgbClr val="000000"/>
                </a:solidFill>
                <a:latin typeface="+mj-lt"/>
                <a:ea typeface="Lucida Grande"/>
                <a:cs typeface="Tahoma"/>
              </a:rPr>
              <a:t>Δ</a:t>
            </a:r>
            <a:endParaRPr lang="en-US" sz="3200" b="1" dirty="0">
              <a:solidFill>
                <a:srgbClr val="000000"/>
              </a:solidFill>
              <a:latin typeface="+mj-lt"/>
              <a:cs typeface="Tahoma"/>
            </a:endParaRPr>
          </a:p>
        </p:txBody>
      </p:sp>
      <p:sp>
        <p:nvSpPr>
          <p:cNvPr id="3" name="Content Placeholder 2"/>
          <p:cNvSpPr>
            <a:spLocks noGrp="1"/>
          </p:cNvSpPr>
          <p:nvPr>
            <p:ph idx="4294967295"/>
          </p:nvPr>
        </p:nvSpPr>
        <p:spPr>
          <a:xfrm>
            <a:off x="4022943" y="930304"/>
            <a:ext cx="6599129" cy="1981200"/>
          </a:xfrm>
        </p:spPr>
        <p:txBody>
          <a:bodyPr>
            <a:normAutofit/>
          </a:bodyPr>
          <a:lstStyle/>
          <a:p>
            <a:pPr marL="0" indent="0">
              <a:buNone/>
            </a:pPr>
            <a:r>
              <a:rPr lang="en-US" sz="1800" b="0" dirty="0">
                <a:solidFill>
                  <a:srgbClr val="000000"/>
                </a:solidFill>
                <a:latin typeface="+mn-lt"/>
                <a:cs typeface="Tahoma"/>
              </a:rPr>
              <a:t>Delta is simply a measurement of the speed at which the option price changes relative to the underlying stock price change. *</a:t>
            </a:r>
            <a:r>
              <a:rPr lang="en-US" sz="1800" b="0" i="1" dirty="0">
                <a:solidFill>
                  <a:srgbClr val="000000"/>
                </a:solidFill>
                <a:latin typeface="+mn-lt"/>
                <a:cs typeface="Tahoma"/>
              </a:rPr>
              <a:t>Rate of Change</a:t>
            </a:r>
          </a:p>
          <a:p>
            <a:pPr marL="0" indent="0">
              <a:buNone/>
            </a:pPr>
            <a:br>
              <a:rPr lang="en-US" sz="1800" dirty="0">
                <a:solidFill>
                  <a:srgbClr val="000000"/>
                </a:solidFill>
                <a:latin typeface="+mn-lt"/>
                <a:cs typeface="Tahoma"/>
              </a:rPr>
            </a:br>
            <a:r>
              <a:rPr lang="en-US" sz="1800" b="1" dirty="0">
                <a:solidFill>
                  <a:srgbClr val="000000"/>
                </a:solidFill>
                <a:latin typeface="+mn-lt"/>
                <a:cs typeface="Tahoma"/>
              </a:rPr>
              <a:t>XYZ STOCK IS CURRENTLY TRADING $22.30</a:t>
            </a:r>
          </a:p>
          <a:p>
            <a:endParaRPr lang="en-US" sz="1600" b="0" dirty="0">
              <a:solidFill>
                <a:srgbClr val="000000"/>
              </a:solidFill>
              <a:latin typeface="Tahoma"/>
              <a:cs typeface="Tahoma"/>
            </a:endParaRPr>
          </a:p>
          <a:p>
            <a:endParaRPr lang="en-US" sz="1600" b="0" dirty="0">
              <a:solidFill>
                <a:srgbClr val="000000"/>
              </a:solidFill>
              <a:latin typeface="Tahoma"/>
              <a:cs typeface="Tahoma"/>
            </a:endParaRPr>
          </a:p>
        </p:txBody>
      </p:sp>
      <p:graphicFrame>
        <p:nvGraphicFramePr>
          <p:cNvPr id="4" name="Table 3"/>
          <p:cNvGraphicFramePr>
            <a:graphicFrameLocks noGrp="1"/>
          </p:cNvGraphicFramePr>
          <p:nvPr>
            <p:extLst>
              <p:ext uri="{D42A27DB-BD31-4B8C-83A1-F6EECF244321}">
                <p14:modId xmlns:p14="http://schemas.microsoft.com/office/powerpoint/2010/main" val="2446703566"/>
              </p:ext>
            </p:extLst>
          </p:nvPr>
        </p:nvGraphicFramePr>
        <p:xfrm>
          <a:off x="4022943" y="2417979"/>
          <a:ext cx="8001000" cy="828040"/>
        </p:xfrm>
        <a:graphic>
          <a:graphicData uri="http://schemas.openxmlformats.org/drawingml/2006/table">
            <a:tbl>
              <a:tblPr firstRow="1" bandRow="1">
                <a:tableStyleId>{93296810-A885-4BE3-A3E7-6D5BEEA58F35}</a:tableStyleId>
              </a:tblPr>
              <a:tblGrid>
                <a:gridCol w="914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70840">
                <a:tc>
                  <a:txBody>
                    <a:bodyPr/>
                    <a:lstStyle/>
                    <a:p>
                      <a:r>
                        <a:rPr lang="en-US" sz="1200" dirty="0"/>
                        <a:t>Strik</a:t>
                      </a:r>
                      <a:r>
                        <a:rPr lang="en-US" sz="1200" baseline="0" dirty="0"/>
                        <a:t>e Price</a:t>
                      </a:r>
                      <a:endParaRPr lang="en-US" sz="1200" dirty="0"/>
                    </a:p>
                  </a:txBody>
                  <a:tcPr/>
                </a:tc>
                <a:tc>
                  <a:txBody>
                    <a:bodyPr/>
                    <a:lstStyle/>
                    <a:p>
                      <a:pPr algn="ctr"/>
                      <a:r>
                        <a:rPr lang="en-US" dirty="0"/>
                        <a:t>$20</a:t>
                      </a:r>
                    </a:p>
                  </a:txBody>
                  <a:tcPr/>
                </a:tc>
                <a:tc>
                  <a:txBody>
                    <a:bodyPr/>
                    <a:lstStyle/>
                    <a:p>
                      <a:pPr algn="ctr"/>
                      <a:r>
                        <a:rPr lang="en-US" dirty="0"/>
                        <a:t>$21</a:t>
                      </a:r>
                    </a:p>
                  </a:txBody>
                  <a:tcPr/>
                </a:tc>
                <a:tc>
                  <a:txBody>
                    <a:bodyPr/>
                    <a:lstStyle/>
                    <a:p>
                      <a:pPr algn="ctr"/>
                      <a:r>
                        <a:rPr lang="en-US" dirty="0"/>
                        <a:t>$22</a:t>
                      </a:r>
                    </a:p>
                  </a:txBody>
                  <a:tcPr/>
                </a:tc>
                <a:tc>
                  <a:txBody>
                    <a:bodyPr/>
                    <a:lstStyle/>
                    <a:p>
                      <a:pPr algn="ctr"/>
                      <a:r>
                        <a:rPr lang="en-US" dirty="0"/>
                        <a:t>$23</a:t>
                      </a:r>
                    </a:p>
                  </a:txBody>
                  <a:tcPr/>
                </a:tc>
                <a:tc>
                  <a:txBody>
                    <a:bodyPr/>
                    <a:lstStyle/>
                    <a:p>
                      <a:pPr algn="ctr"/>
                      <a:r>
                        <a:rPr lang="en-US" dirty="0"/>
                        <a:t>$24</a:t>
                      </a:r>
                    </a:p>
                  </a:txBody>
                  <a:tcPr/>
                </a:tc>
                <a:tc>
                  <a:txBody>
                    <a:bodyPr/>
                    <a:lstStyle/>
                    <a:p>
                      <a:pPr algn="ctr"/>
                      <a:r>
                        <a:rPr lang="en-US" dirty="0"/>
                        <a:t>$25</a:t>
                      </a:r>
                    </a:p>
                  </a:txBody>
                  <a:tcPr/>
                </a:tc>
                <a:extLst>
                  <a:ext uri="{0D108BD9-81ED-4DB2-BD59-A6C34878D82A}">
                    <a16:rowId xmlns:a16="http://schemas.microsoft.com/office/drawing/2014/main" val="10000"/>
                  </a:ext>
                </a:extLst>
              </a:tr>
              <a:tr h="370840">
                <a:tc>
                  <a:txBody>
                    <a:bodyPr/>
                    <a:lstStyle/>
                    <a:p>
                      <a:r>
                        <a:rPr lang="en-US" sz="1200" dirty="0"/>
                        <a:t>Call Option Price</a:t>
                      </a:r>
                    </a:p>
                  </a:txBody>
                  <a:tcPr/>
                </a:tc>
                <a:tc>
                  <a:txBody>
                    <a:bodyPr/>
                    <a:lstStyle/>
                    <a:p>
                      <a:pPr algn="ctr"/>
                      <a:r>
                        <a:rPr lang="en-US" dirty="0"/>
                        <a:t>$3.20</a:t>
                      </a:r>
                    </a:p>
                  </a:txBody>
                  <a:tcPr/>
                </a:tc>
                <a:tc>
                  <a:txBody>
                    <a:bodyPr/>
                    <a:lstStyle/>
                    <a:p>
                      <a:pPr algn="ctr"/>
                      <a:r>
                        <a:rPr lang="en-US" dirty="0"/>
                        <a:t>$2.50</a:t>
                      </a:r>
                    </a:p>
                  </a:txBody>
                  <a:tcPr/>
                </a:tc>
                <a:tc>
                  <a:txBody>
                    <a:bodyPr/>
                    <a:lstStyle/>
                    <a:p>
                      <a:pPr algn="ctr"/>
                      <a:r>
                        <a:rPr lang="en-US" dirty="0"/>
                        <a:t>$1.90</a:t>
                      </a:r>
                    </a:p>
                  </a:txBody>
                  <a:tcPr/>
                </a:tc>
                <a:tc>
                  <a:txBody>
                    <a:bodyPr/>
                    <a:lstStyle/>
                    <a:p>
                      <a:pPr algn="ctr"/>
                      <a:r>
                        <a:rPr lang="en-US" dirty="0"/>
                        <a:t>$1.30</a:t>
                      </a:r>
                    </a:p>
                  </a:txBody>
                  <a:tcPr/>
                </a:tc>
                <a:tc>
                  <a:txBody>
                    <a:bodyPr/>
                    <a:lstStyle/>
                    <a:p>
                      <a:pPr algn="ctr"/>
                      <a:r>
                        <a:rPr lang="en-US" dirty="0"/>
                        <a:t>$.90</a:t>
                      </a:r>
                    </a:p>
                  </a:txBody>
                  <a:tcPr/>
                </a:tc>
                <a:tc>
                  <a:txBody>
                    <a:bodyPr/>
                    <a:lstStyle/>
                    <a:p>
                      <a:pPr algn="ctr"/>
                      <a:r>
                        <a:rPr lang="en-US" dirty="0"/>
                        <a:t>$.60</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83292190"/>
              </p:ext>
            </p:extLst>
          </p:nvPr>
        </p:nvGraphicFramePr>
        <p:xfrm>
          <a:off x="4022943" y="3346022"/>
          <a:ext cx="8001000" cy="370840"/>
        </p:xfrm>
        <a:graphic>
          <a:graphicData uri="http://schemas.openxmlformats.org/drawingml/2006/table">
            <a:tbl>
              <a:tblPr firstRow="1" bandRow="1">
                <a:tableStyleId>{93296810-A885-4BE3-A3E7-6D5BEEA58F35}</a:tableStyleId>
              </a:tblPr>
              <a:tblGrid>
                <a:gridCol w="1121635">
                  <a:extLst>
                    <a:ext uri="{9D8B030D-6E8A-4147-A177-3AD203B41FA5}">
                      <a16:colId xmlns:a16="http://schemas.microsoft.com/office/drawing/2014/main" val="20000"/>
                    </a:ext>
                  </a:extLst>
                </a:gridCol>
                <a:gridCol w="124056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70840">
                <a:tc>
                  <a:txBody>
                    <a:bodyPr/>
                    <a:lstStyle/>
                    <a:p>
                      <a:r>
                        <a:rPr lang="en-US" dirty="0">
                          <a:solidFill>
                            <a:schemeClr val="tx1"/>
                          </a:solidFill>
                        </a:rPr>
                        <a:t>Call Delta</a:t>
                      </a:r>
                    </a:p>
                  </a:txBody>
                  <a:tcPr/>
                </a:tc>
                <a:tc>
                  <a:txBody>
                    <a:bodyPr/>
                    <a:lstStyle/>
                    <a:p>
                      <a:pPr algn="ctr"/>
                      <a:r>
                        <a:rPr lang="en-US" dirty="0">
                          <a:solidFill>
                            <a:schemeClr val="tx1"/>
                          </a:solidFill>
                        </a:rPr>
                        <a:t>.78</a:t>
                      </a:r>
                    </a:p>
                  </a:txBody>
                  <a:tcPr anchor="ctr"/>
                </a:tc>
                <a:tc>
                  <a:txBody>
                    <a:bodyPr/>
                    <a:lstStyle/>
                    <a:p>
                      <a:pPr algn="ctr"/>
                      <a:r>
                        <a:rPr lang="en-US" dirty="0">
                          <a:solidFill>
                            <a:schemeClr val="tx1"/>
                          </a:solidFill>
                        </a:rPr>
                        <a:t>.70</a:t>
                      </a:r>
                    </a:p>
                  </a:txBody>
                  <a:tcPr anchor="ctr"/>
                </a:tc>
                <a:tc>
                  <a:txBody>
                    <a:bodyPr/>
                    <a:lstStyle/>
                    <a:p>
                      <a:pPr algn="ctr"/>
                      <a:r>
                        <a:rPr lang="en-US" dirty="0">
                          <a:solidFill>
                            <a:schemeClr val="tx1"/>
                          </a:solidFill>
                        </a:rPr>
                        <a:t>.60</a:t>
                      </a:r>
                    </a:p>
                  </a:txBody>
                  <a:tcPr anchor="ctr"/>
                </a:tc>
                <a:tc>
                  <a:txBody>
                    <a:bodyPr/>
                    <a:lstStyle/>
                    <a:p>
                      <a:pPr algn="ctr"/>
                      <a:r>
                        <a:rPr lang="en-US" dirty="0">
                          <a:solidFill>
                            <a:schemeClr val="tx1"/>
                          </a:solidFill>
                        </a:rPr>
                        <a:t>.40</a:t>
                      </a:r>
                    </a:p>
                  </a:txBody>
                  <a:tcPr anchor="ctr"/>
                </a:tc>
                <a:tc>
                  <a:txBody>
                    <a:bodyPr/>
                    <a:lstStyle/>
                    <a:p>
                      <a:pPr algn="ctr"/>
                      <a:r>
                        <a:rPr lang="en-US" dirty="0">
                          <a:solidFill>
                            <a:schemeClr val="tx1"/>
                          </a:solidFill>
                        </a:rPr>
                        <a:t>.30</a:t>
                      </a:r>
                    </a:p>
                  </a:txBody>
                  <a:tcPr anchor="ctr"/>
                </a:tc>
                <a:tc>
                  <a:txBody>
                    <a:bodyPr/>
                    <a:lstStyle/>
                    <a:p>
                      <a:pPr algn="ctr"/>
                      <a:r>
                        <a:rPr lang="en-US" dirty="0">
                          <a:solidFill>
                            <a:schemeClr val="tx1"/>
                          </a:solidFill>
                        </a:rPr>
                        <a:t>.22</a:t>
                      </a:r>
                    </a:p>
                  </a:txBody>
                  <a:tcPr anchor="ct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76229610"/>
              </p:ext>
            </p:extLst>
          </p:nvPr>
        </p:nvGraphicFramePr>
        <p:xfrm>
          <a:off x="4022943" y="4026016"/>
          <a:ext cx="8001000" cy="904240"/>
        </p:xfrm>
        <a:graphic>
          <a:graphicData uri="http://schemas.openxmlformats.org/drawingml/2006/table">
            <a:tbl>
              <a:tblPr firstRow="1" bandRow="1">
                <a:tableStyleId>{93296810-A885-4BE3-A3E7-6D5BEEA58F35}</a:tableStyleId>
              </a:tblPr>
              <a:tblGrid>
                <a:gridCol w="914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447040">
                <a:tc>
                  <a:txBody>
                    <a:bodyPr/>
                    <a:lstStyle/>
                    <a:p>
                      <a:r>
                        <a:rPr lang="en-US" sz="1200" dirty="0"/>
                        <a:t>Strike Price</a:t>
                      </a:r>
                    </a:p>
                  </a:txBody>
                  <a:tcPr/>
                </a:tc>
                <a:tc>
                  <a:txBody>
                    <a:bodyPr/>
                    <a:lstStyle/>
                    <a:p>
                      <a:pPr algn="ctr"/>
                      <a:r>
                        <a:rPr lang="en-US" dirty="0"/>
                        <a:t>$20</a:t>
                      </a:r>
                    </a:p>
                  </a:txBody>
                  <a:tcPr/>
                </a:tc>
                <a:tc>
                  <a:txBody>
                    <a:bodyPr/>
                    <a:lstStyle/>
                    <a:p>
                      <a:pPr algn="ctr"/>
                      <a:r>
                        <a:rPr lang="en-US" dirty="0"/>
                        <a:t>$21</a:t>
                      </a:r>
                    </a:p>
                  </a:txBody>
                  <a:tcPr/>
                </a:tc>
                <a:tc>
                  <a:txBody>
                    <a:bodyPr/>
                    <a:lstStyle/>
                    <a:p>
                      <a:pPr algn="ctr"/>
                      <a:r>
                        <a:rPr lang="en-US" dirty="0"/>
                        <a:t>$22</a:t>
                      </a:r>
                    </a:p>
                  </a:txBody>
                  <a:tcPr/>
                </a:tc>
                <a:tc>
                  <a:txBody>
                    <a:bodyPr/>
                    <a:lstStyle/>
                    <a:p>
                      <a:pPr algn="ctr"/>
                      <a:r>
                        <a:rPr lang="en-US" dirty="0"/>
                        <a:t>$23</a:t>
                      </a:r>
                    </a:p>
                  </a:txBody>
                  <a:tcPr/>
                </a:tc>
                <a:tc>
                  <a:txBody>
                    <a:bodyPr/>
                    <a:lstStyle/>
                    <a:p>
                      <a:pPr algn="ctr"/>
                      <a:r>
                        <a:rPr lang="en-US" dirty="0"/>
                        <a:t>$24</a:t>
                      </a:r>
                    </a:p>
                  </a:txBody>
                  <a:tcPr/>
                </a:tc>
                <a:tc>
                  <a:txBody>
                    <a:bodyPr/>
                    <a:lstStyle/>
                    <a:p>
                      <a:pPr algn="ctr"/>
                      <a:r>
                        <a:rPr lang="en-US" dirty="0"/>
                        <a:t>$25</a:t>
                      </a:r>
                    </a:p>
                  </a:txBody>
                  <a:tcPr/>
                </a:tc>
                <a:extLst>
                  <a:ext uri="{0D108BD9-81ED-4DB2-BD59-A6C34878D82A}">
                    <a16:rowId xmlns:a16="http://schemas.microsoft.com/office/drawing/2014/main" val="10000"/>
                  </a:ext>
                </a:extLst>
              </a:tr>
              <a:tr h="370840">
                <a:tc>
                  <a:txBody>
                    <a:bodyPr/>
                    <a:lstStyle/>
                    <a:p>
                      <a:r>
                        <a:rPr lang="en-US" sz="1200" dirty="0"/>
                        <a:t>Put Option Price</a:t>
                      </a:r>
                    </a:p>
                  </a:txBody>
                  <a:tcPr/>
                </a:tc>
                <a:tc>
                  <a:txBody>
                    <a:bodyPr/>
                    <a:lstStyle/>
                    <a:p>
                      <a:pPr algn="ctr"/>
                      <a:r>
                        <a:rPr lang="en-US" dirty="0"/>
                        <a:t>$.70</a:t>
                      </a:r>
                    </a:p>
                  </a:txBody>
                  <a:tcPr/>
                </a:tc>
                <a:tc>
                  <a:txBody>
                    <a:bodyPr/>
                    <a:lstStyle/>
                    <a:p>
                      <a:pPr algn="ctr"/>
                      <a:r>
                        <a:rPr lang="en-US" dirty="0"/>
                        <a:t>$1.00</a:t>
                      </a:r>
                    </a:p>
                  </a:txBody>
                  <a:tcPr/>
                </a:tc>
                <a:tc>
                  <a:txBody>
                    <a:bodyPr/>
                    <a:lstStyle/>
                    <a:p>
                      <a:pPr algn="ctr"/>
                      <a:r>
                        <a:rPr lang="en-US" dirty="0"/>
                        <a:t>$1.40</a:t>
                      </a:r>
                    </a:p>
                  </a:txBody>
                  <a:tcPr/>
                </a:tc>
                <a:tc>
                  <a:txBody>
                    <a:bodyPr/>
                    <a:lstStyle/>
                    <a:p>
                      <a:pPr algn="ctr"/>
                      <a:r>
                        <a:rPr lang="en-US" dirty="0"/>
                        <a:t>$1.80</a:t>
                      </a:r>
                    </a:p>
                  </a:txBody>
                  <a:tcPr/>
                </a:tc>
                <a:tc>
                  <a:txBody>
                    <a:bodyPr/>
                    <a:lstStyle/>
                    <a:p>
                      <a:pPr algn="ctr"/>
                      <a:r>
                        <a:rPr lang="en-US" dirty="0"/>
                        <a:t>$2.40</a:t>
                      </a:r>
                    </a:p>
                  </a:txBody>
                  <a:tcPr/>
                </a:tc>
                <a:tc>
                  <a:txBody>
                    <a:bodyPr/>
                    <a:lstStyle/>
                    <a:p>
                      <a:pPr algn="ctr"/>
                      <a:r>
                        <a:rPr lang="en-US" dirty="0"/>
                        <a:t>$3.10</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099283190"/>
              </p:ext>
            </p:extLst>
          </p:nvPr>
        </p:nvGraphicFramePr>
        <p:xfrm>
          <a:off x="4022943" y="5049877"/>
          <a:ext cx="8001000" cy="370840"/>
        </p:xfrm>
        <a:graphic>
          <a:graphicData uri="http://schemas.openxmlformats.org/drawingml/2006/table">
            <a:tbl>
              <a:tblPr firstRow="1" bandRow="1">
                <a:tableStyleId>{93296810-A885-4BE3-A3E7-6D5BEEA58F35}</a:tableStyleId>
              </a:tblPr>
              <a:tblGrid>
                <a:gridCol w="1121635">
                  <a:extLst>
                    <a:ext uri="{9D8B030D-6E8A-4147-A177-3AD203B41FA5}">
                      <a16:colId xmlns:a16="http://schemas.microsoft.com/office/drawing/2014/main" val="20000"/>
                    </a:ext>
                  </a:extLst>
                </a:gridCol>
                <a:gridCol w="124056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70840">
                <a:tc>
                  <a:txBody>
                    <a:bodyPr/>
                    <a:lstStyle/>
                    <a:p>
                      <a:r>
                        <a:rPr lang="en-US" dirty="0">
                          <a:solidFill>
                            <a:schemeClr val="tx1"/>
                          </a:solidFill>
                        </a:rPr>
                        <a:t>Put Delta</a:t>
                      </a:r>
                    </a:p>
                  </a:txBody>
                  <a:tcPr/>
                </a:tc>
                <a:tc>
                  <a:txBody>
                    <a:bodyPr/>
                    <a:lstStyle/>
                    <a:p>
                      <a:pPr algn="ctr"/>
                      <a:r>
                        <a:rPr lang="en-US" dirty="0">
                          <a:solidFill>
                            <a:schemeClr val="tx1"/>
                          </a:solidFill>
                        </a:rPr>
                        <a:t>-.22</a:t>
                      </a:r>
                    </a:p>
                  </a:txBody>
                  <a:tcPr anchor="ctr"/>
                </a:tc>
                <a:tc>
                  <a:txBody>
                    <a:bodyPr/>
                    <a:lstStyle/>
                    <a:p>
                      <a:pPr algn="ctr"/>
                      <a:r>
                        <a:rPr lang="en-US" dirty="0">
                          <a:solidFill>
                            <a:schemeClr val="tx1"/>
                          </a:solidFill>
                        </a:rPr>
                        <a:t>-.30</a:t>
                      </a:r>
                    </a:p>
                  </a:txBody>
                  <a:tcPr anchor="ctr"/>
                </a:tc>
                <a:tc>
                  <a:txBody>
                    <a:bodyPr/>
                    <a:lstStyle/>
                    <a:p>
                      <a:pPr algn="ctr"/>
                      <a:r>
                        <a:rPr lang="en-US" dirty="0">
                          <a:solidFill>
                            <a:schemeClr val="tx1"/>
                          </a:solidFill>
                        </a:rPr>
                        <a:t>-.40</a:t>
                      </a:r>
                    </a:p>
                  </a:txBody>
                  <a:tcPr anchor="ctr"/>
                </a:tc>
                <a:tc>
                  <a:txBody>
                    <a:bodyPr/>
                    <a:lstStyle/>
                    <a:p>
                      <a:pPr algn="ctr"/>
                      <a:r>
                        <a:rPr lang="en-US" dirty="0">
                          <a:solidFill>
                            <a:schemeClr val="tx1"/>
                          </a:solidFill>
                        </a:rPr>
                        <a:t>-.60</a:t>
                      </a:r>
                    </a:p>
                  </a:txBody>
                  <a:tcPr anchor="ctr"/>
                </a:tc>
                <a:tc>
                  <a:txBody>
                    <a:bodyPr/>
                    <a:lstStyle/>
                    <a:p>
                      <a:pPr algn="ctr"/>
                      <a:r>
                        <a:rPr lang="en-US" dirty="0">
                          <a:solidFill>
                            <a:schemeClr val="tx1"/>
                          </a:solidFill>
                        </a:rPr>
                        <a:t>-.70</a:t>
                      </a:r>
                    </a:p>
                  </a:txBody>
                  <a:tcPr anchor="ctr"/>
                </a:tc>
                <a:tc>
                  <a:txBody>
                    <a:bodyPr/>
                    <a:lstStyle/>
                    <a:p>
                      <a:pPr algn="ctr"/>
                      <a:r>
                        <a:rPr lang="en-US" dirty="0">
                          <a:solidFill>
                            <a:schemeClr val="tx1"/>
                          </a:solidFill>
                        </a:rPr>
                        <a:t>-.78</a:t>
                      </a:r>
                    </a:p>
                  </a:txBody>
                  <a:tcPr anchor="ctr"/>
                </a:tc>
                <a:extLst>
                  <a:ext uri="{0D108BD9-81ED-4DB2-BD59-A6C34878D82A}">
                    <a16:rowId xmlns:a16="http://schemas.microsoft.com/office/drawing/2014/main" val="10000"/>
                  </a:ext>
                </a:extLst>
              </a:tr>
            </a:tbl>
          </a:graphicData>
        </a:graphic>
      </p:graphicFrame>
      <p:sp>
        <p:nvSpPr>
          <p:cNvPr id="13" name="TextBox 12"/>
          <p:cNvSpPr txBox="1"/>
          <p:nvPr/>
        </p:nvSpPr>
        <p:spPr>
          <a:xfrm>
            <a:off x="2133600" y="5791200"/>
            <a:ext cx="8001000" cy="914400"/>
          </a:xfrm>
          <a:prstGeom prst="rect">
            <a:avLst/>
          </a:prstGeom>
        </p:spPr>
        <p:txBody>
          <a:bodyPr vert="horz" wrap="non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sp>
        <p:nvSpPr>
          <p:cNvPr id="15" name="TextBox 14"/>
          <p:cNvSpPr txBox="1"/>
          <p:nvPr/>
        </p:nvSpPr>
        <p:spPr>
          <a:xfrm>
            <a:off x="4042190" y="5551958"/>
            <a:ext cx="5883057" cy="914400"/>
          </a:xfrm>
          <a:prstGeom prst="rect">
            <a:avLst/>
          </a:prstGeom>
        </p:spPr>
        <p:txBody>
          <a:bodyPr vert="horz" wrap="square" lIns="91440" tIns="45720" rIns="91440" bIns="45720" rtlCol="0" anchor="ctr">
            <a:normAutofit/>
          </a:bodyPr>
          <a:lstStyle/>
          <a:p>
            <a:pPr>
              <a:spcBef>
                <a:spcPct val="0"/>
              </a:spcBef>
            </a:pPr>
            <a:r>
              <a:rPr lang="en-US" b="1" i="1" dirty="0">
                <a:solidFill>
                  <a:srgbClr val="000000"/>
                </a:solidFill>
                <a:cs typeface="Helvetica"/>
              </a:rPr>
              <a:t>Keene's Delta Trick : </a:t>
            </a:r>
          </a:p>
          <a:p>
            <a:pPr>
              <a:spcBef>
                <a:spcPct val="0"/>
              </a:spcBef>
            </a:pPr>
            <a:r>
              <a:rPr lang="en-US" dirty="0">
                <a:solidFill>
                  <a:srgbClr val="000000"/>
                </a:solidFill>
                <a:cs typeface="Helvetica"/>
              </a:rPr>
              <a:t>Same Strike + Same Month : Delta of Put + Delta of Call =100. </a:t>
            </a:r>
          </a:p>
        </p:txBody>
      </p:sp>
      <p:pic>
        <p:nvPicPr>
          <p:cNvPr id="10" name="Picture 9">
            <a:extLst>
              <a:ext uri="{FF2B5EF4-FFF2-40B4-BE49-F238E27FC236}">
                <a16:creationId xmlns:a16="http://schemas.microsoft.com/office/drawing/2014/main" id="{D41F2DAC-2424-4872-8D5B-86110DC97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4057" y="6172267"/>
            <a:ext cx="558730" cy="533333"/>
          </a:xfrm>
          <a:prstGeom prst="rect">
            <a:avLst/>
          </a:prstGeom>
        </p:spPr>
      </p:pic>
    </p:spTree>
    <p:extLst>
      <p:ext uri="{BB962C8B-B14F-4D97-AF65-F5344CB8AC3E}">
        <p14:creationId xmlns:p14="http://schemas.microsoft.com/office/powerpoint/2010/main" val="58083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655320" y="1564698"/>
            <a:ext cx="3535680" cy="587373"/>
          </a:xfrm>
          <a:prstGeom prst="rect">
            <a:avLst/>
          </a:prstGeom>
        </p:spPr>
        <p:txBody>
          <a:bodyPr vert="horz" lIns="91440" tIns="45720" rIns="91440" bIns="45720" rtlCol="0" anchor="ctr" anchorCtr="0">
            <a:normAutofit/>
          </a:bodyPr>
          <a:lstStyle/>
          <a:p>
            <a:pPr>
              <a:spcBef>
                <a:spcPct val="0"/>
              </a:spcBef>
              <a:buSzPct val="25000"/>
            </a:pPr>
            <a:r>
              <a:rPr lang="en-US" sz="3200" dirty="0">
                <a:solidFill>
                  <a:schemeClr val="tx1"/>
                </a:solidFill>
                <a:latin typeface="+mj-lt"/>
                <a:ea typeface="+mj-ea"/>
                <a:cs typeface="+mj-cs"/>
              </a:rPr>
              <a:t>Basic Long Call Delta</a:t>
            </a:r>
          </a:p>
        </p:txBody>
      </p:sp>
      <p:cxnSp>
        <p:nvCxnSpPr>
          <p:cNvPr id="120" name="Straight Arrow Connector 11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687A521-E550-410E-B93B-567DDEEEC08C}"/>
              </a:ext>
            </a:extLst>
          </p:cNvPr>
          <p:cNvSpPr txBox="1"/>
          <p:nvPr/>
        </p:nvSpPr>
        <p:spPr>
          <a:xfrm>
            <a:off x="655321" y="2575034"/>
            <a:ext cx="5120113" cy="3462228"/>
          </a:xfrm>
          <a:prstGeom prst="rect">
            <a:avLst/>
          </a:prstGeom>
        </p:spPr>
        <p:txBody>
          <a:bodyPr vert="horz" lIns="91440" tIns="45720" rIns="91440" bIns="45720" rtlCol="0">
            <a:normAutofit/>
          </a:bodyPr>
          <a:lstStyle/>
          <a:p>
            <a:pPr>
              <a:lnSpc>
                <a:spcPct val="90000"/>
              </a:lnSpc>
              <a:spcAft>
                <a:spcPts val="600"/>
              </a:spcAft>
            </a:pPr>
            <a:endParaRPr lang="en-US" dirty="0"/>
          </a:p>
        </p:txBody>
      </p:sp>
      <p:pic>
        <p:nvPicPr>
          <p:cNvPr id="3" name="Picture 2">
            <a:extLst>
              <a:ext uri="{FF2B5EF4-FFF2-40B4-BE49-F238E27FC236}">
                <a16:creationId xmlns:a16="http://schemas.microsoft.com/office/drawing/2014/main" id="{BF60EAF9-12ED-467D-B137-EF9549BA6742}"/>
              </a:ext>
            </a:extLst>
          </p:cNvPr>
          <p:cNvPicPr>
            <a:picLocks noChangeAspect="1"/>
          </p:cNvPicPr>
          <p:nvPr/>
        </p:nvPicPr>
        <p:blipFill rotWithShape="1">
          <a:blip r:embed="rId3">
            <a:extLst>
              <a:ext uri="{28A0092B-C50C-407E-A947-70E740481C1C}">
                <a14:useLocalDpi xmlns:a14="http://schemas.microsoft.com/office/drawing/2010/main" val="0"/>
              </a:ext>
            </a:extLst>
          </a:blip>
          <a:srcRect l="19219" r="11028" b="-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6" name="Picture 5" descr="Chart, line chart&#10;&#10;Description automatically generated">
            <a:extLst>
              <a:ext uri="{FF2B5EF4-FFF2-40B4-BE49-F238E27FC236}">
                <a16:creationId xmlns:a16="http://schemas.microsoft.com/office/drawing/2014/main" id="{A8B0B223-712D-4BAF-A92D-8F84DB529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7643" y="3429000"/>
            <a:ext cx="2805640" cy="2805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Chart, line chart&#10;&#10;Description automatically generated">
            <a:extLst>
              <a:ext uri="{FF2B5EF4-FFF2-40B4-BE49-F238E27FC236}">
                <a16:creationId xmlns:a16="http://schemas.microsoft.com/office/drawing/2014/main" id="{05C47CDE-E355-4D42-BDF5-ED3AC6EB93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532" y="2502046"/>
            <a:ext cx="4261472" cy="3966896"/>
          </a:xfrm>
          <a:prstGeom prst="rect">
            <a:avLst/>
          </a:prstGeom>
        </p:spPr>
      </p:pic>
      <p:pic>
        <p:nvPicPr>
          <p:cNvPr id="10" name="Picture 9">
            <a:extLst>
              <a:ext uri="{FF2B5EF4-FFF2-40B4-BE49-F238E27FC236}">
                <a16:creationId xmlns:a16="http://schemas.microsoft.com/office/drawing/2014/main" id="{A1D23A90-D55E-4263-977F-A3BD98DB5E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0638" y="6202275"/>
            <a:ext cx="558730" cy="533333"/>
          </a:xfrm>
          <a:prstGeom prst="rect">
            <a:avLst/>
          </a:prstGeom>
        </p:spPr>
      </p:pic>
    </p:spTree>
    <p:extLst>
      <p:ext uri="{BB962C8B-B14F-4D97-AF65-F5344CB8AC3E}">
        <p14:creationId xmlns:p14="http://schemas.microsoft.com/office/powerpoint/2010/main" val="3049517103"/>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3"/>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picture containing person, blur&#10;&#10;Description automatically generated">
            <a:extLst>
              <a:ext uri="{FF2B5EF4-FFF2-40B4-BE49-F238E27FC236}">
                <a16:creationId xmlns:a16="http://schemas.microsoft.com/office/drawing/2014/main" id="{926FAE8F-3947-456F-B5AB-DE6DF4750021}"/>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5120"/>
          <a:stretch/>
        </p:blipFill>
        <p:spPr>
          <a:xfrm>
            <a:off x="0" y="0"/>
            <a:ext cx="5968999" cy="6857990"/>
          </a:xfrm>
          <a:prstGeom prst="rect">
            <a:avLst/>
          </a:prstGeom>
        </p:spPr>
      </p:pic>
      <p:sp>
        <p:nvSpPr>
          <p:cNvPr id="129" name="Rectangle 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Shape 314"/>
          <p:cNvSpPr txBox="1">
            <a:spLocks noGrp="1"/>
          </p:cNvSpPr>
          <p:nvPr>
            <p:ph type="title" idx="4294967295"/>
          </p:nvPr>
        </p:nvSpPr>
        <p:spPr>
          <a:xfrm>
            <a:off x="7297771" y="365125"/>
            <a:ext cx="3562408" cy="714375"/>
          </a:xfrm>
          <a:prstGeom prst="rect">
            <a:avLst/>
          </a:prstGeom>
        </p:spPr>
        <p:txBody>
          <a:bodyPr vert="horz" lIns="91440" tIns="45720" rIns="91440" bIns="45720" rtlCol="0" anchor="ctr" anchorCtr="0">
            <a:normAutofit/>
          </a:bodyPr>
          <a:lstStyle/>
          <a:p>
            <a:pPr>
              <a:buSzPct val="25000"/>
            </a:pPr>
            <a:r>
              <a:rPr lang="en-US" sz="3200" dirty="0">
                <a:latin typeface="+mj-lt"/>
                <a:cs typeface="+mj-cs"/>
              </a:rPr>
              <a:t>Basic Long Put Delta</a:t>
            </a:r>
          </a:p>
        </p:txBody>
      </p:sp>
      <p:pic>
        <p:nvPicPr>
          <p:cNvPr id="12" name="Picture 11" descr="Chart, line chart&#10;&#10;Description automatically generated">
            <a:extLst>
              <a:ext uri="{FF2B5EF4-FFF2-40B4-BE49-F238E27FC236}">
                <a16:creationId xmlns:a16="http://schemas.microsoft.com/office/drawing/2014/main" id="{98D5FD54-D6B7-4902-B88E-F5A9177CF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690" y="1926230"/>
            <a:ext cx="4284561" cy="4085040"/>
          </a:xfrm>
          <a:prstGeom prst="rect">
            <a:avLst/>
          </a:prstGeom>
        </p:spPr>
      </p:pic>
      <p:pic>
        <p:nvPicPr>
          <p:cNvPr id="10" name="Picture 9" descr="Chart, line chart&#10;&#10;Description automatically generated">
            <a:extLst>
              <a:ext uri="{FF2B5EF4-FFF2-40B4-BE49-F238E27FC236}">
                <a16:creationId xmlns:a16="http://schemas.microsoft.com/office/drawing/2014/main" id="{5F5E6A0D-B48D-4A55-BF45-F03B3FAA4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5019" y="1444625"/>
            <a:ext cx="2666667" cy="2666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265D1515-2A33-46FC-87CE-E9C2B047C8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2420" y="6155263"/>
            <a:ext cx="558730" cy="533333"/>
          </a:xfrm>
          <a:prstGeom prst="rect">
            <a:avLst/>
          </a:prstGeom>
        </p:spPr>
      </p:pic>
    </p:spTree>
    <p:extLst>
      <p:ext uri="{BB962C8B-B14F-4D97-AF65-F5344CB8AC3E}">
        <p14:creationId xmlns:p14="http://schemas.microsoft.com/office/powerpoint/2010/main" val="1359442422"/>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4431" y="101600"/>
            <a:ext cx="1728786" cy="546100"/>
          </a:xfrm>
        </p:spPr>
        <p:txBody>
          <a:bodyPr vert="horz" lIns="91440" tIns="45720" rIns="91440" bIns="45720" rtlCol="0" anchor="ctr">
            <a:normAutofit/>
          </a:bodyPr>
          <a:lstStyle/>
          <a:p>
            <a:r>
              <a:rPr lang="en-US" sz="3200" b="1" dirty="0">
                <a:latin typeface="+mj-lt"/>
                <a:cs typeface="+mj-cs"/>
              </a:rPr>
              <a:t>Gamma Γ</a:t>
            </a:r>
          </a:p>
        </p:txBody>
      </p:sp>
      <p:sp>
        <p:nvSpPr>
          <p:cNvPr id="3" name="Content Placeholder 2"/>
          <p:cNvSpPr>
            <a:spLocks noGrp="1"/>
          </p:cNvSpPr>
          <p:nvPr>
            <p:ph idx="1"/>
          </p:nvPr>
        </p:nvSpPr>
        <p:spPr>
          <a:xfrm>
            <a:off x="215900" y="647700"/>
            <a:ext cx="7040564" cy="6210300"/>
          </a:xfrm>
        </p:spPr>
        <p:txBody>
          <a:bodyPr vert="horz" lIns="91440" tIns="45720" rIns="91440" bIns="45720" rtlCol="0" anchor="ctr">
            <a:normAutofit/>
          </a:bodyPr>
          <a:lstStyle/>
          <a:p>
            <a:pPr marL="285750" indent="-285750" algn="just">
              <a:lnSpc>
                <a:spcPct val="90000"/>
              </a:lnSpc>
              <a:buFont typeface="Wingdings" panose="05000000000000000000" pitchFamily="2" charset="2"/>
              <a:buChar char="§"/>
            </a:pPr>
            <a:r>
              <a:rPr lang="en-US" sz="1800" b="0" dirty="0">
                <a:latin typeface="+mn-lt"/>
                <a:cs typeface="+mn-cs"/>
              </a:rPr>
              <a:t>Gamma is mathematically the second derivative of Delta and can be viewed in two ways: the acceleration of the option position relative to the underlying stock price, or the odds of a change in the probability of the position expiring ITM (in other words, the odds of a change in Delta). </a:t>
            </a:r>
          </a:p>
          <a:p>
            <a:pPr marL="285750" indent="-285750" algn="just">
              <a:lnSpc>
                <a:spcPct val="90000"/>
              </a:lnSpc>
              <a:buFont typeface="Wingdings" panose="05000000000000000000" pitchFamily="2" charset="2"/>
              <a:buChar char="§"/>
            </a:pPr>
            <a:r>
              <a:rPr lang="en-US" sz="1800" b="0" dirty="0">
                <a:latin typeface="+mn-lt"/>
                <a:cs typeface="+mn-cs"/>
              </a:rPr>
              <a:t>Gamma is effectively an early warning to the fact that Delta could be about to change. Both calls and puts have positive Gammas. Typically, deep OTM and deep ITM options have near zero Gamma because the odds of a change in Delta are very low. Logically, Gamma tends to peak around the strike price closest to expiration. </a:t>
            </a:r>
          </a:p>
          <a:p>
            <a:pPr marL="285750" indent="-285750" algn="just">
              <a:lnSpc>
                <a:spcPct val="90000"/>
              </a:lnSpc>
              <a:buFont typeface="Wingdings" panose="05000000000000000000" pitchFamily="2" charset="2"/>
              <a:buChar char="§"/>
            </a:pPr>
            <a:r>
              <a:rPr lang="en-US" sz="1800" b="0" dirty="0">
                <a:latin typeface="+mn-lt"/>
                <a:cs typeface="+mn-cs"/>
              </a:rPr>
              <a:t>Meaning that Gamma measures the change in the Delta for a $1 change in the underlying. Gamma is also a measure of how much premium one is long or short. So, if one is long 500 Gammas one will gain 500 Deltas if the stock goes up and lose 500 Deltas if the stock goes down. </a:t>
            </a:r>
          </a:p>
          <a:p>
            <a:pPr marL="285750" indent="-285750" algn="just">
              <a:lnSpc>
                <a:spcPct val="90000"/>
              </a:lnSpc>
              <a:buFont typeface="Wingdings" panose="05000000000000000000" pitchFamily="2" charset="2"/>
              <a:buChar char="§"/>
            </a:pPr>
            <a:r>
              <a:rPr lang="en-US" sz="1800" b="0" dirty="0">
                <a:latin typeface="+mn-lt"/>
                <a:cs typeface="+mn-cs"/>
              </a:rPr>
              <a:t>Gamma is important because it shows us how fast our position Delta changes in relation to the market price of the underlying asset. Gamma is always highest in the front month options than the back and the closer to the ATM strike.  Also, the closer an option gets until expiration, the higher the Gamma will be.</a:t>
            </a:r>
          </a:p>
          <a:p>
            <a:pPr indent="-228600" algn="just">
              <a:lnSpc>
                <a:spcPct val="90000"/>
              </a:lnSpc>
              <a:buFont typeface="Arial" panose="020B0604020202020204" pitchFamily="34" charset="0"/>
              <a:buChar char="•"/>
            </a:pPr>
            <a:endParaRPr lang="en-US" sz="1800" dirty="0">
              <a:latin typeface="+mn-lt"/>
              <a:cs typeface="+mn-cs"/>
            </a:endParaRPr>
          </a:p>
        </p:txBody>
      </p:sp>
      <p:pic>
        <p:nvPicPr>
          <p:cNvPr id="6" name="Picture 5" descr="A picture containing text, indoor, person, window&#10;&#10;Description automatically generated">
            <a:extLst>
              <a:ext uri="{FF2B5EF4-FFF2-40B4-BE49-F238E27FC236}">
                <a16:creationId xmlns:a16="http://schemas.microsoft.com/office/drawing/2014/main" id="{F220EA3E-8236-4D2F-9E7A-72E469FAD8DE}"/>
              </a:ext>
            </a:extLst>
          </p:cNvPr>
          <p:cNvPicPr>
            <a:picLocks noChangeAspect="1"/>
          </p:cNvPicPr>
          <p:nvPr/>
        </p:nvPicPr>
        <p:blipFill rotWithShape="1">
          <a:blip r:embed="rId3">
            <a:extLst>
              <a:ext uri="{28A0092B-C50C-407E-A947-70E740481C1C}">
                <a14:useLocalDpi xmlns:a14="http://schemas.microsoft.com/office/drawing/2010/main" val="0"/>
              </a:ext>
            </a:extLst>
          </a:blip>
          <a:srcRect l="20397" r="33429"/>
          <a:stretch/>
        </p:blipFill>
        <p:spPr>
          <a:xfrm>
            <a:off x="7431299" y="1"/>
            <a:ext cx="4760702" cy="6856413"/>
          </a:xfrm>
          <a:custGeom>
            <a:avLst/>
            <a:gdLst/>
            <a:ahLst/>
            <a:cxnLst/>
            <a:rect l="l" t="t" r="r" b="b"/>
            <a:pathLst>
              <a:path w="4760702" h="6856413">
                <a:moveTo>
                  <a:pt x="0" y="0"/>
                </a:moveTo>
                <a:lnTo>
                  <a:pt x="4760702" y="0"/>
                </a:lnTo>
                <a:lnTo>
                  <a:pt x="4760702" y="6856413"/>
                </a:lnTo>
                <a:lnTo>
                  <a:pt x="168269" y="6856413"/>
                </a:lnTo>
                <a:lnTo>
                  <a:pt x="228520" y="6494592"/>
                </a:lnTo>
                <a:cubicBezTo>
                  <a:pt x="521784" y="4449343"/>
                  <a:pt x="126947" y="2404092"/>
                  <a:pt x="14408" y="358842"/>
                </a:cubicBezTo>
                <a:close/>
              </a:path>
            </a:pathLst>
          </a:custGeom>
        </p:spPr>
      </p:pic>
      <p:sp>
        <p:nvSpPr>
          <p:cNvPr id="4" name="TextBox 3"/>
          <p:cNvSpPr txBox="1"/>
          <p:nvPr/>
        </p:nvSpPr>
        <p:spPr>
          <a:xfrm>
            <a:off x="3201624" y="625501"/>
            <a:ext cx="914400" cy="914400"/>
          </a:xfrm>
          <a:prstGeom prst="rect">
            <a:avLst/>
          </a:prstGeom>
        </p:spPr>
        <p:txBody>
          <a:bodyPr vert="horz" wrap="non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pic>
        <p:nvPicPr>
          <p:cNvPr id="8" name="Picture 7">
            <a:extLst>
              <a:ext uri="{FF2B5EF4-FFF2-40B4-BE49-F238E27FC236}">
                <a16:creationId xmlns:a16="http://schemas.microsoft.com/office/drawing/2014/main" id="{7F713CCB-E20B-420F-9F69-CD3882BC27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7370" y="6096033"/>
            <a:ext cx="558730" cy="533333"/>
          </a:xfrm>
          <a:prstGeom prst="rect">
            <a:avLst/>
          </a:prstGeom>
        </p:spPr>
      </p:pic>
    </p:spTree>
    <p:extLst>
      <p:ext uri="{BB962C8B-B14F-4D97-AF65-F5344CB8AC3E}">
        <p14:creationId xmlns:p14="http://schemas.microsoft.com/office/powerpoint/2010/main" val="313618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screenshot of a computer&#10;&#10;Description automatically generated with low confidence">
            <a:extLst>
              <a:ext uri="{FF2B5EF4-FFF2-40B4-BE49-F238E27FC236}">
                <a16:creationId xmlns:a16="http://schemas.microsoft.com/office/drawing/2014/main" id="{CCF7462E-386F-4B26-98CB-B5498277A3E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246" r="18246"/>
          <a:stretch>
            <a:fillRect/>
          </a:stretch>
        </p:blipFill>
        <p:spPr>
          <a:xfrm>
            <a:off x="-18311" y="0"/>
            <a:ext cx="4408252" cy="6858000"/>
          </a:xfrm>
        </p:spPr>
      </p:pic>
      <p:sp>
        <p:nvSpPr>
          <p:cNvPr id="2" name="Title 1"/>
          <p:cNvSpPr>
            <a:spLocks noGrp="1"/>
          </p:cNvSpPr>
          <p:nvPr>
            <p:ph type="title" idx="4294967295"/>
          </p:nvPr>
        </p:nvSpPr>
        <p:spPr>
          <a:xfrm>
            <a:off x="5175250" y="151405"/>
            <a:ext cx="1841500" cy="639763"/>
          </a:xfrm>
        </p:spPr>
        <p:txBody>
          <a:bodyPr>
            <a:normAutofit/>
          </a:bodyPr>
          <a:lstStyle/>
          <a:p>
            <a:r>
              <a:rPr lang="en-US" sz="3200" b="1" dirty="0">
                <a:latin typeface="+mj-lt"/>
                <a:cs typeface="Tahoma"/>
              </a:rPr>
              <a:t>Gamma </a:t>
            </a:r>
            <a:r>
              <a:rPr lang="en-US" sz="3200" b="1" dirty="0" err="1">
                <a:latin typeface="+mj-lt"/>
                <a:ea typeface="Lucida Grande"/>
                <a:cs typeface="Tahoma"/>
              </a:rPr>
              <a:t>Γ</a:t>
            </a:r>
            <a:endParaRPr lang="en-US" sz="3200" b="1" dirty="0">
              <a:latin typeface="+mj-lt"/>
              <a:cs typeface="Tahoma"/>
            </a:endParaRPr>
          </a:p>
        </p:txBody>
      </p:sp>
      <p:sp>
        <p:nvSpPr>
          <p:cNvPr id="3" name="Content Placeholder 2"/>
          <p:cNvSpPr>
            <a:spLocks noGrp="1"/>
          </p:cNvSpPr>
          <p:nvPr>
            <p:ph idx="4294967295"/>
          </p:nvPr>
        </p:nvSpPr>
        <p:spPr>
          <a:xfrm>
            <a:off x="4690561" y="868674"/>
            <a:ext cx="7107738" cy="639764"/>
          </a:xfrm>
        </p:spPr>
        <p:txBody>
          <a:bodyPr>
            <a:normAutofit/>
          </a:bodyPr>
          <a:lstStyle/>
          <a:p>
            <a:pPr marL="0" indent="0">
              <a:buNone/>
            </a:pPr>
            <a:r>
              <a:rPr lang="en-US" sz="1600" b="0" dirty="0">
                <a:solidFill>
                  <a:srgbClr val="000000"/>
                </a:solidFill>
                <a:latin typeface="Tahoma"/>
                <a:cs typeface="Tahoma"/>
              </a:rPr>
              <a:t>Gamma is simply a measurement of the speed at which the Delta changes relative to the Underlying Option price change. </a:t>
            </a:r>
          </a:p>
        </p:txBody>
      </p:sp>
      <p:graphicFrame>
        <p:nvGraphicFramePr>
          <p:cNvPr id="4" name="Table 3"/>
          <p:cNvGraphicFramePr>
            <a:graphicFrameLocks noGrp="1"/>
          </p:cNvGraphicFramePr>
          <p:nvPr>
            <p:extLst>
              <p:ext uri="{D42A27DB-BD31-4B8C-83A1-F6EECF244321}">
                <p14:modId xmlns:p14="http://schemas.microsoft.com/office/powerpoint/2010/main" val="3487333317"/>
              </p:ext>
            </p:extLst>
          </p:nvPr>
        </p:nvGraphicFramePr>
        <p:xfrm>
          <a:off x="4674994" y="1688598"/>
          <a:ext cx="7123305" cy="1615440"/>
        </p:xfrm>
        <a:graphic>
          <a:graphicData uri="http://schemas.openxmlformats.org/drawingml/2006/table">
            <a:tbl>
              <a:tblPr firstRow="1" bandRow="1">
                <a:tableStyleId>{93296810-A885-4BE3-A3E7-6D5BEEA58F35}</a:tableStyleId>
              </a:tblPr>
              <a:tblGrid>
                <a:gridCol w="814092">
                  <a:extLst>
                    <a:ext uri="{9D8B030D-6E8A-4147-A177-3AD203B41FA5}">
                      <a16:colId xmlns:a16="http://schemas.microsoft.com/office/drawing/2014/main" val="20000"/>
                    </a:ext>
                  </a:extLst>
                </a:gridCol>
                <a:gridCol w="1221138">
                  <a:extLst>
                    <a:ext uri="{9D8B030D-6E8A-4147-A177-3AD203B41FA5}">
                      <a16:colId xmlns:a16="http://schemas.microsoft.com/office/drawing/2014/main" val="20001"/>
                    </a:ext>
                  </a:extLst>
                </a:gridCol>
                <a:gridCol w="1017615">
                  <a:extLst>
                    <a:ext uri="{9D8B030D-6E8A-4147-A177-3AD203B41FA5}">
                      <a16:colId xmlns:a16="http://schemas.microsoft.com/office/drawing/2014/main" val="20002"/>
                    </a:ext>
                  </a:extLst>
                </a:gridCol>
                <a:gridCol w="1017615">
                  <a:extLst>
                    <a:ext uri="{9D8B030D-6E8A-4147-A177-3AD203B41FA5}">
                      <a16:colId xmlns:a16="http://schemas.microsoft.com/office/drawing/2014/main" val="20003"/>
                    </a:ext>
                  </a:extLst>
                </a:gridCol>
                <a:gridCol w="1017615">
                  <a:extLst>
                    <a:ext uri="{9D8B030D-6E8A-4147-A177-3AD203B41FA5}">
                      <a16:colId xmlns:a16="http://schemas.microsoft.com/office/drawing/2014/main" val="20004"/>
                    </a:ext>
                  </a:extLst>
                </a:gridCol>
                <a:gridCol w="1017615">
                  <a:extLst>
                    <a:ext uri="{9D8B030D-6E8A-4147-A177-3AD203B41FA5}">
                      <a16:colId xmlns:a16="http://schemas.microsoft.com/office/drawing/2014/main" val="20005"/>
                    </a:ext>
                  </a:extLst>
                </a:gridCol>
                <a:gridCol w="1017615">
                  <a:extLst>
                    <a:ext uri="{9D8B030D-6E8A-4147-A177-3AD203B41FA5}">
                      <a16:colId xmlns:a16="http://schemas.microsoft.com/office/drawing/2014/main" val="20006"/>
                    </a:ext>
                  </a:extLst>
                </a:gridCol>
              </a:tblGrid>
              <a:tr h="290289">
                <a:tc>
                  <a:txBody>
                    <a:bodyPr/>
                    <a:lstStyle/>
                    <a:p>
                      <a:r>
                        <a:rPr lang="en-US" sz="1200" dirty="0"/>
                        <a:t>Strike</a:t>
                      </a:r>
                      <a:r>
                        <a:rPr lang="en-US" sz="1200" baseline="0" dirty="0"/>
                        <a:t> Price</a:t>
                      </a:r>
                      <a:endParaRPr lang="en-US" sz="1200" dirty="0"/>
                    </a:p>
                  </a:txBody>
                  <a:tcPr/>
                </a:tc>
                <a:tc>
                  <a:txBody>
                    <a:bodyPr/>
                    <a:lstStyle/>
                    <a:p>
                      <a:pPr algn="ctr"/>
                      <a:r>
                        <a:rPr lang="en-US" dirty="0"/>
                        <a:t>$20</a:t>
                      </a:r>
                    </a:p>
                  </a:txBody>
                  <a:tcPr/>
                </a:tc>
                <a:tc>
                  <a:txBody>
                    <a:bodyPr/>
                    <a:lstStyle/>
                    <a:p>
                      <a:pPr algn="ctr"/>
                      <a:r>
                        <a:rPr lang="en-US" dirty="0"/>
                        <a:t>$21</a:t>
                      </a:r>
                    </a:p>
                  </a:txBody>
                  <a:tcPr/>
                </a:tc>
                <a:tc>
                  <a:txBody>
                    <a:bodyPr/>
                    <a:lstStyle/>
                    <a:p>
                      <a:pPr algn="ctr"/>
                      <a:r>
                        <a:rPr lang="en-US" dirty="0"/>
                        <a:t>$22</a:t>
                      </a:r>
                    </a:p>
                  </a:txBody>
                  <a:tcPr/>
                </a:tc>
                <a:tc>
                  <a:txBody>
                    <a:bodyPr/>
                    <a:lstStyle/>
                    <a:p>
                      <a:pPr algn="ctr"/>
                      <a:r>
                        <a:rPr lang="en-US" dirty="0"/>
                        <a:t>$23</a:t>
                      </a:r>
                    </a:p>
                  </a:txBody>
                  <a:tcPr/>
                </a:tc>
                <a:tc>
                  <a:txBody>
                    <a:bodyPr/>
                    <a:lstStyle/>
                    <a:p>
                      <a:pPr algn="ctr"/>
                      <a:r>
                        <a:rPr lang="en-US" dirty="0"/>
                        <a:t>$24</a:t>
                      </a:r>
                    </a:p>
                  </a:txBody>
                  <a:tcPr/>
                </a:tc>
                <a:tc>
                  <a:txBody>
                    <a:bodyPr/>
                    <a:lstStyle/>
                    <a:p>
                      <a:pPr algn="ctr"/>
                      <a:r>
                        <a:rPr lang="en-US" dirty="0"/>
                        <a:t>$25</a:t>
                      </a:r>
                    </a:p>
                  </a:txBody>
                  <a:tcPr/>
                </a:tc>
                <a:extLst>
                  <a:ext uri="{0D108BD9-81ED-4DB2-BD59-A6C34878D82A}">
                    <a16:rowId xmlns:a16="http://schemas.microsoft.com/office/drawing/2014/main" val="10000"/>
                  </a:ext>
                </a:extLst>
              </a:tr>
              <a:tr h="357890">
                <a:tc>
                  <a:txBody>
                    <a:bodyPr/>
                    <a:lstStyle/>
                    <a:p>
                      <a:r>
                        <a:rPr lang="en-US" sz="1200" dirty="0"/>
                        <a:t>Call Option Price</a:t>
                      </a:r>
                    </a:p>
                  </a:txBody>
                  <a:tcPr/>
                </a:tc>
                <a:tc>
                  <a:txBody>
                    <a:bodyPr/>
                    <a:lstStyle/>
                    <a:p>
                      <a:pPr algn="ctr"/>
                      <a:r>
                        <a:rPr lang="en-US" dirty="0"/>
                        <a:t>$3.20</a:t>
                      </a:r>
                    </a:p>
                  </a:txBody>
                  <a:tcPr/>
                </a:tc>
                <a:tc>
                  <a:txBody>
                    <a:bodyPr/>
                    <a:lstStyle/>
                    <a:p>
                      <a:pPr algn="ctr"/>
                      <a:r>
                        <a:rPr lang="en-US" dirty="0"/>
                        <a:t>$2.50</a:t>
                      </a:r>
                    </a:p>
                  </a:txBody>
                  <a:tcPr/>
                </a:tc>
                <a:tc>
                  <a:txBody>
                    <a:bodyPr/>
                    <a:lstStyle/>
                    <a:p>
                      <a:pPr algn="ctr"/>
                      <a:r>
                        <a:rPr lang="en-US" dirty="0"/>
                        <a:t>$1.90</a:t>
                      </a:r>
                    </a:p>
                  </a:txBody>
                  <a:tcPr/>
                </a:tc>
                <a:tc>
                  <a:txBody>
                    <a:bodyPr/>
                    <a:lstStyle/>
                    <a:p>
                      <a:pPr algn="ctr"/>
                      <a:r>
                        <a:rPr lang="en-US" dirty="0"/>
                        <a:t>$1.30</a:t>
                      </a:r>
                    </a:p>
                  </a:txBody>
                  <a:tcPr/>
                </a:tc>
                <a:tc>
                  <a:txBody>
                    <a:bodyPr/>
                    <a:lstStyle/>
                    <a:p>
                      <a:pPr algn="ctr"/>
                      <a:r>
                        <a:rPr lang="en-US" dirty="0"/>
                        <a:t>$.90</a:t>
                      </a:r>
                    </a:p>
                  </a:txBody>
                  <a:tcPr/>
                </a:tc>
                <a:tc>
                  <a:txBody>
                    <a:bodyPr/>
                    <a:lstStyle/>
                    <a:p>
                      <a:pPr algn="ctr"/>
                      <a:r>
                        <a:rPr lang="en-US" dirty="0"/>
                        <a:t>$.60</a:t>
                      </a:r>
                    </a:p>
                  </a:txBody>
                  <a:tcPr/>
                </a:tc>
                <a:extLst>
                  <a:ext uri="{0D108BD9-81ED-4DB2-BD59-A6C34878D82A}">
                    <a16:rowId xmlns:a16="http://schemas.microsoft.com/office/drawing/2014/main" val="10001"/>
                  </a:ext>
                </a:extLst>
              </a:tr>
              <a:tr h="290289">
                <a:tc>
                  <a:txBody>
                    <a:bodyPr/>
                    <a:lstStyle/>
                    <a:p>
                      <a:r>
                        <a:rPr lang="en-US" sz="1400" dirty="0">
                          <a:solidFill>
                            <a:schemeClr val="tx1"/>
                          </a:solidFill>
                        </a:rPr>
                        <a:t>Call</a:t>
                      </a:r>
                      <a:r>
                        <a:rPr lang="en-US" sz="1400" baseline="0" dirty="0">
                          <a:solidFill>
                            <a:schemeClr val="tx1"/>
                          </a:solidFill>
                        </a:rPr>
                        <a:t> </a:t>
                      </a:r>
                      <a:r>
                        <a:rPr lang="en-US" sz="1400" dirty="0">
                          <a:solidFill>
                            <a:schemeClr val="tx1"/>
                          </a:solidFill>
                        </a:rPr>
                        <a:t>Delta</a:t>
                      </a:r>
                    </a:p>
                  </a:txBody>
                  <a:tcPr/>
                </a:tc>
                <a:tc>
                  <a:txBody>
                    <a:bodyPr/>
                    <a:lstStyle/>
                    <a:p>
                      <a:pPr algn="ctr"/>
                      <a:r>
                        <a:rPr lang="en-US" dirty="0">
                          <a:solidFill>
                            <a:schemeClr val="tx1"/>
                          </a:solidFill>
                        </a:rPr>
                        <a:t>.78</a:t>
                      </a:r>
                    </a:p>
                  </a:txBody>
                  <a:tcPr anchor="ctr"/>
                </a:tc>
                <a:tc>
                  <a:txBody>
                    <a:bodyPr/>
                    <a:lstStyle/>
                    <a:p>
                      <a:pPr algn="ctr"/>
                      <a:r>
                        <a:rPr lang="en-US" dirty="0">
                          <a:solidFill>
                            <a:schemeClr val="tx1"/>
                          </a:solidFill>
                        </a:rPr>
                        <a:t>.70</a:t>
                      </a:r>
                    </a:p>
                  </a:txBody>
                  <a:tcPr anchor="ctr"/>
                </a:tc>
                <a:tc>
                  <a:txBody>
                    <a:bodyPr/>
                    <a:lstStyle/>
                    <a:p>
                      <a:pPr algn="ctr"/>
                      <a:r>
                        <a:rPr lang="en-US" dirty="0">
                          <a:solidFill>
                            <a:schemeClr val="tx1"/>
                          </a:solidFill>
                        </a:rPr>
                        <a:t>.60</a:t>
                      </a:r>
                    </a:p>
                  </a:txBody>
                  <a:tcPr anchor="ctr"/>
                </a:tc>
                <a:tc>
                  <a:txBody>
                    <a:bodyPr/>
                    <a:lstStyle/>
                    <a:p>
                      <a:pPr algn="ctr"/>
                      <a:r>
                        <a:rPr lang="en-US" dirty="0">
                          <a:solidFill>
                            <a:schemeClr val="tx1"/>
                          </a:solidFill>
                        </a:rPr>
                        <a:t>.40</a:t>
                      </a:r>
                    </a:p>
                  </a:txBody>
                  <a:tcPr anchor="ctr"/>
                </a:tc>
                <a:tc>
                  <a:txBody>
                    <a:bodyPr/>
                    <a:lstStyle/>
                    <a:p>
                      <a:pPr algn="ctr"/>
                      <a:r>
                        <a:rPr lang="en-US" dirty="0">
                          <a:solidFill>
                            <a:schemeClr val="tx1"/>
                          </a:solidFill>
                        </a:rPr>
                        <a:t>.30</a:t>
                      </a:r>
                    </a:p>
                  </a:txBody>
                  <a:tcPr anchor="ctr"/>
                </a:tc>
                <a:tc>
                  <a:txBody>
                    <a:bodyPr/>
                    <a:lstStyle/>
                    <a:p>
                      <a:pPr algn="ctr"/>
                      <a:r>
                        <a:rPr lang="en-US" dirty="0"/>
                        <a:t>.22</a:t>
                      </a:r>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177800"/>
              </p:ext>
            </p:extLst>
          </p:nvPr>
        </p:nvGraphicFramePr>
        <p:xfrm>
          <a:off x="4674994" y="3411371"/>
          <a:ext cx="7123306" cy="370840"/>
        </p:xfrm>
        <a:graphic>
          <a:graphicData uri="http://schemas.openxmlformats.org/drawingml/2006/table">
            <a:tbl>
              <a:tblPr firstRow="1" bandRow="1">
                <a:tableStyleId>{C4B1156A-380E-4F78-BDF5-A606A8083BF9}</a:tableStyleId>
              </a:tblPr>
              <a:tblGrid>
                <a:gridCol w="1001906">
                  <a:extLst>
                    <a:ext uri="{9D8B030D-6E8A-4147-A177-3AD203B41FA5}">
                      <a16:colId xmlns:a16="http://schemas.microsoft.com/office/drawing/2014/main" val="20000"/>
                    </a:ext>
                  </a:extLst>
                </a:gridCol>
                <a:gridCol w="1081325">
                  <a:extLst>
                    <a:ext uri="{9D8B030D-6E8A-4147-A177-3AD203B41FA5}">
                      <a16:colId xmlns:a16="http://schemas.microsoft.com/office/drawing/2014/main" val="20001"/>
                    </a:ext>
                  </a:extLst>
                </a:gridCol>
                <a:gridCol w="1008015">
                  <a:extLst>
                    <a:ext uri="{9D8B030D-6E8A-4147-A177-3AD203B41FA5}">
                      <a16:colId xmlns:a16="http://schemas.microsoft.com/office/drawing/2014/main" val="20002"/>
                    </a:ext>
                  </a:extLst>
                </a:gridCol>
                <a:gridCol w="1008015">
                  <a:extLst>
                    <a:ext uri="{9D8B030D-6E8A-4147-A177-3AD203B41FA5}">
                      <a16:colId xmlns:a16="http://schemas.microsoft.com/office/drawing/2014/main" val="20003"/>
                    </a:ext>
                  </a:extLst>
                </a:gridCol>
                <a:gridCol w="1008015">
                  <a:extLst>
                    <a:ext uri="{9D8B030D-6E8A-4147-A177-3AD203B41FA5}">
                      <a16:colId xmlns:a16="http://schemas.microsoft.com/office/drawing/2014/main" val="20004"/>
                    </a:ext>
                  </a:extLst>
                </a:gridCol>
                <a:gridCol w="1008015">
                  <a:extLst>
                    <a:ext uri="{9D8B030D-6E8A-4147-A177-3AD203B41FA5}">
                      <a16:colId xmlns:a16="http://schemas.microsoft.com/office/drawing/2014/main" val="20005"/>
                    </a:ext>
                  </a:extLst>
                </a:gridCol>
                <a:gridCol w="1008015">
                  <a:extLst>
                    <a:ext uri="{9D8B030D-6E8A-4147-A177-3AD203B41FA5}">
                      <a16:colId xmlns:a16="http://schemas.microsoft.com/office/drawing/2014/main" val="20006"/>
                    </a:ext>
                  </a:extLst>
                </a:gridCol>
              </a:tblGrid>
              <a:tr h="370840">
                <a:tc>
                  <a:txBody>
                    <a:bodyPr/>
                    <a:lstStyle/>
                    <a:p>
                      <a:r>
                        <a:rPr lang="en-US" dirty="0">
                          <a:solidFill>
                            <a:schemeClr val="tx2">
                              <a:lumMod val="75000"/>
                            </a:schemeClr>
                          </a:solidFill>
                        </a:rPr>
                        <a:t>Gamma</a:t>
                      </a:r>
                    </a:p>
                  </a:txBody>
                  <a:tcPr/>
                </a:tc>
                <a:tc>
                  <a:txBody>
                    <a:bodyPr/>
                    <a:lstStyle/>
                    <a:p>
                      <a:pPr algn="ctr"/>
                      <a:r>
                        <a:rPr lang="en-US" dirty="0">
                          <a:solidFill>
                            <a:schemeClr val="tx2">
                              <a:lumMod val="75000"/>
                            </a:schemeClr>
                          </a:solidFill>
                        </a:rPr>
                        <a:t>.08</a:t>
                      </a:r>
                    </a:p>
                  </a:txBody>
                  <a:tcPr/>
                </a:tc>
                <a:tc>
                  <a:txBody>
                    <a:bodyPr/>
                    <a:lstStyle/>
                    <a:p>
                      <a:pPr algn="ctr"/>
                      <a:r>
                        <a:rPr lang="en-US" dirty="0">
                          <a:solidFill>
                            <a:schemeClr val="tx2">
                              <a:lumMod val="75000"/>
                            </a:schemeClr>
                          </a:solidFill>
                        </a:rPr>
                        <a:t>.10</a:t>
                      </a:r>
                    </a:p>
                  </a:txBody>
                  <a:tcPr/>
                </a:tc>
                <a:tc>
                  <a:txBody>
                    <a:bodyPr/>
                    <a:lstStyle/>
                    <a:p>
                      <a:pPr algn="ctr"/>
                      <a:r>
                        <a:rPr lang="en-US" dirty="0">
                          <a:solidFill>
                            <a:schemeClr val="tx2">
                              <a:lumMod val="75000"/>
                            </a:schemeClr>
                          </a:solidFill>
                        </a:rPr>
                        <a:t>.20</a:t>
                      </a:r>
                    </a:p>
                  </a:txBody>
                  <a:tcPr/>
                </a:tc>
                <a:tc>
                  <a:txBody>
                    <a:bodyPr/>
                    <a:lstStyle/>
                    <a:p>
                      <a:pPr algn="ctr"/>
                      <a:r>
                        <a:rPr lang="en-US" dirty="0">
                          <a:solidFill>
                            <a:schemeClr val="tx2">
                              <a:lumMod val="75000"/>
                            </a:schemeClr>
                          </a:solidFill>
                        </a:rPr>
                        <a:t>.10</a:t>
                      </a:r>
                    </a:p>
                  </a:txBody>
                  <a:tcPr/>
                </a:tc>
                <a:tc>
                  <a:txBody>
                    <a:bodyPr/>
                    <a:lstStyle/>
                    <a:p>
                      <a:pPr algn="ctr"/>
                      <a:r>
                        <a:rPr lang="en-US" dirty="0">
                          <a:solidFill>
                            <a:schemeClr val="tx2">
                              <a:lumMod val="75000"/>
                            </a:schemeClr>
                          </a:solidFill>
                        </a:rPr>
                        <a:t>.08</a:t>
                      </a:r>
                    </a:p>
                  </a:txBody>
                  <a:tcPr/>
                </a:tc>
                <a:tc>
                  <a:txBody>
                    <a:bodyPr/>
                    <a:lstStyle/>
                    <a:p>
                      <a:pPr algn="ctr"/>
                      <a:r>
                        <a:rPr lang="en-US" dirty="0">
                          <a:solidFill>
                            <a:schemeClr val="tx2">
                              <a:lumMod val="75000"/>
                            </a:schemeClr>
                          </a:solidFill>
                        </a:rPr>
                        <a:t>.06</a:t>
                      </a:r>
                    </a:p>
                  </a:txBody>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891842056"/>
              </p:ext>
            </p:extLst>
          </p:nvPr>
        </p:nvGraphicFramePr>
        <p:xfrm>
          <a:off x="4674994" y="3889544"/>
          <a:ext cx="7123306" cy="1615440"/>
        </p:xfrm>
        <a:graphic>
          <a:graphicData uri="http://schemas.openxmlformats.org/drawingml/2006/table">
            <a:tbl>
              <a:tblPr firstRow="1" bandRow="1">
                <a:tableStyleId>{93296810-A885-4BE3-A3E7-6D5BEEA58F35}</a:tableStyleId>
              </a:tblPr>
              <a:tblGrid>
                <a:gridCol w="814092">
                  <a:extLst>
                    <a:ext uri="{9D8B030D-6E8A-4147-A177-3AD203B41FA5}">
                      <a16:colId xmlns:a16="http://schemas.microsoft.com/office/drawing/2014/main" val="20000"/>
                    </a:ext>
                  </a:extLst>
                </a:gridCol>
                <a:gridCol w="1221139">
                  <a:extLst>
                    <a:ext uri="{9D8B030D-6E8A-4147-A177-3AD203B41FA5}">
                      <a16:colId xmlns:a16="http://schemas.microsoft.com/office/drawing/2014/main" val="20001"/>
                    </a:ext>
                  </a:extLst>
                </a:gridCol>
                <a:gridCol w="1017615">
                  <a:extLst>
                    <a:ext uri="{9D8B030D-6E8A-4147-A177-3AD203B41FA5}">
                      <a16:colId xmlns:a16="http://schemas.microsoft.com/office/drawing/2014/main" val="20002"/>
                    </a:ext>
                  </a:extLst>
                </a:gridCol>
                <a:gridCol w="1017615">
                  <a:extLst>
                    <a:ext uri="{9D8B030D-6E8A-4147-A177-3AD203B41FA5}">
                      <a16:colId xmlns:a16="http://schemas.microsoft.com/office/drawing/2014/main" val="20003"/>
                    </a:ext>
                  </a:extLst>
                </a:gridCol>
                <a:gridCol w="1017615">
                  <a:extLst>
                    <a:ext uri="{9D8B030D-6E8A-4147-A177-3AD203B41FA5}">
                      <a16:colId xmlns:a16="http://schemas.microsoft.com/office/drawing/2014/main" val="20004"/>
                    </a:ext>
                  </a:extLst>
                </a:gridCol>
                <a:gridCol w="1017615">
                  <a:extLst>
                    <a:ext uri="{9D8B030D-6E8A-4147-A177-3AD203B41FA5}">
                      <a16:colId xmlns:a16="http://schemas.microsoft.com/office/drawing/2014/main" val="20005"/>
                    </a:ext>
                  </a:extLst>
                </a:gridCol>
                <a:gridCol w="1017615">
                  <a:extLst>
                    <a:ext uri="{9D8B030D-6E8A-4147-A177-3AD203B41FA5}">
                      <a16:colId xmlns:a16="http://schemas.microsoft.com/office/drawing/2014/main" val="20006"/>
                    </a:ext>
                  </a:extLst>
                </a:gridCol>
              </a:tblGrid>
              <a:tr h="370840">
                <a:tc>
                  <a:txBody>
                    <a:bodyPr/>
                    <a:lstStyle/>
                    <a:p>
                      <a:r>
                        <a:rPr lang="en-US" sz="1200" dirty="0"/>
                        <a:t>Strike Price</a:t>
                      </a:r>
                    </a:p>
                  </a:txBody>
                  <a:tcPr/>
                </a:tc>
                <a:tc>
                  <a:txBody>
                    <a:bodyPr/>
                    <a:lstStyle/>
                    <a:p>
                      <a:pPr algn="ctr"/>
                      <a:r>
                        <a:rPr lang="en-US" dirty="0"/>
                        <a:t>$20</a:t>
                      </a:r>
                    </a:p>
                  </a:txBody>
                  <a:tcPr/>
                </a:tc>
                <a:tc>
                  <a:txBody>
                    <a:bodyPr/>
                    <a:lstStyle/>
                    <a:p>
                      <a:pPr algn="ctr"/>
                      <a:r>
                        <a:rPr lang="en-US" dirty="0"/>
                        <a:t>$21</a:t>
                      </a:r>
                    </a:p>
                  </a:txBody>
                  <a:tcPr/>
                </a:tc>
                <a:tc>
                  <a:txBody>
                    <a:bodyPr/>
                    <a:lstStyle/>
                    <a:p>
                      <a:pPr algn="ctr"/>
                      <a:r>
                        <a:rPr lang="en-US" dirty="0"/>
                        <a:t>$22</a:t>
                      </a:r>
                    </a:p>
                  </a:txBody>
                  <a:tcPr/>
                </a:tc>
                <a:tc>
                  <a:txBody>
                    <a:bodyPr/>
                    <a:lstStyle/>
                    <a:p>
                      <a:pPr algn="ctr"/>
                      <a:r>
                        <a:rPr lang="en-US" dirty="0"/>
                        <a:t>$23</a:t>
                      </a:r>
                    </a:p>
                  </a:txBody>
                  <a:tcPr/>
                </a:tc>
                <a:tc>
                  <a:txBody>
                    <a:bodyPr/>
                    <a:lstStyle/>
                    <a:p>
                      <a:pPr algn="ctr"/>
                      <a:r>
                        <a:rPr lang="en-US" dirty="0"/>
                        <a:t>$24</a:t>
                      </a:r>
                    </a:p>
                  </a:txBody>
                  <a:tcPr/>
                </a:tc>
                <a:tc>
                  <a:txBody>
                    <a:bodyPr/>
                    <a:lstStyle/>
                    <a:p>
                      <a:pPr algn="ctr"/>
                      <a:r>
                        <a:rPr lang="en-US" dirty="0"/>
                        <a:t>$25</a:t>
                      </a:r>
                    </a:p>
                  </a:txBody>
                  <a:tcPr/>
                </a:tc>
                <a:extLst>
                  <a:ext uri="{0D108BD9-81ED-4DB2-BD59-A6C34878D82A}">
                    <a16:rowId xmlns:a16="http://schemas.microsoft.com/office/drawing/2014/main" val="10000"/>
                  </a:ext>
                </a:extLst>
              </a:tr>
              <a:tr h="370840">
                <a:tc>
                  <a:txBody>
                    <a:bodyPr/>
                    <a:lstStyle/>
                    <a:p>
                      <a:r>
                        <a:rPr lang="en-US" sz="1200" dirty="0"/>
                        <a:t>Put Option Price</a:t>
                      </a:r>
                    </a:p>
                  </a:txBody>
                  <a:tcPr/>
                </a:tc>
                <a:tc>
                  <a:txBody>
                    <a:bodyPr/>
                    <a:lstStyle/>
                    <a:p>
                      <a:pPr algn="ctr"/>
                      <a:r>
                        <a:rPr lang="en-US" dirty="0"/>
                        <a:t>$3.20</a:t>
                      </a:r>
                    </a:p>
                  </a:txBody>
                  <a:tcPr/>
                </a:tc>
                <a:tc>
                  <a:txBody>
                    <a:bodyPr/>
                    <a:lstStyle/>
                    <a:p>
                      <a:pPr algn="ctr"/>
                      <a:r>
                        <a:rPr lang="en-US" dirty="0"/>
                        <a:t>$2.50</a:t>
                      </a:r>
                    </a:p>
                  </a:txBody>
                  <a:tcPr/>
                </a:tc>
                <a:tc>
                  <a:txBody>
                    <a:bodyPr/>
                    <a:lstStyle/>
                    <a:p>
                      <a:pPr algn="ctr"/>
                      <a:r>
                        <a:rPr lang="en-US" dirty="0"/>
                        <a:t>$1.90</a:t>
                      </a:r>
                    </a:p>
                  </a:txBody>
                  <a:tcPr/>
                </a:tc>
                <a:tc>
                  <a:txBody>
                    <a:bodyPr/>
                    <a:lstStyle/>
                    <a:p>
                      <a:pPr algn="ctr"/>
                      <a:r>
                        <a:rPr lang="en-US" dirty="0"/>
                        <a:t>$1.30</a:t>
                      </a:r>
                    </a:p>
                  </a:txBody>
                  <a:tcPr/>
                </a:tc>
                <a:tc>
                  <a:txBody>
                    <a:bodyPr/>
                    <a:lstStyle/>
                    <a:p>
                      <a:pPr algn="ctr"/>
                      <a:r>
                        <a:rPr lang="en-US" dirty="0"/>
                        <a:t>$.90</a:t>
                      </a:r>
                    </a:p>
                  </a:txBody>
                  <a:tcPr/>
                </a:tc>
                <a:tc>
                  <a:txBody>
                    <a:bodyPr/>
                    <a:lstStyle/>
                    <a:p>
                      <a:pPr algn="ctr"/>
                      <a:r>
                        <a:rPr lang="en-US" dirty="0"/>
                        <a:t>$.60</a:t>
                      </a:r>
                    </a:p>
                  </a:txBody>
                  <a:tcPr/>
                </a:tc>
                <a:extLst>
                  <a:ext uri="{0D108BD9-81ED-4DB2-BD59-A6C34878D82A}">
                    <a16:rowId xmlns:a16="http://schemas.microsoft.com/office/drawing/2014/main" val="10001"/>
                  </a:ext>
                </a:extLst>
              </a:tr>
              <a:tr h="370840">
                <a:tc>
                  <a:txBody>
                    <a:bodyPr/>
                    <a:lstStyle/>
                    <a:p>
                      <a:r>
                        <a:rPr lang="en-US" sz="1400" dirty="0">
                          <a:solidFill>
                            <a:schemeClr val="tx1"/>
                          </a:solidFill>
                        </a:rPr>
                        <a:t>Put Delta</a:t>
                      </a:r>
                    </a:p>
                  </a:txBody>
                  <a:tcPr/>
                </a:tc>
                <a:tc>
                  <a:txBody>
                    <a:bodyPr/>
                    <a:lstStyle/>
                    <a:p>
                      <a:pPr algn="ctr"/>
                      <a:r>
                        <a:rPr lang="en-US" dirty="0">
                          <a:solidFill>
                            <a:schemeClr val="tx1"/>
                          </a:solidFill>
                        </a:rPr>
                        <a:t>-.22</a:t>
                      </a:r>
                    </a:p>
                  </a:txBody>
                  <a:tcPr anchor="ctr"/>
                </a:tc>
                <a:tc>
                  <a:txBody>
                    <a:bodyPr/>
                    <a:lstStyle/>
                    <a:p>
                      <a:pPr algn="ctr"/>
                      <a:r>
                        <a:rPr lang="en-US" dirty="0">
                          <a:solidFill>
                            <a:schemeClr val="tx1"/>
                          </a:solidFill>
                        </a:rPr>
                        <a:t>-.30</a:t>
                      </a:r>
                    </a:p>
                  </a:txBody>
                  <a:tcPr anchor="ctr"/>
                </a:tc>
                <a:tc>
                  <a:txBody>
                    <a:bodyPr/>
                    <a:lstStyle/>
                    <a:p>
                      <a:pPr algn="ctr"/>
                      <a:r>
                        <a:rPr lang="en-US" dirty="0">
                          <a:solidFill>
                            <a:schemeClr val="tx1"/>
                          </a:solidFill>
                        </a:rPr>
                        <a:t>-.40</a:t>
                      </a:r>
                    </a:p>
                  </a:txBody>
                  <a:tcPr anchor="ctr"/>
                </a:tc>
                <a:tc>
                  <a:txBody>
                    <a:bodyPr/>
                    <a:lstStyle/>
                    <a:p>
                      <a:pPr algn="ctr"/>
                      <a:r>
                        <a:rPr lang="en-US" dirty="0">
                          <a:solidFill>
                            <a:schemeClr val="tx1"/>
                          </a:solidFill>
                        </a:rPr>
                        <a:t>-.60</a:t>
                      </a:r>
                    </a:p>
                  </a:txBody>
                  <a:tcPr anchor="ctr"/>
                </a:tc>
                <a:tc>
                  <a:txBody>
                    <a:bodyPr/>
                    <a:lstStyle/>
                    <a:p>
                      <a:pPr algn="ctr"/>
                      <a:r>
                        <a:rPr lang="en-US" dirty="0">
                          <a:solidFill>
                            <a:schemeClr val="tx1"/>
                          </a:solidFill>
                        </a:rPr>
                        <a:t>-.70</a:t>
                      </a:r>
                    </a:p>
                  </a:txBody>
                  <a:tcPr anchor="ctr"/>
                </a:tc>
                <a:tc>
                  <a:txBody>
                    <a:bodyPr/>
                    <a:lstStyle/>
                    <a:p>
                      <a:pPr algn="ctr"/>
                      <a:r>
                        <a:rPr lang="en-US" dirty="0"/>
                        <a:t>-.78</a:t>
                      </a:r>
                    </a:p>
                  </a:txBody>
                  <a:tcPr/>
                </a:tc>
                <a:extLst>
                  <a:ext uri="{0D108BD9-81ED-4DB2-BD59-A6C34878D82A}">
                    <a16:rowId xmlns:a16="http://schemas.microsoft.com/office/drawing/2014/main" val="10002"/>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706920391"/>
              </p:ext>
            </p:extLst>
          </p:nvPr>
        </p:nvGraphicFramePr>
        <p:xfrm>
          <a:off x="4674994" y="5582490"/>
          <a:ext cx="7123307" cy="370840"/>
        </p:xfrm>
        <a:graphic>
          <a:graphicData uri="http://schemas.openxmlformats.org/drawingml/2006/table">
            <a:tbl>
              <a:tblPr firstRow="1" bandRow="1">
                <a:tableStyleId>{C4B1156A-380E-4F78-BDF5-A606A8083BF9}</a:tableStyleId>
              </a:tblPr>
              <a:tblGrid>
                <a:gridCol w="1001906">
                  <a:extLst>
                    <a:ext uri="{9D8B030D-6E8A-4147-A177-3AD203B41FA5}">
                      <a16:colId xmlns:a16="http://schemas.microsoft.com/office/drawing/2014/main" val="20000"/>
                    </a:ext>
                  </a:extLst>
                </a:gridCol>
                <a:gridCol w="1083654">
                  <a:extLst>
                    <a:ext uri="{9D8B030D-6E8A-4147-A177-3AD203B41FA5}">
                      <a16:colId xmlns:a16="http://schemas.microsoft.com/office/drawing/2014/main" val="20001"/>
                    </a:ext>
                  </a:extLst>
                </a:gridCol>
                <a:gridCol w="1125925">
                  <a:extLst>
                    <a:ext uri="{9D8B030D-6E8A-4147-A177-3AD203B41FA5}">
                      <a16:colId xmlns:a16="http://schemas.microsoft.com/office/drawing/2014/main" val="20002"/>
                    </a:ext>
                  </a:extLst>
                </a:gridCol>
                <a:gridCol w="1047223">
                  <a:extLst>
                    <a:ext uri="{9D8B030D-6E8A-4147-A177-3AD203B41FA5}">
                      <a16:colId xmlns:a16="http://schemas.microsoft.com/office/drawing/2014/main" val="20003"/>
                    </a:ext>
                  </a:extLst>
                </a:gridCol>
                <a:gridCol w="1047223">
                  <a:extLst>
                    <a:ext uri="{9D8B030D-6E8A-4147-A177-3AD203B41FA5}">
                      <a16:colId xmlns:a16="http://schemas.microsoft.com/office/drawing/2014/main" val="20004"/>
                    </a:ext>
                  </a:extLst>
                </a:gridCol>
                <a:gridCol w="1047223">
                  <a:extLst>
                    <a:ext uri="{9D8B030D-6E8A-4147-A177-3AD203B41FA5}">
                      <a16:colId xmlns:a16="http://schemas.microsoft.com/office/drawing/2014/main" val="20005"/>
                    </a:ext>
                  </a:extLst>
                </a:gridCol>
                <a:gridCol w="770153">
                  <a:extLst>
                    <a:ext uri="{9D8B030D-6E8A-4147-A177-3AD203B41FA5}">
                      <a16:colId xmlns:a16="http://schemas.microsoft.com/office/drawing/2014/main" val="20006"/>
                    </a:ext>
                  </a:extLst>
                </a:gridCol>
              </a:tblGrid>
              <a:tr h="370840">
                <a:tc>
                  <a:txBody>
                    <a:bodyPr/>
                    <a:lstStyle/>
                    <a:p>
                      <a:r>
                        <a:rPr lang="en-US" dirty="0">
                          <a:solidFill>
                            <a:schemeClr val="tx2">
                              <a:lumMod val="75000"/>
                            </a:schemeClr>
                          </a:solidFill>
                        </a:rPr>
                        <a:t>Gamma</a:t>
                      </a:r>
                    </a:p>
                  </a:txBody>
                  <a:tcPr/>
                </a:tc>
                <a:tc>
                  <a:txBody>
                    <a:bodyPr/>
                    <a:lstStyle/>
                    <a:p>
                      <a:pPr algn="ctr"/>
                      <a:r>
                        <a:rPr lang="en-US" dirty="0">
                          <a:solidFill>
                            <a:schemeClr val="tx2">
                              <a:lumMod val="75000"/>
                            </a:schemeClr>
                          </a:solidFill>
                        </a:rPr>
                        <a:t>.08</a:t>
                      </a:r>
                    </a:p>
                  </a:txBody>
                  <a:tcPr/>
                </a:tc>
                <a:tc>
                  <a:txBody>
                    <a:bodyPr/>
                    <a:lstStyle/>
                    <a:p>
                      <a:pPr algn="ctr"/>
                      <a:r>
                        <a:rPr lang="en-US" dirty="0">
                          <a:solidFill>
                            <a:schemeClr val="tx2">
                              <a:lumMod val="75000"/>
                            </a:schemeClr>
                          </a:solidFill>
                        </a:rPr>
                        <a:t>.10</a:t>
                      </a:r>
                    </a:p>
                  </a:txBody>
                  <a:tcPr/>
                </a:tc>
                <a:tc>
                  <a:txBody>
                    <a:bodyPr/>
                    <a:lstStyle/>
                    <a:p>
                      <a:pPr algn="ctr"/>
                      <a:r>
                        <a:rPr lang="en-US" dirty="0">
                          <a:solidFill>
                            <a:schemeClr val="tx2">
                              <a:lumMod val="75000"/>
                            </a:schemeClr>
                          </a:solidFill>
                        </a:rPr>
                        <a:t>.20</a:t>
                      </a:r>
                    </a:p>
                  </a:txBody>
                  <a:tcPr/>
                </a:tc>
                <a:tc>
                  <a:txBody>
                    <a:bodyPr/>
                    <a:lstStyle/>
                    <a:p>
                      <a:pPr algn="ctr"/>
                      <a:r>
                        <a:rPr lang="en-US" dirty="0">
                          <a:solidFill>
                            <a:schemeClr val="tx2">
                              <a:lumMod val="75000"/>
                            </a:schemeClr>
                          </a:solidFill>
                        </a:rPr>
                        <a:t>.10</a:t>
                      </a:r>
                    </a:p>
                  </a:txBody>
                  <a:tcPr/>
                </a:tc>
                <a:tc>
                  <a:txBody>
                    <a:bodyPr/>
                    <a:lstStyle/>
                    <a:p>
                      <a:pPr algn="ctr"/>
                      <a:r>
                        <a:rPr lang="en-US" dirty="0">
                          <a:solidFill>
                            <a:schemeClr val="tx2">
                              <a:lumMod val="75000"/>
                            </a:schemeClr>
                          </a:solidFill>
                        </a:rPr>
                        <a:t>.08</a:t>
                      </a:r>
                    </a:p>
                  </a:txBody>
                  <a:tcPr/>
                </a:tc>
                <a:tc>
                  <a:txBody>
                    <a:bodyPr/>
                    <a:lstStyle/>
                    <a:p>
                      <a:pPr algn="ctr"/>
                      <a:r>
                        <a:rPr lang="en-US" dirty="0">
                          <a:solidFill>
                            <a:schemeClr val="tx2">
                              <a:lumMod val="75000"/>
                            </a:schemeClr>
                          </a:solidFill>
                        </a:rPr>
                        <a:t>.06</a:t>
                      </a:r>
                    </a:p>
                  </a:txBody>
                  <a:tcPr/>
                </a:tc>
                <a:extLst>
                  <a:ext uri="{0D108BD9-81ED-4DB2-BD59-A6C34878D82A}">
                    <a16:rowId xmlns:a16="http://schemas.microsoft.com/office/drawing/2014/main" val="10000"/>
                  </a:ext>
                </a:extLst>
              </a:tr>
            </a:tbl>
          </a:graphicData>
        </a:graphic>
      </p:graphicFrame>
      <p:pic>
        <p:nvPicPr>
          <p:cNvPr id="11" name="Picture 10">
            <a:extLst>
              <a:ext uri="{FF2B5EF4-FFF2-40B4-BE49-F238E27FC236}">
                <a16:creationId xmlns:a16="http://schemas.microsoft.com/office/drawing/2014/main" id="{42E4EEC6-3628-4678-B301-69298E2CB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8934" y="6068434"/>
            <a:ext cx="558730" cy="533333"/>
          </a:xfrm>
          <a:prstGeom prst="rect">
            <a:avLst/>
          </a:prstGeom>
        </p:spPr>
      </p:pic>
    </p:spTree>
    <p:extLst>
      <p:ext uri="{BB962C8B-B14F-4D97-AF65-F5344CB8AC3E}">
        <p14:creationId xmlns:p14="http://schemas.microsoft.com/office/powerpoint/2010/main" val="32215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D3E5589-B1CC-4A0C-BE0F-DD990B1608F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7648" r="17648"/>
          <a:stretch/>
        </p:blipFill>
        <p:spPr>
          <a:xfrm>
            <a:off x="7010400" y="692942"/>
            <a:ext cx="5067298" cy="5472115"/>
          </a:xfrm>
        </p:spPr>
      </p:pic>
      <p:sp>
        <p:nvSpPr>
          <p:cNvPr id="345" name="Shape 345"/>
          <p:cNvSpPr txBox="1">
            <a:spLocks noGrp="1"/>
          </p:cNvSpPr>
          <p:nvPr>
            <p:ph type="title" idx="4294967295"/>
          </p:nvPr>
        </p:nvSpPr>
        <p:spPr>
          <a:xfrm>
            <a:off x="2565400" y="166947"/>
            <a:ext cx="4445000" cy="534987"/>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Basic Long Call Gamma </a:t>
            </a:r>
            <a:r>
              <a:rPr lang="x-none" sz="3200" dirty="0">
                <a:solidFill>
                  <a:srgbClr val="000000"/>
                </a:solidFill>
                <a:latin typeface="+mj-lt"/>
                <a:ea typeface="Arial"/>
                <a:cs typeface="Arial"/>
                <a:sym typeface="Arial"/>
              </a:rPr>
              <a:t>Γ</a:t>
            </a:r>
          </a:p>
        </p:txBody>
      </p:sp>
      <p:sp>
        <p:nvSpPr>
          <p:cNvPr id="346" name="Shape 346"/>
          <p:cNvSpPr txBox="1">
            <a:spLocks noGrp="1"/>
          </p:cNvSpPr>
          <p:nvPr>
            <p:ph type="body" idx="4294967295"/>
          </p:nvPr>
        </p:nvSpPr>
        <p:spPr>
          <a:xfrm>
            <a:off x="0" y="1117600"/>
            <a:ext cx="8407400" cy="2063750"/>
          </a:xfrm>
          <a:prstGeom prst="rect">
            <a:avLst/>
          </a:prstGeom>
          <a:noFill/>
          <a:ln>
            <a:noFill/>
          </a:ln>
        </p:spPr>
        <p:txBody>
          <a:bodyPr vert="horz" lIns="91425" tIns="45700" rIns="91425" bIns="45700" rtlCol="0" anchor="t" anchorCtr="0">
            <a:spAutoFit/>
          </a:bodyPr>
          <a:lstStyle/>
          <a:p>
            <a:pPr>
              <a:lnSpc>
                <a:spcPct val="162500"/>
              </a:lnSpc>
              <a:spcBef>
                <a:spcPts val="320"/>
              </a:spcBef>
              <a:buClr>
                <a:srgbClr val="14456F"/>
              </a:buClr>
              <a:buSzPct val="25000"/>
            </a:pPr>
            <a:r>
              <a:rPr lang="x-none">
                <a:solidFill>
                  <a:schemeClr val="dk1"/>
                </a:solidFill>
                <a:latin typeface="Tahoma"/>
                <a:ea typeface="Tahoma"/>
                <a:cs typeface="Tahoma"/>
                <a:sym typeface="Tahoma"/>
              </a:rPr>
              <a:t>
</a:t>
            </a:r>
          </a:p>
          <a:p>
            <a:endParaRPr lang="x-none">
              <a:solidFill>
                <a:schemeClr val="dk1"/>
              </a:solidFill>
              <a:latin typeface="Tahoma"/>
              <a:ea typeface="Tahoma"/>
              <a:cs typeface="Tahoma"/>
              <a:sym typeface="Tahoma"/>
            </a:endParaRPr>
          </a:p>
        </p:txBody>
      </p:sp>
      <p:sp>
        <p:nvSpPr>
          <p:cNvPr id="347" name="Shape 347"/>
          <p:cNvSpPr/>
          <p:nvPr/>
        </p:nvSpPr>
        <p:spPr>
          <a:xfrm>
            <a:off x="0" y="886476"/>
            <a:ext cx="6393136" cy="5804577"/>
          </a:xfrm>
          <a:prstGeom prst="rect">
            <a:avLst/>
          </a:prstGeom>
          <a:blipFill>
            <a:blip r:embed="rId4" cstate="print"/>
            <a:stretch>
              <a:fillRect/>
            </a:stretch>
          </a:blipFill>
          <a:ln>
            <a:noFill/>
          </a:ln>
        </p:spPr>
        <p:txBody>
          <a:bodyPr/>
          <a:lstStyle/>
          <a:p>
            <a:endParaRPr lang="en-US"/>
          </a:p>
        </p:txBody>
      </p:sp>
      <p:pic>
        <p:nvPicPr>
          <p:cNvPr id="6" name="Picture 5">
            <a:extLst>
              <a:ext uri="{FF2B5EF4-FFF2-40B4-BE49-F238E27FC236}">
                <a16:creationId xmlns:a16="http://schemas.microsoft.com/office/drawing/2014/main" id="{3A1FDC86-5FAD-4E56-9BCF-67E3F5B221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0868" y="6153894"/>
            <a:ext cx="558730" cy="533333"/>
          </a:xfrm>
          <a:prstGeom prst="rect">
            <a:avLst/>
          </a:prstGeom>
        </p:spPr>
      </p:pic>
    </p:spTree>
    <p:extLst>
      <p:ext uri="{BB962C8B-B14F-4D97-AF65-F5344CB8AC3E}">
        <p14:creationId xmlns:p14="http://schemas.microsoft.com/office/powerpoint/2010/main" val="3098151693"/>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5" name="Shape 355"/>
          <p:cNvSpPr/>
          <p:nvPr/>
        </p:nvSpPr>
        <p:spPr>
          <a:xfrm>
            <a:off x="5712979" y="883371"/>
            <a:ext cx="5930833" cy="5586560"/>
          </a:xfrm>
          <a:prstGeom prst="rect">
            <a:avLst/>
          </a:prstGeom>
          <a:blipFill>
            <a:blip r:embed="rId3" cstate="print"/>
            <a:stretch>
              <a:fillRect/>
            </a:stretch>
          </a:blipFill>
          <a:ln>
            <a:noFill/>
          </a:ln>
        </p:spPr>
        <p:txBody>
          <a:bodyPr/>
          <a:lstStyle/>
          <a:p>
            <a:endParaRPr lang="en-US"/>
          </a:p>
        </p:txBody>
      </p:sp>
      <p:sp>
        <p:nvSpPr>
          <p:cNvPr id="353" name="Shape 353"/>
          <p:cNvSpPr txBox="1">
            <a:spLocks noGrp="1"/>
          </p:cNvSpPr>
          <p:nvPr>
            <p:ph type="title" idx="4294967295"/>
          </p:nvPr>
        </p:nvSpPr>
        <p:spPr>
          <a:xfrm>
            <a:off x="2318843" y="229681"/>
            <a:ext cx="5994400" cy="536575"/>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Complex Long Butterfly Gamma </a:t>
            </a:r>
            <a:r>
              <a:rPr lang="x-none" sz="3200" dirty="0">
                <a:solidFill>
                  <a:srgbClr val="000000"/>
                </a:solidFill>
                <a:latin typeface="+mj-lt"/>
                <a:ea typeface="Arial"/>
                <a:cs typeface="Arial"/>
                <a:sym typeface="Arial"/>
              </a:rPr>
              <a:t>Γ</a:t>
            </a:r>
          </a:p>
        </p:txBody>
      </p:sp>
      <p:pic>
        <p:nvPicPr>
          <p:cNvPr id="4" name="Picture Placeholder 3">
            <a:extLst>
              <a:ext uri="{FF2B5EF4-FFF2-40B4-BE49-F238E27FC236}">
                <a16:creationId xmlns:a16="http://schemas.microsoft.com/office/drawing/2014/main" id="{6CE6235E-7CF6-491E-B235-7E82FEBDC7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2751" r="22751"/>
          <a:stretch/>
        </p:blipFill>
        <p:spPr>
          <a:xfrm>
            <a:off x="270996" y="1117600"/>
            <a:ext cx="5045047" cy="5136037"/>
          </a:xfrm>
        </p:spPr>
      </p:pic>
      <p:pic>
        <p:nvPicPr>
          <p:cNvPr id="6" name="Picture 5">
            <a:extLst>
              <a:ext uri="{FF2B5EF4-FFF2-40B4-BE49-F238E27FC236}">
                <a16:creationId xmlns:a16="http://schemas.microsoft.com/office/drawing/2014/main" id="{87A29563-2ACE-40B0-9256-D8530FE95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4447" y="6203264"/>
            <a:ext cx="558730" cy="533333"/>
          </a:xfrm>
          <a:prstGeom prst="rect">
            <a:avLst/>
          </a:prstGeom>
        </p:spPr>
      </p:pic>
    </p:spTree>
    <p:extLst>
      <p:ext uri="{BB962C8B-B14F-4D97-AF65-F5344CB8AC3E}">
        <p14:creationId xmlns:p14="http://schemas.microsoft.com/office/powerpoint/2010/main" val="2338517911"/>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2845</TotalTime>
  <Words>1676</Words>
  <Application>Microsoft Office PowerPoint</Application>
  <PresentationFormat>Widescreen</PresentationFormat>
  <Paragraphs>226</Paragraphs>
  <Slides>14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Helvetica</vt:lpstr>
      <vt:lpstr>Montserrat Black</vt:lpstr>
      <vt:lpstr>Nunito Sans SemiBold</vt:lpstr>
      <vt:lpstr>Perpetua</vt:lpstr>
      <vt:lpstr>Tahoma</vt:lpstr>
      <vt:lpstr>Wingdings</vt:lpstr>
      <vt:lpstr>Office Theme</vt:lpstr>
      <vt:lpstr>PowerPoint Presentation</vt:lpstr>
      <vt:lpstr>Delta Δ</vt:lpstr>
      <vt:lpstr>Delta Δ</vt:lpstr>
      <vt:lpstr>Basic Long Call Delta</vt:lpstr>
      <vt:lpstr>Basic Long Put Delta</vt:lpstr>
      <vt:lpstr>Gamma Γ</vt:lpstr>
      <vt:lpstr>Gamma Γ</vt:lpstr>
      <vt:lpstr>Basic Long Call Gamma Γ</vt:lpstr>
      <vt:lpstr>Complex Long Butterfly Gamma Γ</vt:lpstr>
      <vt:lpstr>Theta Φ</vt:lpstr>
      <vt:lpstr>Theta Φ</vt:lpstr>
      <vt:lpstr>Rho Ρ</vt:lpstr>
      <vt:lpstr>Vega Κ</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427</cp:revision>
  <dcterms:created xsi:type="dcterms:W3CDTF">2020-06-17T05:33:19Z</dcterms:created>
  <dcterms:modified xsi:type="dcterms:W3CDTF">2024-04-14T17:17:56Z</dcterms:modified>
</cp:coreProperties>
</file>