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19"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a:srgbClr val="C7CDD8"/>
    <a:srgbClr val="00010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5" autoAdjust="0"/>
  </p:normalViewPr>
  <p:slideViewPr>
    <p:cSldViewPr snapToGrid="0">
      <p:cViewPr varScale="1">
        <p:scale>
          <a:sx n="81" d="100"/>
          <a:sy n="81" d="100"/>
        </p:scale>
        <p:origin x="1812"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3" d="100"/>
          <a:sy n="53" d="100"/>
        </p:scale>
        <p:origin x="20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305095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D7492D-1758-4E06-B1F9-405CC03E3CF7}"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DF874-5B58-4876-B192-16CB288323DB}" type="slidenum">
              <a:rPr lang="en-US" smtClean="0"/>
              <a:t>‹#›</a:t>
            </a:fld>
            <a:endParaRPr lang="en-US"/>
          </a:p>
        </p:txBody>
      </p:sp>
    </p:spTree>
    <p:extLst>
      <p:ext uri="{BB962C8B-B14F-4D97-AF65-F5344CB8AC3E}">
        <p14:creationId xmlns:p14="http://schemas.microsoft.com/office/powerpoint/2010/main" val="178070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069709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662903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558894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21487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774203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0427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ontserrat Black" panose="00000A00000000000000" pitchFamily="2" charset="0"/>
                </a:rPr>
                <a:t>Managing A Large</a:t>
              </a:r>
            </a:p>
            <a:p>
              <a:pPr algn="ctr"/>
              <a:r>
                <a:rPr lang="en-US" sz="3200" dirty="0">
                  <a:latin typeface="Montserrat Black" panose="00000A00000000000000" pitchFamily="2" charset="0"/>
                </a:rPr>
                <a:t>Book</a:t>
              </a: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2140" y="3710613"/>
            <a:ext cx="2635166" cy="2452687"/>
          </a:xfrm>
        </p:spPr>
        <p:txBody>
          <a:bodyPr vert="horz" lIns="91440" tIns="45720" rIns="91440" bIns="45720" rtlCol="0" anchor="ctr">
            <a:normAutofit/>
          </a:bodyPr>
          <a:lstStyle/>
          <a:p>
            <a:r>
              <a:rPr lang="en-US" sz="3600" b="1" dirty="0">
                <a:latin typeface="+mj-lt"/>
                <a:cs typeface="+mj-cs"/>
              </a:rPr>
              <a:t>Managing a Large Book</a:t>
            </a:r>
          </a:p>
        </p:txBody>
      </p:sp>
      <p:pic>
        <p:nvPicPr>
          <p:cNvPr id="10" name="Picture 9">
            <a:extLst>
              <a:ext uri="{FF2B5EF4-FFF2-40B4-BE49-F238E27FC236}">
                <a16:creationId xmlns:a16="http://schemas.microsoft.com/office/drawing/2014/main" id="{9C1E7819-4DE9-C600-6513-9E9EC1AE70DF}"/>
              </a:ext>
            </a:extLst>
          </p:cNvPr>
          <p:cNvPicPr>
            <a:picLocks noChangeAspect="1"/>
          </p:cNvPicPr>
          <p:nvPr/>
        </p:nvPicPr>
        <p:blipFill>
          <a:blip r:embed="rId2">
            <a:extLst>
              <a:ext uri="{28A0092B-C50C-407E-A947-70E740481C1C}">
                <a14:useLocalDpi xmlns:a14="http://schemas.microsoft.com/office/drawing/2010/main" val="0"/>
              </a:ext>
            </a:extLst>
          </a:blip>
          <a:srcRect t="27152" b="2715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4294967295"/>
          </p:nvPr>
        </p:nvSpPr>
        <p:spPr>
          <a:xfrm>
            <a:off x="6136606" y="3903369"/>
            <a:ext cx="5006892" cy="2452687"/>
          </a:xfrm>
        </p:spPr>
        <p:txBody>
          <a:bodyPr vert="horz" lIns="91440" tIns="45720" rIns="91440" bIns="45720" rtlCol="0" anchor="ctr">
            <a:normAutofit/>
          </a:bodyPr>
          <a:lstStyle/>
          <a:p>
            <a:pPr marL="0" indent="0">
              <a:buNone/>
            </a:pPr>
            <a:r>
              <a:rPr lang="en-US" sz="1800" b="1" dirty="0">
                <a:latin typeface="+mn-lt"/>
                <a:cs typeface="+mn-cs"/>
              </a:rPr>
              <a:t>Things to consider when managing a large book:</a:t>
            </a:r>
          </a:p>
          <a:p>
            <a:pPr>
              <a:buFont typeface="Wingdings" panose="05000000000000000000" pitchFamily="2" charset="2"/>
              <a:buChar char="v"/>
            </a:pPr>
            <a:r>
              <a:rPr lang="en-US" sz="1800" b="0" dirty="0">
                <a:latin typeface="+mn-lt"/>
                <a:cs typeface="+mn-cs"/>
              </a:rPr>
              <a:t>How to Manage Trades</a:t>
            </a:r>
          </a:p>
          <a:p>
            <a:pPr>
              <a:buFont typeface="Wingdings" panose="05000000000000000000" pitchFamily="2" charset="2"/>
              <a:buChar char="v"/>
            </a:pPr>
            <a:r>
              <a:rPr lang="en-US" sz="1800" b="0" dirty="0">
                <a:latin typeface="+mn-lt"/>
                <a:cs typeface="+mn-cs"/>
              </a:rPr>
              <a:t>Keeping records</a:t>
            </a:r>
          </a:p>
          <a:p>
            <a:pPr>
              <a:buFont typeface="Wingdings" panose="05000000000000000000" pitchFamily="2" charset="2"/>
              <a:buChar char="v"/>
            </a:pPr>
            <a:r>
              <a:rPr lang="en-US" sz="1800" b="0" dirty="0">
                <a:latin typeface="+mn-lt"/>
                <a:cs typeface="+mn-cs"/>
              </a:rPr>
              <a:t>Expiration</a:t>
            </a:r>
          </a:p>
          <a:p>
            <a:pPr>
              <a:buFont typeface="Wingdings" panose="05000000000000000000" pitchFamily="2" charset="2"/>
              <a:buChar char="v"/>
            </a:pPr>
            <a:r>
              <a:rPr lang="en-US" sz="1800" b="0" dirty="0">
                <a:latin typeface="+mn-lt"/>
                <a:cs typeface="+mn-cs"/>
              </a:rPr>
              <a:t>No Blowout Trading Plan</a:t>
            </a:r>
          </a:p>
          <a:p>
            <a:pPr>
              <a:buFont typeface="Wingdings" panose="05000000000000000000" pitchFamily="2" charset="2"/>
              <a:buChar char="v"/>
            </a:pPr>
            <a:r>
              <a:rPr lang="en-US" sz="1800" b="0" dirty="0">
                <a:latin typeface="+mn-lt"/>
                <a:cs typeface="+mn-cs"/>
              </a:rPr>
              <a:t>Total Dollar Delta</a:t>
            </a:r>
          </a:p>
          <a:p>
            <a:endParaRPr lang="en-US" sz="1800" dirty="0">
              <a:latin typeface="+mn-lt"/>
              <a:cs typeface="+mn-cs"/>
            </a:endParaRPr>
          </a:p>
        </p:txBody>
      </p:sp>
      <p:pic>
        <p:nvPicPr>
          <p:cNvPr id="11" name="Picture 10">
            <a:extLst>
              <a:ext uri="{FF2B5EF4-FFF2-40B4-BE49-F238E27FC236}">
                <a16:creationId xmlns:a16="http://schemas.microsoft.com/office/drawing/2014/main" id="{14990272-524E-7C5E-B720-F23274C1C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351" y="6089389"/>
            <a:ext cx="558730" cy="533333"/>
          </a:xfrm>
          <a:prstGeom prst="rect">
            <a:avLst/>
          </a:prstGeom>
        </p:spPr>
      </p:pic>
    </p:spTree>
    <p:extLst>
      <p:ext uri="{BB962C8B-B14F-4D97-AF65-F5344CB8AC3E}">
        <p14:creationId xmlns:p14="http://schemas.microsoft.com/office/powerpoint/2010/main" val="23464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19196" r="19196"/>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5" name="Freeform: Shape 205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57" name="Freeform: Shape 205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085882" y="763617"/>
            <a:ext cx="3963020" cy="756602"/>
          </a:xfrm>
        </p:spPr>
        <p:txBody>
          <a:bodyPr vert="horz" lIns="91440" tIns="45720" rIns="91440" bIns="45720" rtlCol="0" anchor="ctr">
            <a:normAutofit/>
          </a:bodyPr>
          <a:lstStyle/>
          <a:p>
            <a:r>
              <a:rPr lang="en-US" sz="3200" b="1" dirty="0">
                <a:solidFill>
                  <a:srgbClr val="001132"/>
                </a:solidFill>
                <a:latin typeface="+mj-lt"/>
                <a:cs typeface="+mj-cs"/>
              </a:rPr>
              <a:t>Managing a Large Book</a:t>
            </a:r>
          </a:p>
        </p:txBody>
      </p:sp>
      <p:sp>
        <p:nvSpPr>
          <p:cNvPr id="3" name="Content Placeholder 2"/>
          <p:cNvSpPr>
            <a:spLocks noGrp="1"/>
          </p:cNvSpPr>
          <p:nvPr>
            <p:ph idx="1"/>
          </p:nvPr>
        </p:nvSpPr>
        <p:spPr>
          <a:xfrm>
            <a:off x="6859308" y="2283836"/>
            <a:ext cx="4819951" cy="3507500"/>
          </a:xfrm>
        </p:spPr>
        <p:txBody>
          <a:bodyPr vert="horz" lIns="91440" tIns="45720" rIns="91440" bIns="45720" rtlCol="0" anchor="t">
            <a:normAutofit/>
          </a:bodyPr>
          <a:lstStyle/>
          <a:p>
            <a:pPr>
              <a:lnSpc>
                <a:spcPct val="90000"/>
              </a:lnSpc>
            </a:pPr>
            <a:r>
              <a:rPr lang="en-US" sz="1800" dirty="0">
                <a:solidFill>
                  <a:srgbClr val="001132"/>
                </a:solidFill>
                <a:latin typeface="+mn-lt"/>
                <a:cs typeface="+mn-cs"/>
              </a:rPr>
              <a:t>Managing Trades</a:t>
            </a:r>
          </a:p>
          <a:p>
            <a:pPr>
              <a:lnSpc>
                <a:spcPct val="150000"/>
              </a:lnSpc>
            </a:pPr>
            <a:r>
              <a:rPr lang="en-US" sz="1800" b="0" dirty="0">
                <a:solidFill>
                  <a:srgbClr val="001132"/>
                </a:solidFill>
                <a:latin typeface="+mn-lt"/>
                <a:cs typeface="+mn-cs"/>
              </a:rPr>
              <a:t> Its important to consider how you will manage many positions at the same time. The more positions you have the more diligent you need to be in your record keeping and trade management.  Managing a large book requires much more attention than managing only a few positions.</a:t>
            </a:r>
          </a:p>
        </p:txBody>
      </p:sp>
      <p:pic>
        <p:nvPicPr>
          <p:cNvPr id="5" name="Picture 4">
            <a:extLst>
              <a:ext uri="{FF2B5EF4-FFF2-40B4-BE49-F238E27FC236}">
                <a16:creationId xmlns:a16="http://schemas.microsoft.com/office/drawing/2014/main" id="{4FA2CC65-506E-96E6-8ED9-E011C0157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9894" y="6058002"/>
            <a:ext cx="558730" cy="533333"/>
          </a:xfrm>
          <a:prstGeom prst="rect">
            <a:avLst/>
          </a:prstGeom>
        </p:spPr>
      </p:pic>
    </p:spTree>
    <p:extLst>
      <p:ext uri="{BB962C8B-B14F-4D97-AF65-F5344CB8AC3E}">
        <p14:creationId xmlns:p14="http://schemas.microsoft.com/office/powerpoint/2010/main" val="28491223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5543" y="701809"/>
            <a:ext cx="4025544" cy="687154"/>
          </a:xfrm>
        </p:spPr>
        <p:txBody>
          <a:bodyPr vert="horz" lIns="91440" tIns="45720" rIns="91440" bIns="45720" rtlCol="0" anchor="ctr">
            <a:normAutofit/>
          </a:bodyPr>
          <a:lstStyle/>
          <a:p>
            <a:r>
              <a:rPr lang="en-US" sz="3200" b="1" dirty="0">
                <a:solidFill>
                  <a:srgbClr val="001132"/>
                </a:solidFill>
                <a:latin typeface="+mj-lt"/>
                <a:cs typeface="+mj-cs"/>
              </a:rPr>
              <a:t>Managing a Large Book</a:t>
            </a:r>
          </a:p>
        </p:txBody>
      </p:sp>
      <p:sp>
        <p:nvSpPr>
          <p:cNvPr id="3" name="Content Placeholder 2"/>
          <p:cNvSpPr>
            <a:spLocks noGrp="1"/>
          </p:cNvSpPr>
          <p:nvPr>
            <p:ph idx="1"/>
          </p:nvPr>
        </p:nvSpPr>
        <p:spPr>
          <a:xfrm>
            <a:off x="805543" y="1922858"/>
            <a:ext cx="5006336" cy="3181684"/>
          </a:xfrm>
        </p:spPr>
        <p:txBody>
          <a:bodyPr vert="horz" lIns="91440" tIns="45720" rIns="91440" bIns="45720" rtlCol="0" anchor="t">
            <a:normAutofit/>
          </a:bodyPr>
          <a:lstStyle/>
          <a:p>
            <a:pPr>
              <a:lnSpc>
                <a:spcPct val="90000"/>
              </a:lnSpc>
            </a:pPr>
            <a:r>
              <a:rPr lang="en-US" sz="1800" dirty="0">
                <a:solidFill>
                  <a:srgbClr val="001132"/>
                </a:solidFill>
                <a:latin typeface="+mn-lt"/>
                <a:cs typeface="+mn-cs"/>
              </a:rPr>
              <a:t>Keeping Records:</a:t>
            </a:r>
          </a:p>
          <a:p>
            <a:pPr>
              <a:lnSpc>
                <a:spcPct val="150000"/>
              </a:lnSpc>
            </a:pPr>
            <a:r>
              <a:rPr lang="en-US" sz="1800" b="0" dirty="0">
                <a:solidFill>
                  <a:srgbClr val="001132"/>
                </a:solidFill>
                <a:latin typeface="+mn-lt"/>
                <a:cs typeface="+mn-cs"/>
              </a:rPr>
              <a:t>Keeping records beyond the ones your platform produces forces you to realize what strategies are or are not working. When trading many positions this is especially important.  When keeping your own records, you have to look at all of your trades everyday and see if they still make sense. </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DD5DC1F-4B3C-DCE7-06FC-7B30263D459B}"/>
              </a:ext>
            </a:extLst>
          </p:cNvPr>
          <p:cNvPicPr>
            <a:picLocks noChangeAspect="1"/>
          </p:cNvPicPr>
          <p:nvPr/>
        </p:nvPicPr>
        <p:blipFill>
          <a:blip r:embed="rId2">
            <a:extLst>
              <a:ext uri="{28A0092B-C50C-407E-A947-70E740481C1C}">
                <a14:useLocalDpi xmlns:a14="http://schemas.microsoft.com/office/drawing/2010/main" val="0"/>
              </a:ext>
            </a:extLst>
          </a:blip>
          <a:srcRect l="20723" r="20723"/>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pic>
        <p:nvPicPr>
          <p:cNvPr id="6" name="Picture 5">
            <a:extLst>
              <a:ext uri="{FF2B5EF4-FFF2-40B4-BE49-F238E27FC236}">
                <a16:creationId xmlns:a16="http://schemas.microsoft.com/office/drawing/2014/main" id="{B050E386-F26C-B224-14D3-270628BB4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6655" y="6102302"/>
            <a:ext cx="558730" cy="533333"/>
          </a:xfrm>
          <a:prstGeom prst="rect">
            <a:avLst/>
          </a:prstGeom>
        </p:spPr>
      </p:pic>
    </p:spTree>
    <p:extLst>
      <p:ext uri="{BB962C8B-B14F-4D97-AF65-F5344CB8AC3E}">
        <p14:creationId xmlns:p14="http://schemas.microsoft.com/office/powerpoint/2010/main" val="23912040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14990" y="585798"/>
            <a:ext cx="3968542" cy="785542"/>
          </a:xfrm>
        </p:spPr>
        <p:txBody>
          <a:bodyPr vert="horz" lIns="91440" tIns="45720" rIns="91440" bIns="45720" rtlCol="0" anchor="ctr">
            <a:normAutofit/>
          </a:bodyPr>
          <a:lstStyle/>
          <a:p>
            <a:r>
              <a:rPr lang="en-US" sz="3200" b="1" dirty="0">
                <a:latin typeface="+mj-lt"/>
                <a:cs typeface="+mj-cs"/>
              </a:rPr>
              <a:t>Managing a Large Book</a:t>
            </a:r>
          </a:p>
        </p:txBody>
      </p:sp>
      <p:sp>
        <p:nvSpPr>
          <p:cNvPr id="4105" name="Rectangle 4104">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20537" r="20537"/>
          <a:stretch/>
        </p:blipFill>
        <p:spPr bwMode="auto">
          <a:xfrm>
            <a:off x="656844" y="722376"/>
            <a:ext cx="4782312"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622295" y="1957138"/>
            <a:ext cx="4953932" cy="3779520"/>
          </a:xfrm>
        </p:spPr>
        <p:txBody>
          <a:bodyPr vert="horz" lIns="91440" tIns="45720" rIns="91440" bIns="45720" rtlCol="0">
            <a:normAutofit fontScale="92500" lnSpcReduction="10000"/>
          </a:bodyPr>
          <a:lstStyle/>
          <a:p>
            <a:pPr>
              <a:lnSpc>
                <a:spcPct val="90000"/>
              </a:lnSpc>
            </a:pPr>
            <a:r>
              <a:rPr lang="en-US" sz="2000" dirty="0">
                <a:latin typeface="+mn-lt"/>
                <a:cs typeface="+mn-cs"/>
              </a:rPr>
              <a:t>Managing Expiration:</a:t>
            </a:r>
          </a:p>
          <a:p>
            <a:pPr>
              <a:lnSpc>
                <a:spcPct val="150000"/>
              </a:lnSpc>
            </a:pPr>
            <a:r>
              <a:rPr lang="en-US" sz="2000" b="0" dirty="0">
                <a:latin typeface="+mn-lt"/>
                <a:cs typeface="+mn-cs"/>
              </a:rPr>
              <a:t>When holding many positions going into expiration it can be easy to let something slip if you are not diligent. If your goal is to have no residual stock position on Monday, its important to consider how you have to manage all of your positions on expiration. This can be difficult if you have many positions and do not keep good track of them.</a:t>
            </a:r>
          </a:p>
        </p:txBody>
      </p:sp>
      <p:pic>
        <p:nvPicPr>
          <p:cNvPr id="5" name="Picture 4">
            <a:extLst>
              <a:ext uri="{FF2B5EF4-FFF2-40B4-BE49-F238E27FC236}">
                <a16:creationId xmlns:a16="http://schemas.microsoft.com/office/drawing/2014/main" id="{1DD3AB2B-0462-BAE5-2449-7A39D0FFF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9497" y="6173242"/>
            <a:ext cx="558730" cy="533333"/>
          </a:xfrm>
          <a:prstGeom prst="rect">
            <a:avLst/>
          </a:prstGeom>
        </p:spPr>
      </p:pic>
    </p:spTree>
    <p:extLst>
      <p:ext uri="{BB962C8B-B14F-4D97-AF65-F5344CB8AC3E}">
        <p14:creationId xmlns:p14="http://schemas.microsoft.com/office/powerpoint/2010/main" val="379855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calendar&#10;&#10;Description automatically generated">
            <a:extLst>
              <a:ext uri="{FF2B5EF4-FFF2-40B4-BE49-F238E27FC236}">
                <a16:creationId xmlns:a16="http://schemas.microsoft.com/office/drawing/2014/main" id="{8BA7E62F-61A6-3337-EF24-6DE1EE324E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6886" r="16886"/>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04672" y="365125"/>
            <a:ext cx="5266155" cy="1325563"/>
          </a:xfrm>
        </p:spPr>
        <p:txBody>
          <a:bodyPr vert="horz" lIns="91440" tIns="45720" rIns="91440" bIns="45720" rtlCol="0" anchor="ctr">
            <a:normAutofit/>
          </a:bodyPr>
          <a:lstStyle/>
          <a:p>
            <a:r>
              <a:rPr lang="en-US" sz="3200" b="1" dirty="0">
                <a:solidFill>
                  <a:srgbClr val="001132"/>
                </a:solidFill>
                <a:latin typeface="+mj-lt"/>
                <a:cs typeface="+mj-cs"/>
              </a:rPr>
              <a:t>Managing a Large Book</a:t>
            </a:r>
          </a:p>
        </p:txBody>
      </p:sp>
      <p:sp>
        <p:nvSpPr>
          <p:cNvPr id="3" name="Content Placeholder 2"/>
          <p:cNvSpPr>
            <a:spLocks noGrp="1"/>
          </p:cNvSpPr>
          <p:nvPr>
            <p:ph idx="4294967295"/>
          </p:nvPr>
        </p:nvSpPr>
        <p:spPr>
          <a:xfrm>
            <a:off x="804672" y="2022601"/>
            <a:ext cx="3941499" cy="4154361"/>
          </a:xfrm>
        </p:spPr>
        <p:txBody>
          <a:bodyPr vert="horz" lIns="91440" tIns="45720" rIns="91440" bIns="45720" rtlCol="0">
            <a:normAutofit/>
          </a:bodyPr>
          <a:lstStyle/>
          <a:p>
            <a:pPr marL="0" indent="0">
              <a:lnSpc>
                <a:spcPct val="150000"/>
              </a:lnSpc>
              <a:buNone/>
            </a:pPr>
            <a:r>
              <a:rPr lang="en-US" sz="2000" b="1" dirty="0">
                <a:solidFill>
                  <a:srgbClr val="001132"/>
                </a:solidFill>
                <a:latin typeface="+mn-lt"/>
                <a:cs typeface="+mn-cs"/>
              </a:rPr>
              <a:t>Non-Blowout Trading Plan:</a:t>
            </a:r>
          </a:p>
          <a:p>
            <a:pPr marL="0" indent="0">
              <a:lnSpc>
                <a:spcPct val="150000"/>
              </a:lnSpc>
              <a:buNone/>
            </a:pPr>
            <a:r>
              <a:rPr lang="en-US" sz="2000" b="0" dirty="0">
                <a:solidFill>
                  <a:srgbClr val="001132"/>
                </a:solidFill>
                <a:latin typeface="+mn-lt"/>
                <a:cs typeface="+mn-cs"/>
              </a:rPr>
              <a:t>Andrew’s Non-Blowout Confidence Levels</a:t>
            </a:r>
          </a:p>
          <a:p>
            <a:pPr marL="0" indent="0">
              <a:lnSpc>
                <a:spcPct val="150000"/>
              </a:lnSpc>
              <a:buNone/>
            </a:pPr>
            <a:r>
              <a:rPr lang="en-US" sz="2000" b="0" dirty="0">
                <a:solidFill>
                  <a:srgbClr val="001132"/>
                </a:solidFill>
                <a:latin typeface="+mn-lt"/>
                <a:cs typeface="+mn-cs"/>
              </a:rPr>
              <a:t>If one can setup all of their trades as a percentage of their book it is impossible for a single trade to blow out their account. </a:t>
            </a:r>
          </a:p>
        </p:txBody>
      </p:sp>
      <p:pic>
        <p:nvPicPr>
          <p:cNvPr id="8" name="Picture 7">
            <a:extLst>
              <a:ext uri="{FF2B5EF4-FFF2-40B4-BE49-F238E27FC236}">
                <a16:creationId xmlns:a16="http://schemas.microsoft.com/office/drawing/2014/main" id="{521AD6C3-F6F4-6209-3903-0DA2DCB02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9008" y="6281252"/>
            <a:ext cx="558730" cy="533333"/>
          </a:xfrm>
          <a:prstGeom prst="rect">
            <a:avLst/>
          </a:prstGeom>
        </p:spPr>
      </p:pic>
    </p:spTree>
    <p:extLst>
      <p:ext uri="{BB962C8B-B14F-4D97-AF65-F5344CB8AC3E}">
        <p14:creationId xmlns:p14="http://schemas.microsoft.com/office/powerpoint/2010/main" val="61790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65A88D-CCC9-B4EE-9A02-735CCEF3F9B4}"/>
              </a:ext>
            </a:extLst>
          </p:cNvPr>
          <p:cNvPicPr>
            <a:picLocks noChangeAspect="1"/>
          </p:cNvPicPr>
          <p:nvPr/>
        </p:nvPicPr>
        <p:blipFill>
          <a:blip r:embed="rId2">
            <a:extLst>
              <a:ext uri="{28A0092B-C50C-407E-A947-70E740481C1C}">
                <a14:useLocalDpi xmlns:a14="http://schemas.microsoft.com/office/drawing/2010/main" val="0"/>
              </a:ext>
            </a:extLst>
          </a:blip>
          <a:srcRect t="218" b="218"/>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7859895" y="502431"/>
            <a:ext cx="3165617" cy="1250733"/>
          </a:xfrm>
        </p:spPr>
        <p:txBody>
          <a:bodyPr vert="horz" lIns="91440" tIns="45720" rIns="91440" bIns="45720" rtlCol="0" anchor="ctr">
            <a:normAutofit/>
          </a:bodyPr>
          <a:lstStyle/>
          <a:p>
            <a:r>
              <a:rPr lang="en-US" sz="3200" b="1" dirty="0">
                <a:latin typeface="+mj-lt"/>
                <a:cs typeface="+mj-cs"/>
              </a:rPr>
              <a:t>Managing a Large Book</a:t>
            </a:r>
          </a:p>
        </p:txBody>
      </p:sp>
      <p:sp>
        <p:nvSpPr>
          <p:cNvPr id="3" name="Content Placeholder 2"/>
          <p:cNvSpPr>
            <a:spLocks noGrp="1"/>
          </p:cNvSpPr>
          <p:nvPr>
            <p:ph idx="4294967295"/>
          </p:nvPr>
        </p:nvSpPr>
        <p:spPr>
          <a:xfrm>
            <a:off x="7531610" y="2434201"/>
            <a:ext cx="3822189" cy="3742762"/>
          </a:xfrm>
        </p:spPr>
        <p:txBody>
          <a:bodyPr vert="horz" lIns="91440" tIns="45720" rIns="91440" bIns="45720" rtlCol="0">
            <a:normAutofit/>
          </a:bodyPr>
          <a:lstStyle/>
          <a:p>
            <a:pPr marL="0" indent="0">
              <a:buNone/>
            </a:pPr>
            <a:r>
              <a:rPr lang="en-US" sz="2000" b="1" dirty="0">
                <a:latin typeface="+mn-lt"/>
                <a:cs typeface="+mn-cs"/>
              </a:rPr>
              <a:t>Total Dollar Delta:</a:t>
            </a:r>
          </a:p>
          <a:p>
            <a:pPr marL="0" indent="0">
              <a:buNone/>
            </a:pPr>
            <a:r>
              <a:rPr lang="en-US" sz="2000" b="0" dirty="0">
                <a:latin typeface="+mn-lt"/>
                <a:cs typeface="+mn-cs"/>
              </a:rPr>
              <a:t>Represents your exposure to the underlying. </a:t>
            </a:r>
          </a:p>
          <a:p>
            <a:pPr marL="0" indent="0">
              <a:buNone/>
            </a:pPr>
            <a:r>
              <a:rPr lang="en-US" sz="2000" b="0" dirty="0">
                <a:latin typeface="+mn-lt"/>
                <a:cs typeface="+mn-cs"/>
              </a:rPr>
              <a:t>Dollar Delta= Delta multiplied by the notational principle. </a:t>
            </a:r>
          </a:p>
          <a:p>
            <a:pPr marL="0" indent="0">
              <a:buNone/>
            </a:pPr>
            <a:r>
              <a:rPr lang="en-US" sz="2000" b="0" dirty="0">
                <a:latin typeface="+mn-lt"/>
                <a:cs typeface="+mn-cs"/>
              </a:rPr>
              <a:t>Once dollar exposures are calculated, risk across symbols can be totaled to see an entire portfolio’s risk.</a:t>
            </a:r>
          </a:p>
        </p:txBody>
      </p:sp>
      <p:pic>
        <p:nvPicPr>
          <p:cNvPr id="11" name="Picture 10">
            <a:extLst>
              <a:ext uri="{FF2B5EF4-FFF2-40B4-BE49-F238E27FC236}">
                <a16:creationId xmlns:a16="http://schemas.microsoft.com/office/drawing/2014/main" id="{395313CB-F408-4B1B-AEF0-74A018AB2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799" y="6080897"/>
            <a:ext cx="558730" cy="533333"/>
          </a:xfrm>
          <a:prstGeom prst="rect">
            <a:avLst/>
          </a:prstGeom>
        </p:spPr>
      </p:pic>
    </p:spTree>
    <p:extLst>
      <p:ext uri="{BB962C8B-B14F-4D97-AF65-F5344CB8AC3E}">
        <p14:creationId xmlns:p14="http://schemas.microsoft.com/office/powerpoint/2010/main" val="55107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81130E0-3255-853F-86AD-B20BB11D769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928" r="15928"/>
          <a:stretch/>
        </p:blipFill>
        <p:spPr>
          <a:xfrm>
            <a:off x="6306596" y="0"/>
            <a:ext cx="5885404" cy="685800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1"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804673" y="468655"/>
            <a:ext cx="4146574" cy="671358"/>
          </a:xfrm>
        </p:spPr>
        <p:txBody>
          <a:bodyPr vert="horz" lIns="91440" tIns="45720" rIns="91440" bIns="45720" rtlCol="0" anchor="ctr">
            <a:normAutofit/>
          </a:bodyPr>
          <a:lstStyle/>
          <a:p>
            <a:r>
              <a:rPr lang="en-US" sz="3200" b="1" dirty="0">
                <a:solidFill>
                  <a:srgbClr val="001132"/>
                </a:solidFill>
                <a:latin typeface="+mj-lt"/>
                <a:cs typeface="+mj-cs"/>
              </a:rPr>
              <a:t>Managing a Large Book</a:t>
            </a:r>
          </a:p>
        </p:txBody>
      </p:sp>
      <p:sp>
        <p:nvSpPr>
          <p:cNvPr id="3" name="Content Placeholder 2"/>
          <p:cNvSpPr>
            <a:spLocks noGrp="1"/>
          </p:cNvSpPr>
          <p:nvPr>
            <p:ph idx="4294967295"/>
          </p:nvPr>
        </p:nvSpPr>
        <p:spPr>
          <a:xfrm>
            <a:off x="804673" y="1608667"/>
            <a:ext cx="4782458" cy="4641661"/>
          </a:xfrm>
        </p:spPr>
        <p:txBody>
          <a:bodyPr vert="horz" lIns="91440" tIns="45720" rIns="91440" bIns="45720" rtlCol="0" anchor="t">
            <a:normAutofit lnSpcReduction="10000"/>
          </a:bodyPr>
          <a:lstStyle/>
          <a:p>
            <a:pPr marL="0" indent="0">
              <a:buNone/>
            </a:pPr>
            <a:r>
              <a:rPr lang="en-US" sz="1800" dirty="0">
                <a:solidFill>
                  <a:srgbClr val="001132"/>
                </a:solidFill>
                <a:latin typeface="+mn-lt"/>
                <a:cs typeface="+mn-cs"/>
              </a:rPr>
              <a:t>Summary:</a:t>
            </a:r>
          </a:p>
          <a:p>
            <a:pPr marL="0" indent="0">
              <a:buNone/>
            </a:pPr>
            <a:r>
              <a:rPr lang="en-US" sz="1800" dirty="0">
                <a:solidFill>
                  <a:srgbClr val="001132"/>
                </a:solidFill>
                <a:latin typeface="+mn-lt"/>
                <a:cs typeface="+mn-cs"/>
              </a:rPr>
              <a:t>How to Manage Trades</a:t>
            </a:r>
            <a:r>
              <a:rPr lang="en-US" sz="1800" b="0" dirty="0">
                <a:solidFill>
                  <a:srgbClr val="001132"/>
                </a:solidFill>
                <a:latin typeface="+mn-lt"/>
                <a:cs typeface="+mn-cs"/>
              </a:rPr>
              <a:t>: Important to know what your positions are and what your risk is at all times.</a:t>
            </a:r>
            <a:endParaRPr lang="en-US" sz="1800" dirty="0">
              <a:solidFill>
                <a:srgbClr val="001132"/>
              </a:solidFill>
              <a:latin typeface="+mn-lt"/>
              <a:cs typeface="+mn-cs"/>
            </a:endParaRPr>
          </a:p>
          <a:p>
            <a:pPr marL="0" indent="0">
              <a:buNone/>
            </a:pPr>
            <a:r>
              <a:rPr lang="en-US" sz="1800" dirty="0">
                <a:solidFill>
                  <a:srgbClr val="001132"/>
                </a:solidFill>
                <a:latin typeface="+mn-lt"/>
                <a:cs typeface="+mn-cs"/>
              </a:rPr>
              <a:t>Keeping records:</a:t>
            </a:r>
            <a:r>
              <a:rPr lang="en-US" sz="1800" b="0" dirty="0">
                <a:solidFill>
                  <a:srgbClr val="001132"/>
                </a:solidFill>
                <a:latin typeface="+mn-lt"/>
                <a:cs typeface="+mn-cs"/>
              </a:rPr>
              <a:t> Forces you to evaluate your own trades and can help you realize what strategies are working and which aren't. </a:t>
            </a:r>
            <a:endParaRPr lang="en-US" sz="1800" dirty="0">
              <a:solidFill>
                <a:srgbClr val="001132"/>
              </a:solidFill>
              <a:latin typeface="+mn-lt"/>
              <a:cs typeface="+mn-cs"/>
            </a:endParaRPr>
          </a:p>
          <a:p>
            <a:pPr marL="0" indent="0">
              <a:buNone/>
            </a:pPr>
            <a:r>
              <a:rPr lang="en-US" sz="1800" dirty="0">
                <a:solidFill>
                  <a:srgbClr val="001132"/>
                </a:solidFill>
                <a:latin typeface="+mn-lt"/>
                <a:cs typeface="+mn-cs"/>
              </a:rPr>
              <a:t>Expiration:</a:t>
            </a:r>
            <a:r>
              <a:rPr lang="en-US" sz="1800" b="0" dirty="0">
                <a:solidFill>
                  <a:srgbClr val="001132"/>
                </a:solidFill>
                <a:latin typeface="+mn-lt"/>
                <a:cs typeface="+mn-cs"/>
              </a:rPr>
              <a:t> If you don’t want a residual stock position on Monday it is important to manage your book well on expiration. Managing many positions on expiration can be difficult if you are not diligent. </a:t>
            </a:r>
            <a:endParaRPr lang="en-US" sz="1800" dirty="0">
              <a:solidFill>
                <a:srgbClr val="001132"/>
              </a:solidFill>
              <a:latin typeface="+mn-lt"/>
              <a:cs typeface="+mn-cs"/>
            </a:endParaRPr>
          </a:p>
          <a:p>
            <a:pPr marL="0" indent="0">
              <a:buNone/>
            </a:pPr>
            <a:r>
              <a:rPr lang="en-US" sz="1800" dirty="0">
                <a:solidFill>
                  <a:srgbClr val="001132"/>
                </a:solidFill>
                <a:latin typeface="+mn-lt"/>
                <a:cs typeface="+mn-cs"/>
              </a:rPr>
              <a:t>No Blowout Trading Plan:</a:t>
            </a:r>
            <a:r>
              <a:rPr lang="en-US" sz="1800" b="0" dirty="0">
                <a:solidFill>
                  <a:srgbClr val="001132"/>
                </a:solidFill>
                <a:latin typeface="+mn-lt"/>
                <a:cs typeface="+mn-cs"/>
              </a:rPr>
              <a:t> Never put on a single trade that can blowout your entire account. Trading is a marathon not a sprint.</a:t>
            </a:r>
            <a:endParaRPr lang="en-US" sz="1800" dirty="0">
              <a:solidFill>
                <a:srgbClr val="001132"/>
              </a:solidFill>
              <a:latin typeface="+mn-lt"/>
              <a:cs typeface="+mn-cs"/>
            </a:endParaRPr>
          </a:p>
          <a:p>
            <a:pPr marL="0" indent="0">
              <a:buNone/>
            </a:pPr>
            <a:r>
              <a:rPr lang="en-US" sz="1800" dirty="0">
                <a:solidFill>
                  <a:srgbClr val="001132"/>
                </a:solidFill>
                <a:latin typeface="+mn-lt"/>
                <a:cs typeface="+mn-cs"/>
              </a:rPr>
              <a:t>Total Dollar Delta: </a:t>
            </a:r>
            <a:r>
              <a:rPr lang="en-US" sz="1800" b="0" dirty="0">
                <a:solidFill>
                  <a:srgbClr val="001132"/>
                </a:solidFill>
                <a:latin typeface="+mn-lt"/>
                <a:cs typeface="+mn-cs"/>
              </a:rPr>
              <a:t>Know what your dollar exposure is to moves in the underlying price.</a:t>
            </a:r>
            <a:endParaRPr lang="en-US" sz="1800" dirty="0">
              <a:solidFill>
                <a:srgbClr val="001132"/>
              </a:solidFill>
              <a:latin typeface="+mn-lt"/>
              <a:cs typeface="+mn-cs"/>
            </a:endParaRPr>
          </a:p>
          <a:p>
            <a:endParaRPr lang="en-US" sz="1300" b="0" dirty="0">
              <a:latin typeface="+mn-lt"/>
              <a:cs typeface="+mn-cs"/>
            </a:endParaRPr>
          </a:p>
        </p:txBody>
      </p:sp>
      <p:pic>
        <p:nvPicPr>
          <p:cNvPr id="8" name="Picture 7">
            <a:extLst>
              <a:ext uri="{FF2B5EF4-FFF2-40B4-BE49-F238E27FC236}">
                <a16:creationId xmlns:a16="http://schemas.microsoft.com/office/drawing/2014/main" id="{107FC945-1B0C-001D-6E9C-E45FB5EBB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926" y="6142552"/>
            <a:ext cx="558730" cy="533333"/>
          </a:xfrm>
          <a:prstGeom prst="rect">
            <a:avLst/>
          </a:prstGeom>
        </p:spPr>
      </p:pic>
    </p:spTree>
    <p:extLst>
      <p:ext uri="{BB962C8B-B14F-4D97-AF65-F5344CB8AC3E}">
        <p14:creationId xmlns:p14="http://schemas.microsoft.com/office/powerpoint/2010/main" val="194732659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4930</TotalTime>
  <Words>448</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Montserrat Black</vt:lpstr>
      <vt:lpstr>Nunito Sans SemiBold</vt:lpstr>
      <vt:lpstr>Wingdings</vt:lpstr>
      <vt:lpstr>Office Theme</vt:lpstr>
      <vt:lpstr>PowerPoint Presentation</vt:lpstr>
      <vt:lpstr>Managing a Large Book</vt:lpstr>
      <vt:lpstr>Managing a Large Book</vt:lpstr>
      <vt:lpstr>Managing a Large Book</vt:lpstr>
      <vt:lpstr>Managing a Large Book</vt:lpstr>
      <vt:lpstr>Managing a Large Book</vt:lpstr>
      <vt:lpstr>Managing a Large Book</vt:lpstr>
      <vt:lpstr>Managing a Large 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444</cp:revision>
  <dcterms:created xsi:type="dcterms:W3CDTF">2020-06-17T05:33:19Z</dcterms:created>
  <dcterms:modified xsi:type="dcterms:W3CDTF">2024-04-14T19:01:21Z</dcterms:modified>
</cp:coreProperties>
</file>