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9" r:id="rId2"/>
    <p:sldId id="258" r:id="rId3"/>
    <p:sldId id="259" r:id="rId4"/>
    <p:sldId id="260" r:id="rId5"/>
    <p:sldId id="261" r:id="rId6"/>
    <p:sldId id="262" r:id="rId7"/>
    <p:sldId id="265" r:id="rId8"/>
    <p:sldId id="263" r:id="rId9"/>
    <p:sldId id="264"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101"/>
    <a:srgbClr val="001132"/>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D223C-BD4C-448E-9E2F-13E9B7426A4D}" v="46" dt="2022-03-31T17:15:19.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5" autoAdjust="0"/>
    <p:restoredTop sz="93725" autoAdjust="0"/>
  </p:normalViewPr>
  <p:slideViewPr>
    <p:cSldViewPr snapToGrid="0">
      <p:cViewPr varScale="1">
        <p:scale>
          <a:sx n="81" d="100"/>
          <a:sy n="81" d="100"/>
        </p:scale>
        <p:origin x="1500" y="84"/>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1" d="100"/>
          <a:sy n="51" d="100"/>
        </p:scale>
        <p:origin x="2697"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4/14/2024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2DA5C-3222-4278-87DB-18BFF5FDB22F}" type="datetime1">
              <a:rPr lang="en-US" smtClean="0">
                <a:solidFill>
                  <a:prstClr val="black">
                    <a:tint val="75000"/>
                  </a:prstClr>
                </a:solidFill>
              </a:rPr>
              <a:pPr/>
              <a:t>4/14/2024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B22B7B-F849-4AB3-9F95-0DADF8D5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215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69048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27634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4/14/2024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tionhacker.com/"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ontserrat Black" panose="00000A00000000000000" pitchFamily="2" charset="0"/>
              </a:endParaRPr>
            </a:p>
            <a:p>
              <a:pPr algn="ctr"/>
              <a:r>
                <a:rPr lang="en-US" sz="3200" dirty="0">
                  <a:latin typeface="Montserrat Black" panose="00000A00000000000000" pitchFamily="2" charset="0"/>
                </a:rPr>
                <a:t>Iron Condors</a:t>
              </a:r>
            </a:p>
            <a:p>
              <a:pPr algn="ctr"/>
              <a:endParaRPr lang="en-US" sz="3200" dirty="0">
                <a:latin typeface="Montserrat Black" panose="00000A00000000000000" pitchFamily="2" charset="0"/>
              </a:endParaRP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descr="Text&#10;&#10;Description automatically generated with medium confidence">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970" y="2878166"/>
            <a:ext cx="4595771"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10409" y="3979833"/>
            <a:ext cx="2644891" cy="400110"/>
          </a:xfrm>
          <a:prstGeom prst="rect">
            <a:avLst/>
          </a:prstGeom>
          <a:noFill/>
        </p:spPr>
        <p:txBody>
          <a:bodyPr wrap="none" rtlCol="0">
            <a:spAutoFit/>
          </a:bodyPr>
          <a:lstStyle/>
          <a:p>
            <a:r>
              <a:rPr lang="en-US" sz="2000" dirty="0">
                <a:solidFill>
                  <a:srgbClr val="FFC000"/>
                </a:solidFill>
                <a:hlinkClick r:id="rId3">
                  <a:extLst>
                    <a:ext uri="{A12FA001-AC4F-418D-AE19-62706E023703}">
                      <ahyp:hlinkClr xmlns:ahyp="http://schemas.microsoft.com/office/drawing/2018/hyperlinkcolor" val="tx"/>
                    </a:ext>
                  </a:extLst>
                </a:hlinkClick>
              </a:rPr>
              <a:t>www.optionhacker.com</a:t>
            </a:r>
            <a:endParaRPr lang="en-US" sz="2000" dirty="0">
              <a:solidFill>
                <a:srgbClr val="FFC000"/>
              </a:solidFill>
            </a:endParaRP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303727" y="170562"/>
            <a:ext cx="2257666" cy="640546"/>
          </a:xfrm>
        </p:spPr>
        <p:txBody>
          <a:bodyPr vert="horz" lIns="91440" tIns="45720" rIns="91440" bIns="45720" rtlCol="0" anchor="b">
            <a:normAutofit/>
          </a:bodyPr>
          <a:lstStyle/>
          <a:p>
            <a:r>
              <a:rPr lang="en-US" sz="3200" b="1" dirty="0">
                <a:latin typeface="+mj-lt"/>
                <a:cs typeface="+mj-cs"/>
              </a:rPr>
              <a:t>Iron Condors</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picture containing text&#10;&#10;Description automatically generated">
            <a:extLst>
              <a:ext uri="{FF2B5EF4-FFF2-40B4-BE49-F238E27FC236}">
                <a16:creationId xmlns:a16="http://schemas.microsoft.com/office/drawing/2014/main" id="{2FEA7FA4-580C-400E-A361-9180FF8499F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999" r="11998"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0" name="Picture 9">
            <a:extLst>
              <a:ext uri="{FF2B5EF4-FFF2-40B4-BE49-F238E27FC236}">
                <a16:creationId xmlns:a16="http://schemas.microsoft.com/office/drawing/2014/main" id="{4DDE812D-D897-4C01-B7ED-6747A8900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66" y="2429045"/>
            <a:ext cx="4243589" cy="352474"/>
          </a:xfrm>
          <a:prstGeom prst="rect">
            <a:avLst/>
          </a:prstGeom>
        </p:spPr>
      </p:pic>
      <p:sp>
        <p:nvSpPr>
          <p:cNvPr id="3" name="Content Placeholder 2"/>
          <p:cNvSpPr>
            <a:spLocks noGrp="1"/>
          </p:cNvSpPr>
          <p:nvPr>
            <p:ph idx="4294967295"/>
          </p:nvPr>
        </p:nvSpPr>
        <p:spPr>
          <a:xfrm>
            <a:off x="290964" y="984706"/>
            <a:ext cx="4872210" cy="5382459"/>
          </a:xfrm>
        </p:spPr>
        <p:txBody>
          <a:bodyPr vert="horz" lIns="91440" tIns="45720" rIns="91440" bIns="45720" rtlCol="0">
            <a:noAutofit/>
          </a:bodyPr>
          <a:lstStyle/>
          <a:p>
            <a:pPr marL="0" indent="0">
              <a:buNone/>
            </a:pPr>
            <a:r>
              <a:rPr lang="en-US" sz="1800" b="1" dirty="0">
                <a:latin typeface="+mn-lt"/>
                <a:cs typeface="+mn-cs"/>
              </a:rPr>
              <a:t>When should iron condors be used?</a:t>
            </a:r>
          </a:p>
          <a:p>
            <a:pPr marL="0" indent="0">
              <a:buNone/>
            </a:pPr>
            <a:r>
              <a:rPr lang="en-US" sz="1800" b="0" dirty="0">
                <a:latin typeface="+mn-lt"/>
                <a:cs typeface="+mn-cs"/>
              </a:rPr>
              <a:t>As we can see in the previous example Iron condors don’t always set up good risk vs. reward profile. This particular stock has relatively low implied volatility so here the options look “cheap.” In general, we don’t want to be selling cheap options. </a:t>
            </a:r>
          </a:p>
          <a:p>
            <a:pPr marL="0" indent="0">
              <a:buNone/>
            </a:pPr>
            <a:endParaRPr lang="en-US" sz="1800" b="0" dirty="0">
              <a:latin typeface="+mn-lt"/>
              <a:cs typeface="+mn-cs"/>
            </a:endParaRPr>
          </a:p>
          <a:p>
            <a:pPr marL="0" indent="0">
              <a:buNone/>
            </a:pPr>
            <a:r>
              <a:rPr lang="en-US" sz="1800" b="0" dirty="0">
                <a:latin typeface="+mn-lt"/>
                <a:cs typeface="+mn-cs"/>
              </a:rPr>
              <a:t>Times when options might be “rich”</a:t>
            </a:r>
          </a:p>
          <a:p>
            <a:pPr>
              <a:buFont typeface="Wingdings" panose="05000000000000000000" pitchFamily="2" charset="2"/>
              <a:buChar char="q"/>
            </a:pPr>
            <a:r>
              <a:rPr lang="en-US" sz="1800" b="0" dirty="0">
                <a:latin typeface="+mn-lt"/>
                <a:cs typeface="+mn-cs"/>
              </a:rPr>
              <a:t>Ahead of earnings</a:t>
            </a:r>
          </a:p>
          <a:p>
            <a:pPr>
              <a:buFont typeface="Wingdings" panose="05000000000000000000" pitchFamily="2" charset="2"/>
              <a:buChar char="q"/>
            </a:pPr>
            <a:r>
              <a:rPr lang="en-US" sz="1800" b="0" dirty="0">
                <a:latin typeface="+mn-lt"/>
                <a:cs typeface="+mn-cs"/>
              </a:rPr>
              <a:t>Drug announcements</a:t>
            </a:r>
          </a:p>
          <a:p>
            <a:pPr>
              <a:buFont typeface="Wingdings" panose="05000000000000000000" pitchFamily="2" charset="2"/>
              <a:buChar char="q"/>
            </a:pPr>
            <a:r>
              <a:rPr lang="en-US" sz="1800" b="0" dirty="0">
                <a:latin typeface="+mn-lt"/>
                <a:cs typeface="+mn-cs"/>
              </a:rPr>
              <a:t>New product announcements</a:t>
            </a:r>
          </a:p>
          <a:p>
            <a:pPr>
              <a:buFont typeface="Wingdings" panose="05000000000000000000" pitchFamily="2" charset="2"/>
              <a:buChar char="q"/>
            </a:pPr>
            <a:r>
              <a:rPr lang="en-US" sz="1800" b="0" dirty="0">
                <a:latin typeface="+mn-lt"/>
                <a:cs typeface="+mn-cs"/>
              </a:rPr>
              <a:t>Economic data or market moving news</a:t>
            </a:r>
          </a:p>
          <a:p>
            <a:pPr marL="0" indent="0">
              <a:buNone/>
            </a:pPr>
            <a:endParaRPr lang="en-US" sz="1800" b="0" dirty="0">
              <a:latin typeface="+mn-lt"/>
              <a:cs typeface="+mn-cs"/>
            </a:endParaRPr>
          </a:p>
          <a:p>
            <a:pPr marL="0" indent="0">
              <a:buNone/>
            </a:pPr>
            <a:r>
              <a:rPr lang="en-US" sz="1800" b="0" dirty="0">
                <a:latin typeface="+mn-lt"/>
                <a:cs typeface="+mn-cs"/>
              </a:rPr>
              <a:t>When volatility is inflated but you believe the move in the underlying will be less than expected you may want to consider using an iron condor. </a:t>
            </a:r>
          </a:p>
        </p:txBody>
      </p:sp>
      <p:pic>
        <p:nvPicPr>
          <p:cNvPr id="12" name="Picture 11">
            <a:extLst>
              <a:ext uri="{FF2B5EF4-FFF2-40B4-BE49-F238E27FC236}">
                <a16:creationId xmlns:a16="http://schemas.microsoft.com/office/drawing/2014/main" id="{B23A00B8-643A-4C09-B3EC-F48418F07E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7890" y="6100498"/>
            <a:ext cx="558730" cy="533333"/>
          </a:xfrm>
          <a:prstGeom prst="rect">
            <a:avLst/>
          </a:prstGeom>
        </p:spPr>
      </p:pic>
    </p:spTree>
    <p:extLst>
      <p:ext uri="{BB962C8B-B14F-4D97-AF65-F5344CB8AC3E}">
        <p14:creationId xmlns:p14="http://schemas.microsoft.com/office/powerpoint/2010/main" val="191866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5596502" y="426878"/>
            <a:ext cx="2332474" cy="612782"/>
          </a:xfrm>
        </p:spPr>
        <p:txBody>
          <a:bodyPr vert="horz" lIns="91440" tIns="45720" rIns="91440" bIns="45720" rtlCol="0" anchor="b">
            <a:normAutofit/>
          </a:bodyPr>
          <a:lstStyle/>
          <a:p>
            <a:r>
              <a:rPr lang="en-US" sz="3200" b="1" kern="1200" dirty="0">
                <a:solidFill>
                  <a:schemeClr val="tx1"/>
                </a:solidFill>
                <a:latin typeface="+mj-lt"/>
                <a:ea typeface="+mj-ea"/>
                <a:cs typeface="+mj-cs"/>
              </a:rPr>
              <a:t>Iron Condors</a:t>
            </a:r>
          </a:p>
        </p:txBody>
      </p:sp>
      <p:pic>
        <p:nvPicPr>
          <p:cNvPr id="8" name="Picture Placeholder 7" descr="A picture containing text, indoor&#10;&#10;Description automatically generated">
            <a:extLst>
              <a:ext uri="{FF2B5EF4-FFF2-40B4-BE49-F238E27FC236}">
                <a16:creationId xmlns:a16="http://schemas.microsoft.com/office/drawing/2014/main" id="{6715231F-25FC-4884-9BF9-2A7FA13F9D3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526" r="22526"/>
          <a:stretch>
            <a:fillRect/>
          </a:stretch>
        </p:blipFill>
        <p:spPr>
          <a:xfrm>
            <a:off x="1068130" y="920527"/>
            <a:ext cx="3876165" cy="4585250"/>
          </a:xfrm>
          <a:prstGeom prst="rect">
            <a:avLst/>
          </a:prstGeom>
        </p:spPr>
      </p:pic>
      <p:sp>
        <p:nvSpPr>
          <p:cNvPr id="3" name="Content Placeholder 2"/>
          <p:cNvSpPr>
            <a:spLocks noGrp="1"/>
          </p:cNvSpPr>
          <p:nvPr>
            <p:ph idx="4294967295"/>
          </p:nvPr>
        </p:nvSpPr>
        <p:spPr>
          <a:xfrm>
            <a:off x="5596502" y="1157091"/>
            <a:ext cx="5754896" cy="4968135"/>
          </a:xfrm>
        </p:spPr>
        <p:txBody>
          <a:bodyPr vert="horz" lIns="91440" tIns="45720" rIns="91440" bIns="45720" rtlCol="0" anchor="t">
            <a:normAutofit/>
          </a:bodyPr>
          <a:lstStyle/>
          <a:p>
            <a:pPr marL="0" indent="0">
              <a:buNone/>
            </a:pPr>
            <a:r>
              <a:rPr lang="en-US" sz="1800" b="1" dirty="0">
                <a:latin typeface="+mn-lt"/>
                <a:cs typeface="+mn-cs"/>
              </a:rPr>
              <a:t>Iron Condor ahead of earnings example:</a:t>
            </a:r>
          </a:p>
          <a:p>
            <a:pPr marL="0" indent="0">
              <a:buNone/>
            </a:pPr>
            <a:r>
              <a:rPr lang="en-US" sz="1800" b="0" dirty="0">
                <a:latin typeface="+mn-lt"/>
                <a:cs typeface="+mn-cs"/>
              </a:rPr>
              <a:t>Stock XYZ is trading around $410.00 and is reporting earnings tomorrow.</a:t>
            </a:r>
          </a:p>
          <a:p>
            <a:pPr marL="0" indent="0">
              <a:buNone/>
            </a:pPr>
            <a:r>
              <a:rPr lang="en-US" sz="1800" b="0" dirty="0">
                <a:latin typeface="+mn-lt"/>
                <a:cs typeface="+mn-cs"/>
              </a:rPr>
              <a:t>We can put on the 390-380-430-440 Iron Condor for $4.00 net credit</a:t>
            </a:r>
          </a:p>
          <a:p>
            <a:pPr>
              <a:buFont typeface="Wingdings" panose="05000000000000000000" pitchFamily="2" charset="2"/>
              <a:buChar char="q"/>
            </a:pPr>
            <a:r>
              <a:rPr lang="en-US" sz="1800" b="1" dirty="0">
                <a:latin typeface="+mn-lt"/>
                <a:cs typeface="+mn-cs"/>
              </a:rPr>
              <a:t>Risk: </a:t>
            </a:r>
            <a:r>
              <a:rPr lang="en-US" sz="1800" b="0" dirty="0">
                <a:latin typeface="+mn-lt"/>
                <a:cs typeface="+mn-cs"/>
              </a:rPr>
              <a:t>$600 per 1 lot</a:t>
            </a:r>
          </a:p>
          <a:p>
            <a:pPr>
              <a:buFont typeface="Wingdings" panose="05000000000000000000" pitchFamily="2" charset="2"/>
              <a:buChar char="q"/>
            </a:pPr>
            <a:r>
              <a:rPr lang="en-US" sz="1800" b="1" dirty="0">
                <a:latin typeface="+mn-lt"/>
                <a:cs typeface="+mn-cs"/>
              </a:rPr>
              <a:t>Reward: </a:t>
            </a:r>
            <a:r>
              <a:rPr lang="en-US" sz="1800" b="0" dirty="0">
                <a:latin typeface="+mn-lt"/>
                <a:cs typeface="+mn-cs"/>
              </a:rPr>
              <a:t>$400 per 1 lot</a:t>
            </a:r>
          </a:p>
          <a:p>
            <a:pPr>
              <a:buFont typeface="Wingdings" panose="05000000000000000000" pitchFamily="2" charset="2"/>
              <a:buChar char="q"/>
            </a:pPr>
            <a:r>
              <a:rPr lang="en-US" sz="1800" b="1" dirty="0" err="1">
                <a:latin typeface="+mn-lt"/>
                <a:cs typeface="+mn-cs"/>
              </a:rPr>
              <a:t>Breakevens</a:t>
            </a:r>
            <a:r>
              <a:rPr lang="en-US" sz="1800" b="1" dirty="0">
                <a:latin typeface="+mn-lt"/>
                <a:cs typeface="+mn-cs"/>
              </a:rPr>
              <a:t>: </a:t>
            </a:r>
            <a:r>
              <a:rPr lang="en-US" sz="1800" b="0" dirty="0">
                <a:latin typeface="+mn-lt"/>
                <a:cs typeface="+mn-cs"/>
              </a:rPr>
              <a:t>$386.00 and $434.00</a:t>
            </a:r>
          </a:p>
          <a:p>
            <a:pPr marL="0" indent="0">
              <a:buNone/>
            </a:pPr>
            <a:endParaRPr lang="en-US" sz="1800" b="0" dirty="0">
              <a:latin typeface="+mn-lt"/>
              <a:cs typeface="+mn-cs"/>
            </a:endParaRPr>
          </a:p>
          <a:p>
            <a:pPr marL="0" indent="0">
              <a:buNone/>
            </a:pPr>
            <a:r>
              <a:rPr lang="en-US" sz="1800" b="0" dirty="0">
                <a:latin typeface="+mn-lt"/>
                <a:cs typeface="+mn-cs"/>
              </a:rPr>
              <a:t>With volatility inflated ahead of the earnings announcement we are able to set up a much better trade. We would only do this if we expected the stock to move less than what was implied. </a:t>
            </a:r>
          </a:p>
          <a:p>
            <a:endParaRPr lang="en-US" sz="1400" dirty="0">
              <a:latin typeface="+mn-lt"/>
              <a:cs typeface="+mn-cs"/>
            </a:endParaRPr>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A7E6EBC-C4C8-4C7F-8609-388B3D0ED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4875" y="6095852"/>
            <a:ext cx="558730" cy="533333"/>
          </a:xfrm>
          <a:prstGeom prst="rect">
            <a:avLst/>
          </a:prstGeom>
        </p:spPr>
      </p:pic>
    </p:spTree>
    <p:extLst>
      <p:ext uri="{BB962C8B-B14F-4D97-AF65-F5344CB8AC3E}">
        <p14:creationId xmlns:p14="http://schemas.microsoft.com/office/powerpoint/2010/main" val="405328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2083302" y="289236"/>
            <a:ext cx="2345839" cy="625321"/>
          </a:xfrm>
        </p:spPr>
        <p:txBody>
          <a:bodyPr vert="horz" lIns="91440" tIns="45720" rIns="91440" bIns="45720" rtlCol="0" anchor="b">
            <a:normAutofit/>
          </a:bodyPr>
          <a:lstStyle/>
          <a:p>
            <a:r>
              <a:rPr lang="en-US" sz="3200" b="1" kern="1200" dirty="0">
                <a:solidFill>
                  <a:schemeClr val="tx1"/>
                </a:solidFill>
                <a:latin typeface="+mj-lt"/>
                <a:ea typeface="+mj-ea"/>
                <a:cs typeface="+mj-cs"/>
              </a:rPr>
              <a:t>Iron Condors</a:t>
            </a:r>
          </a:p>
        </p:txBody>
      </p:sp>
      <p:sp>
        <p:nvSpPr>
          <p:cNvPr id="3" name="Content Placeholder 2"/>
          <p:cNvSpPr>
            <a:spLocks noGrp="1"/>
          </p:cNvSpPr>
          <p:nvPr>
            <p:ph idx="4294967295"/>
          </p:nvPr>
        </p:nvSpPr>
        <p:spPr>
          <a:xfrm>
            <a:off x="478536" y="1203793"/>
            <a:ext cx="5555372" cy="4821226"/>
          </a:xfrm>
        </p:spPr>
        <p:txBody>
          <a:bodyPr vert="horz" lIns="91440" tIns="45720" rIns="91440" bIns="45720" rtlCol="0" anchor="t">
            <a:noAutofit/>
          </a:bodyPr>
          <a:lstStyle/>
          <a:p>
            <a:pPr marL="0" indent="0">
              <a:buNone/>
            </a:pPr>
            <a:r>
              <a:rPr lang="en-US" sz="1800" b="1" dirty="0">
                <a:latin typeface="+mn-lt"/>
                <a:cs typeface="+mn-cs"/>
              </a:rPr>
              <a:t>Calculating the expected movement:</a:t>
            </a:r>
          </a:p>
          <a:p>
            <a:pPr marL="0" indent="0">
              <a:buNone/>
            </a:pPr>
            <a:r>
              <a:rPr lang="en-US" sz="1800" b="0" dirty="0">
                <a:latin typeface="+mn-lt"/>
                <a:cs typeface="+mn-cs"/>
              </a:rPr>
              <a:t>When setting up iron condors we can greatly increase our probability of success by setting our short strikes outside of the measured move targets.</a:t>
            </a:r>
          </a:p>
          <a:p>
            <a:pPr>
              <a:buFont typeface="Wingdings" panose="05000000000000000000" pitchFamily="2" charset="2"/>
              <a:buChar char="q"/>
            </a:pPr>
            <a:r>
              <a:rPr lang="en-US" sz="1800" b="0" dirty="0">
                <a:latin typeface="+mn-lt"/>
                <a:cs typeface="+mn-cs"/>
              </a:rPr>
              <a:t>To calculate the measured move targets in a given stock all we need to do is look at the price of the ATM straddle.</a:t>
            </a:r>
          </a:p>
          <a:p>
            <a:pPr>
              <a:buFont typeface="Wingdings" panose="05000000000000000000" pitchFamily="2" charset="2"/>
              <a:buChar char="q"/>
            </a:pPr>
            <a:r>
              <a:rPr lang="en-US" sz="1800" b="0" dirty="0">
                <a:latin typeface="+mn-lt"/>
                <a:cs typeface="+mn-cs"/>
              </a:rPr>
              <a:t>Price of the ATM Straddle + stock price = Upside measured move target</a:t>
            </a:r>
          </a:p>
          <a:p>
            <a:pPr>
              <a:buFont typeface="Wingdings" panose="05000000000000000000" pitchFamily="2" charset="2"/>
              <a:buChar char="q"/>
            </a:pPr>
            <a:r>
              <a:rPr lang="en-US" sz="1800" b="0" dirty="0">
                <a:latin typeface="+mn-lt"/>
                <a:cs typeface="+mn-cs"/>
              </a:rPr>
              <a:t>Stock price - the price of the ATM Straddle = Downside measured move target.</a:t>
            </a:r>
          </a:p>
          <a:p>
            <a:pPr marL="0" indent="0">
              <a:buNone/>
            </a:pPr>
            <a:r>
              <a:rPr lang="en-US" sz="1800" b="0" dirty="0">
                <a:latin typeface="+mn-lt"/>
                <a:cs typeface="+mn-cs"/>
              </a:rPr>
              <a:t>Remember that these are the targets for where the stock will be at expiration of the straddle. Also note that the further out expiration is the less reliable the targets are.</a:t>
            </a:r>
          </a:p>
          <a:p>
            <a:pPr marL="0" indent="0">
              <a:buNone/>
            </a:pPr>
            <a:r>
              <a:rPr lang="en-US" sz="1800" b="0" dirty="0">
                <a:latin typeface="+mn-lt"/>
                <a:cs typeface="+mn-cs"/>
              </a:rPr>
              <a:t>This is how we select the strikes to use for our Iron Condor.</a:t>
            </a:r>
          </a:p>
        </p:txBody>
      </p:sp>
      <p:pic>
        <p:nvPicPr>
          <p:cNvPr id="10" name="Picture Placeholder 9" descr="A person sitting at a desk with a computer and a computer&#10;&#10;Description automatically generated with low confidence">
            <a:extLst>
              <a:ext uri="{FF2B5EF4-FFF2-40B4-BE49-F238E27FC236}">
                <a16:creationId xmlns:a16="http://schemas.microsoft.com/office/drawing/2014/main" id="{D014D91F-BAF9-4631-81A7-DE6C58E491D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515" r="13515"/>
          <a:stretch>
            <a:fillRect/>
          </a:stretch>
        </p:blipFill>
        <p:spPr>
          <a:xfrm>
            <a:off x="6512442" y="914557"/>
            <a:ext cx="5201023" cy="4615129"/>
          </a:xfrm>
          <a:prstGeom prst="rect">
            <a:avLst/>
          </a:prstGeom>
        </p:spPr>
      </p:pic>
      <p:sp>
        <p:nvSpPr>
          <p:cNvPr id="17" name="Rectangle 1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B66AF4B-C899-43A8-BD29-259CC5B25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904" y="6133705"/>
            <a:ext cx="558730" cy="533333"/>
          </a:xfrm>
          <a:prstGeom prst="rect">
            <a:avLst/>
          </a:prstGeom>
        </p:spPr>
      </p:pic>
    </p:spTree>
    <p:extLst>
      <p:ext uri="{BB962C8B-B14F-4D97-AF65-F5344CB8AC3E}">
        <p14:creationId xmlns:p14="http://schemas.microsoft.com/office/powerpoint/2010/main" val="2860794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65430" y="629268"/>
            <a:ext cx="6586491" cy="1074270"/>
          </a:xfrm>
        </p:spPr>
        <p:txBody>
          <a:bodyPr vert="horz" lIns="91440" tIns="45720" rIns="91440" bIns="45720" rtlCol="0" anchor="b">
            <a:normAutofit/>
          </a:bodyPr>
          <a:lstStyle/>
          <a:p>
            <a:r>
              <a:rPr lang="en-US" sz="3200" b="1" dirty="0">
                <a:latin typeface="+mj-lt"/>
                <a:cs typeface="+mj-cs"/>
              </a:rPr>
              <a:t>Iron Condors Summary</a:t>
            </a:r>
          </a:p>
        </p:txBody>
      </p:sp>
      <p:sp>
        <p:nvSpPr>
          <p:cNvPr id="3" name="Content Placeholder 2"/>
          <p:cNvSpPr>
            <a:spLocks noGrp="1"/>
          </p:cNvSpPr>
          <p:nvPr>
            <p:ph idx="4294967295"/>
          </p:nvPr>
        </p:nvSpPr>
        <p:spPr>
          <a:xfrm>
            <a:off x="4965431" y="2438400"/>
            <a:ext cx="6586489" cy="3785419"/>
          </a:xfrm>
        </p:spPr>
        <p:txBody>
          <a:bodyPr vert="horz" lIns="91440" tIns="45720" rIns="91440" bIns="45720" rtlCol="0">
            <a:normAutofit/>
          </a:bodyPr>
          <a:lstStyle/>
          <a:p>
            <a:pPr marL="400050" indent="-342900">
              <a:buFont typeface="Wingdings" panose="05000000000000000000" pitchFamily="2" charset="2"/>
              <a:buChar char="q"/>
            </a:pPr>
            <a:r>
              <a:rPr lang="en-US" sz="1800" b="0" dirty="0">
                <a:latin typeface="+mn-lt"/>
                <a:cs typeface="+mn-cs"/>
              </a:rPr>
              <a:t>Iron Condors are credit spreads</a:t>
            </a:r>
          </a:p>
          <a:p>
            <a:pPr marL="400050" indent="-342900">
              <a:buFont typeface="Wingdings" panose="05000000000000000000" pitchFamily="2" charset="2"/>
              <a:buChar char="q"/>
            </a:pPr>
            <a:r>
              <a:rPr lang="en-US" sz="1800" b="0" dirty="0">
                <a:latin typeface="+mn-lt"/>
                <a:cs typeface="+mn-cs"/>
              </a:rPr>
              <a:t>Can be thought of as simultaneously running a short OTM call spread and a short OTM Put Spread.</a:t>
            </a:r>
          </a:p>
          <a:p>
            <a:pPr marL="400050" indent="-342900">
              <a:buFont typeface="Wingdings" panose="05000000000000000000" pitchFamily="2" charset="2"/>
              <a:buChar char="q"/>
            </a:pPr>
            <a:r>
              <a:rPr lang="en-US" sz="1800" b="0" dirty="0">
                <a:latin typeface="+mn-lt"/>
                <a:cs typeface="+mn-cs"/>
              </a:rPr>
              <a:t>This is a short volatility spread</a:t>
            </a:r>
          </a:p>
          <a:p>
            <a:pPr marL="400050" indent="-342900">
              <a:buFont typeface="Wingdings" panose="05000000000000000000" pitchFamily="2" charset="2"/>
              <a:buChar char="q"/>
            </a:pPr>
            <a:r>
              <a:rPr lang="en-US" sz="1800" b="0" dirty="0">
                <a:latin typeface="+mn-lt"/>
                <a:cs typeface="+mn-cs"/>
              </a:rPr>
              <a:t>Iron condors are profitable within a range.</a:t>
            </a:r>
          </a:p>
          <a:p>
            <a:pPr marL="400050" indent="-342900">
              <a:buFont typeface="Wingdings" panose="05000000000000000000" pitchFamily="2" charset="2"/>
              <a:buChar char="q"/>
            </a:pPr>
            <a:r>
              <a:rPr lang="en-US" sz="1800" b="0" dirty="0">
                <a:latin typeface="+mn-lt"/>
                <a:cs typeface="+mn-cs"/>
              </a:rPr>
              <a:t>Using the ATM straddle to calculate measured move targets greatly increases your chances of success and helps you to select strikes.</a:t>
            </a:r>
          </a:p>
          <a:p>
            <a:pPr marL="400050" indent="-342900">
              <a:buFont typeface="Wingdings" panose="05000000000000000000" pitchFamily="2" charset="2"/>
              <a:buChar char="q"/>
            </a:pPr>
            <a:r>
              <a:rPr lang="en-US" sz="1800" b="0" dirty="0">
                <a:latin typeface="+mn-lt"/>
                <a:cs typeface="+mn-cs"/>
              </a:rPr>
              <a:t>Times of inflated implied volatility can offer good opportunities to run iron condors. </a:t>
            </a:r>
          </a:p>
        </p:txBody>
      </p:sp>
      <p:pic>
        <p:nvPicPr>
          <p:cNvPr id="8" name="Picture Placeholder 7" descr="A person using a computer&#10;&#10;Description automatically generated with medium confidence">
            <a:extLst>
              <a:ext uri="{FF2B5EF4-FFF2-40B4-BE49-F238E27FC236}">
                <a16:creationId xmlns:a16="http://schemas.microsoft.com/office/drawing/2014/main" id="{9DD1FF54-4BD9-4B73-B681-579A724793A3}"/>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5038" r="29843" b="-1"/>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D8E68"/>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9DEA06C-95CE-429B-8CC1-2AC4BB032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0294" y="6105949"/>
            <a:ext cx="558730" cy="533333"/>
          </a:xfrm>
          <a:prstGeom prst="rect">
            <a:avLst/>
          </a:prstGeom>
        </p:spPr>
      </p:pic>
    </p:spTree>
    <p:extLst>
      <p:ext uri="{BB962C8B-B14F-4D97-AF65-F5344CB8AC3E}">
        <p14:creationId xmlns:p14="http://schemas.microsoft.com/office/powerpoint/2010/main" val="253045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2173759" y="208864"/>
            <a:ext cx="2131849" cy="520048"/>
          </a:xfrm>
        </p:spPr>
        <p:txBody>
          <a:bodyPr vert="horz" lIns="91440" tIns="45720" rIns="91440" bIns="45720" rtlCol="0" anchor="ctr">
            <a:normAutofit fontScale="90000"/>
          </a:bodyPr>
          <a:lstStyle/>
          <a:p>
            <a:r>
              <a:rPr lang="en-US" sz="3200" b="1" dirty="0">
                <a:latin typeface="+mj-lt"/>
                <a:cs typeface="+mj-cs"/>
              </a:rPr>
              <a:t>Iron Condors</a:t>
            </a:r>
          </a:p>
        </p:txBody>
      </p:sp>
      <p:sp>
        <p:nvSpPr>
          <p:cNvPr id="3" name="Content Placeholder 2"/>
          <p:cNvSpPr>
            <a:spLocks noGrp="1"/>
          </p:cNvSpPr>
          <p:nvPr>
            <p:ph idx="4294967295"/>
          </p:nvPr>
        </p:nvSpPr>
        <p:spPr>
          <a:xfrm>
            <a:off x="648929" y="1567781"/>
            <a:ext cx="5181508" cy="3722438"/>
          </a:xfrm>
        </p:spPr>
        <p:txBody>
          <a:bodyPr vert="horz" lIns="91440" tIns="45720" rIns="91440" bIns="45720" rtlCol="0">
            <a:normAutofit lnSpcReduction="10000"/>
          </a:bodyPr>
          <a:lstStyle/>
          <a:p>
            <a:pPr marL="114300" indent="-342900">
              <a:buFont typeface="Wingdings" panose="05000000000000000000" pitchFamily="2" charset="2"/>
              <a:buChar char="q"/>
            </a:pPr>
            <a:r>
              <a:rPr lang="en-US" sz="2000" dirty="0">
                <a:latin typeface="+mn-lt"/>
                <a:cs typeface="+mn-cs"/>
              </a:rPr>
              <a:t>What is an iron condor?</a:t>
            </a:r>
          </a:p>
          <a:p>
            <a:pPr marL="114300" indent="-342900">
              <a:buFont typeface="Wingdings" panose="05000000000000000000" pitchFamily="2" charset="2"/>
              <a:buChar char="q"/>
            </a:pPr>
            <a:endParaRPr lang="en-US" sz="2000" dirty="0">
              <a:latin typeface="+mn-lt"/>
              <a:cs typeface="+mn-cs"/>
            </a:endParaRPr>
          </a:p>
          <a:p>
            <a:pPr marL="114300" indent="-342900">
              <a:buFont typeface="Wingdings" panose="05000000000000000000" pitchFamily="2" charset="2"/>
              <a:buChar char="q"/>
            </a:pPr>
            <a:r>
              <a:rPr lang="en-US" sz="2000" dirty="0">
                <a:latin typeface="+mn-lt"/>
                <a:cs typeface="+mn-cs"/>
              </a:rPr>
              <a:t>How do you select strikes for an Iron condor?</a:t>
            </a:r>
          </a:p>
          <a:p>
            <a:pPr marL="114300" indent="-342900">
              <a:buFont typeface="Wingdings" panose="05000000000000000000" pitchFamily="2" charset="2"/>
              <a:buChar char="q"/>
            </a:pPr>
            <a:endParaRPr lang="en-US" sz="2000" dirty="0">
              <a:latin typeface="+mn-lt"/>
              <a:cs typeface="+mn-cs"/>
            </a:endParaRPr>
          </a:p>
          <a:p>
            <a:pPr marL="114300" indent="-342900">
              <a:buFont typeface="Wingdings" panose="05000000000000000000" pitchFamily="2" charset="2"/>
              <a:buChar char="q"/>
            </a:pPr>
            <a:r>
              <a:rPr lang="en-US" sz="2000" dirty="0">
                <a:latin typeface="+mn-lt"/>
                <a:cs typeface="+mn-cs"/>
              </a:rPr>
              <a:t>When is the best time for an Iron Condor?</a:t>
            </a:r>
          </a:p>
          <a:p>
            <a:pPr marL="114300" indent="-342900">
              <a:buFont typeface="Wingdings" panose="05000000000000000000" pitchFamily="2" charset="2"/>
              <a:buChar char="q"/>
            </a:pPr>
            <a:endParaRPr lang="en-US" sz="2000" dirty="0">
              <a:latin typeface="+mn-lt"/>
              <a:cs typeface="+mn-cs"/>
            </a:endParaRPr>
          </a:p>
          <a:p>
            <a:pPr marL="114300" indent="-342900">
              <a:buFont typeface="Wingdings" panose="05000000000000000000" pitchFamily="2" charset="2"/>
              <a:buChar char="q"/>
            </a:pPr>
            <a:r>
              <a:rPr lang="en-US" sz="2000" dirty="0">
                <a:latin typeface="+mn-lt"/>
                <a:cs typeface="+mn-cs"/>
              </a:rPr>
              <a:t>Iron Condor risk, reward and Breakeven</a:t>
            </a:r>
          </a:p>
          <a:p>
            <a:pPr marL="114300" indent="-342900">
              <a:buFont typeface="Wingdings" panose="05000000000000000000" pitchFamily="2" charset="2"/>
              <a:buChar char="q"/>
            </a:pPr>
            <a:endParaRPr lang="en-US" sz="2000" dirty="0">
              <a:latin typeface="+mn-lt"/>
              <a:cs typeface="+mn-cs"/>
            </a:endParaRPr>
          </a:p>
          <a:p>
            <a:pPr marL="114300" indent="-342900">
              <a:buFont typeface="Wingdings" panose="05000000000000000000" pitchFamily="2" charset="2"/>
              <a:buChar char="q"/>
            </a:pPr>
            <a:r>
              <a:rPr lang="en-US" sz="2000" dirty="0">
                <a:latin typeface="+mn-lt"/>
                <a:cs typeface="+mn-cs"/>
              </a:rPr>
              <a:t>Examples.</a:t>
            </a:r>
          </a:p>
        </p:txBody>
      </p:sp>
      <p:pic>
        <p:nvPicPr>
          <p:cNvPr id="8" name="Picture Placeholder 7" descr="A person working on a computer&#10;&#10;Description automatically generated with low confidence">
            <a:extLst>
              <a:ext uri="{FF2B5EF4-FFF2-40B4-BE49-F238E27FC236}">
                <a16:creationId xmlns:a16="http://schemas.microsoft.com/office/drawing/2014/main" id="{2D44766B-F532-4792-9BE8-F43C4C573F6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0896" r="20896"/>
          <a:stretch/>
        </p:blipFill>
        <p:spPr>
          <a:xfrm>
            <a:off x="6189155" y="10"/>
            <a:ext cx="6002844" cy="6857990"/>
          </a:xfrm>
          <a:prstGeom prst="rect">
            <a:avLst/>
          </a:prstGeom>
          <a:effectLst/>
        </p:spPr>
      </p:pic>
      <p:pic>
        <p:nvPicPr>
          <p:cNvPr id="10" name="Picture 9">
            <a:extLst>
              <a:ext uri="{FF2B5EF4-FFF2-40B4-BE49-F238E27FC236}">
                <a16:creationId xmlns:a16="http://schemas.microsoft.com/office/drawing/2014/main" id="{AE4C3BA1-595C-4E79-8134-7261FB9F4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3451" y="6181105"/>
            <a:ext cx="558730" cy="533333"/>
          </a:xfrm>
          <a:prstGeom prst="rect">
            <a:avLst/>
          </a:prstGeom>
        </p:spPr>
      </p:pic>
    </p:spTree>
    <p:extLst>
      <p:ext uri="{BB962C8B-B14F-4D97-AF65-F5344CB8AC3E}">
        <p14:creationId xmlns:p14="http://schemas.microsoft.com/office/powerpoint/2010/main" val="22752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82059" y="252545"/>
            <a:ext cx="2363012" cy="1012585"/>
          </a:xfrm>
        </p:spPr>
        <p:txBody>
          <a:bodyPr vert="horz" lIns="91440" tIns="45720" rIns="91440" bIns="45720" rtlCol="0" anchor="b">
            <a:normAutofit fontScale="90000"/>
          </a:bodyPr>
          <a:lstStyle/>
          <a:p>
            <a:r>
              <a:rPr lang="en-US" sz="3600" b="1" dirty="0">
                <a:latin typeface="+mj-lt"/>
                <a:cs typeface="+mj-cs"/>
              </a:rPr>
              <a:t>Iron Condors</a:t>
            </a:r>
            <a:br>
              <a:rPr lang="en-US" sz="4000" b="1" dirty="0">
                <a:latin typeface="+mj-lt"/>
                <a:cs typeface="+mj-cs"/>
              </a:rPr>
            </a:br>
            <a:endParaRPr lang="en-US" sz="4000" b="1" dirty="0">
              <a:latin typeface="+mj-lt"/>
              <a:cs typeface="+mj-cs"/>
            </a:endParaRPr>
          </a:p>
        </p:txBody>
      </p:sp>
      <p:pic>
        <p:nvPicPr>
          <p:cNvPr id="8" name="Picture Placeholder 7">
            <a:extLst>
              <a:ext uri="{FF2B5EF4-FFF2-40B4-BE49-F238E27FC236}">
                <a16:creationId xmlns:a16="http://schemas.microsoft.com/office/drawing/2014/main" id="{CB455B2C-8D1E-455C-816C-4023484E6DF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6920" r="13732"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5" name="Slide Number Placeholder 4"/>
          <p:cNvSpPr>
            <a:spLocks noGrp="1"/>
          </p:cNvSpPr>
          <p:nvPr>
            <p:ph type="sldNum" sz="quarter" idx="4294967295"/>
          </p:nvPr>
        </p:nvSpPr>
        <p:spPr>
          <a:xfrm>
            <a:off x="481013" y="6356350"/>
            <a:ext cx="685800" cy="365125"/>
          </a:xfrm>
        </p:spPr>
        <p:txBody>
          <a:bodyPr vert="horz" lIns="91440" tIns="45720" rIns="91440" bIns="45720" rtlCol="0" anchor="ctr">
            <a:normAutofit/>
          </a:bodyPr>
          <a:lstStyle/>
          <a:p>
            <a:pPr algn="l">
              <a:spcAft>
                <a:spcPts val="600"/>
              </a:spcAft>
              <a:defRPr/>
            </a:pPr>
            <a:fld id="{41B22B7B-F849-4AB3-9F95-0DADF8D55DF0}" type="slidenum">
              <a:rPr lang="en-US">
                <a:solidFill>
                  <a:srgbClr val="FFFFFF"/>
                </a:solidFill>
                <a:latin typeface="Calibri" panose="020F0502020204030204"/>
                <a:cs typeface="+mn-cs"/>
              </a:rPr>
              <a:pPr algn="l">
                <a:spcAft>
                  <a:spcPts val="600"/>
                </a:spcAft>
                <a:defRPr/>
              </a:pPr>
              <a:t>3</a:t>
            </a:fld>
            <a:endParaRPr lang="en-US">
              <a:solidFill>
                <a:srgbClr val="FFFFFF"/>
              </a:solidFill>
              <a:latin typeface="Calibri" panose="020F0502020204030204"/>
              <a:cs typeface="+mn-cs"/>
            </a:endParaRPr>
          </a:p>
        </p:txBody>
      </p:sp>
      <p:sp>
        <p:nvSpPr>
          <p:cNvPr id="3" name="Content Placeholder 2"/>
          <p:cNvSpPr>
            <a:spLocks noGrp="1"/>
          </p:cNvSpPr>
          <p:nvPr>
            <p:ph idx="4294967295"/>
          </p:nvPr>
        </p:nvSpPr>
        <p:spPr>
          <a:xfrm>
            <a:off x="6417733" y="886020"/>
            <a:ext cx="5532097" cy="5719435"/>
          </a:xfrm>
        </p:spPr>
        <p:txBody>
          <a:bodyPr vert="horz" lIns="91440" tIns="45720" rIns="91440" bIns="45720" rtlCol="0">
            <a:normAutofit lnSpcReduction="10000"/>
          </a:bodyPr>
          <a:lstStyle/>
          <a:p>
            <a:pPr marL="0" indent="0">
              <a:buNone/>
            </a:pPr>
            <a:r>
              <a:rPr lang="en-US" sz="1800" b="1" dirty="0">
                <a:latin typeface="+mn-lt"/>
                <a:cs typeface="+mn-cs"/>
              </a:rPr>
              <a:t>We remember how we set up a standard condor:</a:t>
            </a:r>
          </a:p>
          <a:p>
            <a:pPr>
              <a:lnSpc>
                <a:spcPct val="150000"/>
              </a:lnSpc>
              <a:buFont typeface="Wingdings" panose="05000000000000000000" pitchFamily="2" charset="2"/>
              <a:buChar char="q"/>
            </a:pPr>
            <a:r>
              <a:rPr lang="en-US" sz="1800" dirty="0">
                <a:latin typeface="+mn-lt"/>
                <a:cs typeface="+mn-cs"/>
              </a:rPr>
              <a:t>A condor is an ITM long spread combined with an OTM short spread.</a:t>
            </a:r>
          </a:p>
          <a:p>
            <a:pPr>
              <a:lnSpc>
                <a:spcPct val="150000"/>
              </a:lnSpc>
              <a:buFont typeface="Wingdings" panose="05000000000000000000" pitchFamily="2" charset="2"/>
              <a:buChar char="q"/>
            </a:pPr>
            <a:r>
              <a:rPr lang="en-US" sz="1800" dirty="0">
                <a:latin typeface="+mn-lt"/>
                <a:cs typeface="+mn-cs"/>
              </a:rPr>
              <a:t>As with butterflies all strikes are equidistant.</a:t>
            </a:r>
          </a:p>
          <a:p>
            <a:pPr>
              <a:lnSpc>
                <a:spcPct val="150000"/>
              </a:lnSpc>
              <a:buFont typeface="Wingdings" panose="05000000000000000000" pitchFamily="2" charset="2"/>
              <a:buChar char="q"/>
            </a:pPr>
            <a:r>
              <a:rPr lang="en-US" sz="1800" dirty="0">
                <a:latin typeface="+mn-lt"/>
                <a:cs typeface="+mn-cs"/>
              </a:rPr>
              <a:t>Ideally your short spread will expire worthless, and the long spread will be at maximum value.</a:t>
            </a:r>
          </a:p>
          <a:p>
            <a:pPr>
              <a:lnSpc>
                <a:spcPct val="150000"/>
              </a:lnSpc>
              <a:buFont typeface="Wingdings" panose="05000000000000000000" pitchFamily="2" charset="2"/>
              <a:buChar char="q"/>
            </a:pPr>
            <a:r>
              <a:rPr lang="en-US" sz="1800" dirty="0">
                <a:latin typeface="+mn-lt"/>
                <a:cs typeface="+mn-cs"/>
              </a:rPr>
              <a:t>Typically, the stock will be right in the middle of the strikes, otherwise the trade is taking a slightly bullish or bearish view.</a:t>
            </a:r>
          </a:p>
          <a:p>
            <a:pPr>
              <a:lnSpc>
                <a:spcPct val="150000"/>
              </a:lnSpc>
              <a:buFont typeface="Wingdings" panose="05000000000000000000" pitchFamily="2" charset="2"/>
              <a:buChar char="q"/>
            </a:pPr>
            <a:r>
              <a:rPr lang="en-US" sz="1800" dirty="0">
                <a:latin typeface="+mn-lt"/>
                <a:cs typeface="+mn-cs"/>
              </a:rPr>
              <a:t>An Iron condor differs in the fact that it is comprised of 2 short spreads and is established for a net credit. It can be thought of as simultaneously running a short call spread and a short put spread.   </a:t>
            </a:r>
          </a:p>
          <a:p>
            <a:pPr marL="0"/>
            <a:endParaRPr lang="en-US" sz="1400" dirty="0">
              <a:latin typeface="+mn-lt"/>
              <a:cs typeface="+mn-cs"/>
            </a:endParaRPr>
          </a:p>
        </p:txBody>
      </p:sp>
      <p:pic>
        <p:nvPicPr>
          <p:cNvPr id="10" name="Picture 9">
            <a:extLst>
              <a:ext uri="{FF2B5EF4-FFF2-40B4-BE49-F238E27FC236}">
                <a16:creationId xmlns:a16="http://schemas.microsoft.com/office/drawing/2014/main" id="{8F008E3A-4989-4706-A896-75E1320DF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541" y="6188142"/>
            <a:ext cx="558730" cy="533333"/>
          </a:xfrm>
          <a:prstGeom prst="rect">
            <a:avLst/>
          </a:prstGeom>
        </p:spPr>
      </p:pic>
    </p:spTree>
    <p:extLst>
      <p:ext uri="{BB962C8B-B14F-4D97-AF65-F5344CB8AC3E}">
        <p14:creationId xmlns:p14="http://schemas.microsoft.com/office/powerpoint/2010/main" val="3255823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39422" y="251869"/>
            <a:ext cx="2650493" cy="587375"/>
          </a:xfrm>
        </p:spPr>
        <p:txBody>
          <a:bodyPr vert="horz" lIns="91440" tIns="45720" rIns="91440" bIns="45720" rtlCol="0" anchor="b">
            <a:normAutofit/>
          </a:bodyPr>
          <a:lstStyle/>
          <a:p>
            <a:r>
              <a:rPr lang="en-US" sz="3200" b="1" dirty="0">
                <a:latin typeface="+mj-lt"/>
                <a:cs typeface="+mj-cs"/>
              </a:rPr>
              <a:t>Bull Put Spread</a:t>
            </a:r>
          </a:p>
        </p:txBody>
      </p:sp>
      <p:sp>
        <p:nvSpPr>
          <p:cNvPr id="3" name="Content Placeholder 2"/>
          <p:cNvSpPr>
            <a:spLocks noGrp="1"/>
          </p:cNvSpPr>
          <p:nvPr>
            <p:ph idx="4294967295"/>
          </p:nvPr>
        </p:nvSpPr>
        <p:spPr>
          <a:xfrm>
            <a:off x="554225" y="986229"/>
            <a:ext cx="5167311" cy="5619902"/>
          </a:xfrm>
        </p:spPr>
        <p:txBody>
          <a:bodyPr vert="horz" lIns="91440" tIns="45720" rIns="91440" bIns="45720" rtlCol="0">
            <a:normAutofit fontScale="77500" lnSpcReduction="20000"/>
          </a:bodyPr>
          <a:lstStyle/>
          <a:p>
            <a:pPr marL="0" indent="0">
              <a:buNone/>
            </a:pPr>
            <a:r>
              <a:rPr lang="en-US" sz="2300" b="1" dirty="0">
                <a:latin typeface="+mn-lt"/>
                <a:cs typeface="+mn-cs"/>
              </a:rPr>
              <a:t>Outlook: </a:t>
            </a:r>
            <a:r>
              <a:rPr lang="en-US" sz="2300" dirty="0">
                <a:latin typeface="+mn-lt"/>
                <a:cs typeface="+mn-cs"/>
              </a:rPr>
              <a:t>Moderately Bullish</a:t>
            </a:r>
          </a:p>
          <a:p>
            <a:pPr marL="0" indent="0">
              <a:buNone/>
            </a:pPr>
            <a:r>
              <a:rPr lang="en-US" sz="2300" b="1" dirty="0">
                <a:latin typeface="+mn-lt"/>
                <a:cs typeface="+mn-cs"/>
              </a:rPr>
              <a:t>Trade: </a:t>
            </a:r>
            <a:r>
              <a:rPr lang="en-US" sz="2300" b="0" dirty="0">
                <a:latin typeface="+mn-lt"/>
                <a:cs typeface="+mn-cs"/>
              </a:rPr>
              <a:t>(credit spread) Buy low strike Puts &amp; Sell high strike Puts</a:t>
            </a:r>
            <a:endParaRPr lang="en-US" sz="2300" dirty="0">
              <a:latin typeface="+mn-lt"/>
              <a:cs typeface="+mn-cs"/>
            </a:endParaRPr>
          </a:p>
          <a:p>
            <a:pPr marL="0" indent="0">
              <a:buNone/>
            </a:pPr>
            <a:r>
              <a:rPr lang="en-US" sz="2300" b="1" dirty="0">
                <a:latin typeface="+mn-lt"/>
                <a:cs typeface="+mn-cs"/>
              </a:rPr>
              <a:t>Advantages: </a:t>
            </a:r>
            <a:r>
              <a:rPr lang="en-US" sz="2300" b="0" dirty="0">
                <a:latin typeface="+mn-lt"/>
                <a:cs typeface="+mn-cs"/>
              </a:rPr>
              <a:t>reap some advantages of short put strategy. Stock can stay flat, and this position can still make profits &amp; protected from blowout losses</a:t>
            </a:r>
            <a:endParaRPr lang="en-US" sz="2300" dirty="0">
              <a:latin typeface="+mn-lt"/>
              <a:cs typeface="+mn-cs"/>
            </a:endParaRPr>
          </a:p>
          <a:p>
            <a:pPr marL="0" indent="0">
              <a:buNone/>
            </a:pPr>
            <a:r>
              <a:rPr lang="en-US" sz="2300" b="1" dirty="0">
                <a:latin typeface="+mn-lt"/>
                <a:cs typeface="+mn-cs"/>
              </a:rPr>
              <a:t>Disadvantages: </a:t>
            </a:r>
            <a:r>
              <a:rPr lang="en-US" sz="2300" b="0" dirty="0">
                <a:latin typeface="+mn-lt"/>
                <a:cs typeface="+mn-cs"/>
              </a:rPr>
              <a:t>Profits are capped</a:t>
            </a:r>
          </a:p>
          <a:p>
            <a:pPr marL="0" indent="0">
              <a:buNone/>
            </a:pPr>
            <a:r>
              <a:rPr lang="en-US" sz="2300" b="1" dirty="0">
                <a:latin typeface="+mn-lt"/>
                <a:cs typeface="+mn-cs"/>
              </a:rPr>
              <a:t>Max Risk: </a:t>
            </a:r>
            <a:r>
              <a:rPr lang="en-US" sz="2300" b="0" dirty="0">
                <a:latin typeface="+mn-lt"/>
                <a:cs typeface="+mn-cs"/>
              </a:rPr>
              <a:t>High strike – Low Strike</a:t>
            </a:r>
            <a:endParaRPr lang="en-US" sz="2300" dirty="0">
              <a:latin typeface="+mn-lt"/>
              <a:cs typeface="+mn-cs"/>
            </a:endParaRPr>
          </a:p>
          <a:p>
            <a:pPr marL="0" indent="0">
              <a:buNone/>
            </a:pPr>
            <a:r>
              <a:rPr lang="en-US" sz="2300" b="1" dirty="0">
                <a:latin typeface="+mn-lt"/>
                <a:cs typeface="+mn-cs"/>
              </a:rPr>
              <a:t>Max Reward: </a:t>
            </a:r>
            <a:r>
              <a:rPr lang="en-US" sz="2300" b="0" dirty="0">
                <a:latin typeface="+mn-lt"/>
                <a:cs typeface="+mn-cs"/>
              </a:rPr>
              <a:t>Credit received for the total spread</a:t>
            </a:r>
            <a:endParaRPr lang="en-US" sz="2300" dirty="0">
              <a:latin typeface="+mn-lt"/>
              <a:cs typeface="+mn-cs"/>
            </a:endParaRPr>
          </a:p>
          <a:p>
            <a:pPr marL="0" indent="0">
              <a:buNone/>
            </a:pPr>
            <a:r>
              <a:rPr lang="en-US" sz="2300" b="1" dirty="0">
                <a:latin typeface="+mn-lt"/>
                <a:cs typeface="+mn-cs"/>
              </a:rPr>
              <a:t>Breakeven: </a:t>
            </a:r>
            <a:r>
              <a:rPr lang="en-US" sz="2300" b="0" dirty="0">
                <a:latin typeface="+mn-lt"/>
                <a:cs typeface="+mn-cs"/>
              </a:rPr>
              <a:t>high strike – credit received</a:t>
            </a:r>
            <a:endParaRPr lang="en-US" sz="2300" dirty="0">
              <a:latin typeface="+mn-lt"/>
              <a:cs typeface="+mn-cs"/>
            </a:endParaRPr>
          </a:p>
          <a:p>
            <a:pPr marL="0" indent="0">
              <a:buNone/>
            </a:pPr>
            <a:r>
              <a:rPr lang="en-US" sz="2300" b="1" dirty="0">
                <a:latin typeface="+mn-lt"/>
                <a:cs typeface="+mn-cs"/>
              </a:rPr>
              <a:t>Time Decay effect: </a:t>
            </a:r>
            <a:r>
              <a:rPr lang="en-US" sz="2300" b="0" dirty="0">
                <a:latin typeface="+mn-lt"/>
                <a:cs typeface="+mn-cs"/>
              </a:rPr>
              <a:t>Theta is positive when this position is OTM and negative for this position when it is ITM</a:t>
            </a:r>
            <a:endParaRPr lang="en-US" sz="2300" dirty="0">
              <a:latin typeface="+mn-lt"/>
              <a:cs typeface="+mn-cs"/>
            </a:endParaRPr>
          </a:p>
          <a:p>
            <a:pPr marL="0" indent="0">
              <a:buNone/>
            </a:pPr>
            <a:r>
              <a:rPr lang="en-US" sz="2300" b="1" dirty="0">
                <a:latin typeface="+mn-lt"/>
                <a:cs typeface="+mn-cs"/>
              </a:rPr>
              <a:t>Delta: </a:t>
            </a:r>
            <a:r>
              <a:rPr lang="en-US" sz="2300" b="0" dirty="0">
                <a:latin typeface="+mn-lt"/>
                <a:cs typeface="+mn-cs"/>
              </a:rPr>
              <a:t>Positive – peaks at the midpoint between strike prices</a:t>
            </a:r>
          </a:p>
          <a:p>
            <a:pPr marL="0" indent="0">
              <a:buNone/>
            </a:pPr>
            <a:r>
              <a:rPr lang="en-US" sz="2300" b="1" dirty="0">
                <a:latin typeface="+mn-lt"/>
                <a:cs typeface="+mn-cs"/>
              </a:rPr>
              <a:t>Gamma: </a:t>
            </a:r>
            <a:r>
              <a:rPr lang="en-US" sz="2300" b="0" dirty="0">
                <a:latin typeface="+mn-lt"/>
                <a:cs typeface="+mn-cs"/>
              </a:rPr>
              <a:t>Lowest below the long strike and highest above the short strike</a:t>
            </a:r>
          </a:p>
          <a:p>
            <a:pPr marL="0" indent="0">
              <a:buNone/>
            </a:pPr>
            <a:r>
              <a:rPr lang="en-US" sz="2300" b="1" dirty="0">
                <a:latin typeface="+mn-lt"/>
                <a:cs typeface="+mn-cs"/>
              </a:rPr>
              <a:t>Vega: </a:t>
            </a:r>
            <a:r>
              <a:rPr lang="en-US" sz="2300" b="0" dirty="0">
                <a:latin typeface="+mn-lt"/>
                <a:cs typeface="+mn-cs"/>
              </a:rPr>
              <a:t>Rising volatility hurts this position when it is OTM and helps this position when it is ITM</a:t>
            </a:r>
          </a:p>
          <a:p>
            <a:pPr marL="0" indent="0">
              <a:buNone/>
            </a:pPr>
            <a:r>
              <a:rPr lang="en-US" sz="2300" b="1" dirty="0">
                <a:latin typeface="+mn-lt"/>
                <a:cs typeface="+mn-cs"/>
              </a:rPr>
              <a:t>Rho: </a:t>
            </a:r>
            <a:r>
              <a:rPr lang="en-US" sz="2300" b="0" dirty="0">
                <a:latin typeface="+mn-lt"/>
                <a:cs typeface="+mn-cs"/>
              </a:rPr>
              <a:t>Rising Interest rates help this position</a:t>
            </a:r>
            <a:br>
              <a:rPr lang="en-US" sz="900" dirty="0">
                <a:latin typeface="+mn-lt"/>
                <a:cs typeface="+mn-cs"/>
              </a:rPr>
            </a:br>
            <a:endParaRPr lang="en-US" sz="900" dirty="0">
              <a:latin typeface="+mn-lt"/>
              <a:cs typeface="+mn-cs"/>
            </a:endParaRPr>
          </a:p>
          <a:p>
            <a:endParaRPr lang="en-US" sz="900" dirty="0">
              <a:latin typeface="+mn-lt"/>
              <a:cs typeface="+mn-cs"/>
            </a:endParaRPr>
          </a:p>
        </p:txBody>
      </p:sp>
      <p:pic>
        <p:nvPicPr>
          <p:cNvPr id="8" name="Picture Placeholder 7" descr="A person using a phone&#10;&#10;Description automatically generated with low confidence">
            <a:extLst>
              <a:ext uri="{FF2B5EF4-FFF2-40B4-BE49-F238E27FC236}">
                <a16:creationId xmlns:a16="http://schemas.microsoft.com/office/drawing/2014/main" id="{D9B92E54-6BAA-47CB-AA6D-745B8D60ED1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9629" r="7377" b="-2"/>
          <a:stretch/>
        </p:blipFill>
        <p:spPr>
          <a:xfrm>
            <a:off x="5721536" y="1"/>
            <a:ext cx="6470464"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pic>
        <p:nvPicPr>
          <p:cNvPr id="10" name="Picture 9">
            <a:extLst>
              <a:ext uri="{FF2B5EF4-FFF2-40B4-BE49-F238E27FC236}">
                <a16:creationId xmlns:a16="http://schemas.microsoft.com/office/drawing/2014/main" id="{F28C8119-C42D-4E5D-8E38-82A9C19E9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3348" y="6181105"/>
            <a:ext cx="558730" cy="533333"/>
          </a:xfrm>
          <a:prstGeom prst="rect">
            <a:avLst/>
          </a:prstGeom>
        </p:spPr>
      </p:pic>
    </p:spTree>
    <p:extLst>
      <p:ext uri="{BB962C8B-B14F-4D97-AF65-F5344CB8AC3E}">
        <p14:creationId xmlns:p14="http://schemas.microsoft.com/office/powerpoint/2010/main" val="374301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BFBD50-06CE-42F1-9AB9-3D9079057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675569" y="270966"/>
            <a:ext cx="2847384" cy="576881"/>
          </a:xfrm>
        </p:spPr>
        <p:txBody>
          <a:bodyPr vert="horz" lIns="91440" tIns="45720" rIns="91440" bIns="45720" rtlCol="0" anchor="ctr">
            <a:normAutofit/>
          </a:bodyPr>
          <a:lstStyle/>
          <a:p>
            <a:r>
              <a:rPr lang="en-US" sz="3200" b="1" dirty="0">
                <a:latin typeface="+mj-lt"/>
                <a:cs typeface="+mj-cs"/>
              </a:rPr>
              <a:t>Bear Call Spread</a:t>
            </a:r>
          </a:p>
        </p:txBody>
      </p:sp>
      <p:sp>
        <p:nvSpPr>
          <p:cNvPr id="14" name="Rectangle 13">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24EC9482-994E-439D-926B-80580554086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0923" r="30106" b="-2"/>
          <a:stretch/>
        </p:blipFill>
        <p:spPr>
          <a:xfrm>
            <a:off x="656844" y="722376"/>
            <a:ext cx="4782312" cy="5413248"/>
          </a:xfrm>
          <a:prstGeom prst="rect">
            <a:avLst/>
          </a:prstGeom>
          <a:effectLst/>
        </p:spPr>
      </p:pic>
      <p:sp>
        <p:nvSpPr>
          <p:cNvPr id="3" name="Content Placeholder 2"/>
          <p:cNvSpPr>
            <a:spLocks noGrp="1"/>
          </p:cNvSpPr>
          <p:nvPr>
            <p:ph idx="4294967295"/>
          </p:nvPr>
        </p:nvSpPr>
        <p:spPr>
          <a:xfrm>
            <a:off x="6581224" y="1118812"/>
            <a:ext cx="4953932" cy="5179781"/>
          </a:xfrm>
        </p:spPr>
        <p:txBody>
          <a:bodyPr vert="horz" lIns="91440" tIns="45720" rIns="91440" bIns="45720" rtlCol="0">
            <a:normAutofit fontScale="92500" lnSpcReduction="10000"/>
          </a:bodyPr>
          <a:lstStyle/>
          <a:p>
            <a:pPr marL="0" indent="0">
              <a:buNone/>
            </a:pPr>
            <a:r>
              <a:rPr lang="en-US" sz="1600" b="1" dirty="0">
                <a:latin typeface="+mn-lt"/>
                <a:cs typeface="+mn-cs"/>
              </a:rPr>
              <a:t>Outlook: </a:t>
            </a:r>
            <a:r>
              <a:rPr lang="en-US" sz="1600" dirty="0">
                <a:latin typeface="+mn-lt"/>
                <a:cs typeface="+mn-cs"/>
              </a:rPr>
              <a:t>Moderately Bearish to Neutral</a:t>
            </a:r>
          </a:p>
          <a:p>
            <a:pPr marL="0" indent="0">
              <a:buNone/>
            </a:pPr>
            <a:r>
              <a:rPr lang="en-US" sz="1600" b="1" dirty="0">
                <a:latin typeface="+mn-lt"/>
                <a:cs typeface="+mn-cs"/>
              </a:rPr>
              <a:t>Trade: </a:t>
            </a:r>
            <a:r>
              <a:rPr lang="en-US" sz="1600" b="0" dirty="0">
                <a:latin typeface="+mn-lt"/>
                <a:cs typeface="+mn-cs"/>
              </a:rPr>
              <a:t>Buy high strike calls &amp; Sell the low strike calls</a:t>
            </a:r>
            <a:endParaRPr lang="en-US" sz="1600" dirty="0">
              <a:latin typeface="+mn-lt"/>
              <a:cs typeface="+mn-cs"/>
            </a:endParaRPr>
          </a:p>
          <a:p>
            <a:pPr marL="0" indent="0">
              <a:buNone/>
            </a:pPr>
            <a:r>
              <a:rPr lang="en-US" sz="1600" b="1" dirty="0">
                <a:latin typeface="+mn-lt"/>
                <a:cs typeface="+mn-cs"/>
              </a:rPr>
              <a:t>Advantages: </a:t>
            </a:r>
            <a:r>
              <a:rPr lang="en-US" sz="1600" b="0" dirty="0">
                <a:latin typeface="+mn-lt"/>
                <a:cs typeface="+mn-cs"/>
              </a:rPr>
              <a:t>Less capital required than outright long options. Breakeven of trade is lowered</a:t>
            </a:r>
            <a:endParaRPr lang="en-US" sz="1600" dirty="0">
              <a:latin typeface="+mn-lt"/>
              <a:cs typeface="+mn-cs"/>
            </a:endParaRPr>
          </a:p>
          <a:p>
            <a:pPr marL="0" indent="0">
              <a:buNone/>
            </a:pPr>
            <a:r>
              <a:rPr lang="en-US" sz="1600" b="1" dirty="0">
                <a:latin typeface="+mn-lt"/>
                <a:cs typeface="+mn-cs"/>
              </a:rPr>
              <a:t>Disadvantages: </a:t>
            </a:r>
            <a:r>
              <a:rPr lang="en-US" sz="1600" b="0" dirty="0">
                <a:latin typeface="+mn-lt"/>
                <a:cs typeface="+mn-cs"/>
              </a:rPr>
              <a:t>Profits are capped</a:t>
            </a:r>
            <a:endParaRPr lang="en-US" sz="1600" dirty="0">
              <a:latin typeface="+mn-lt"/>
              <a:cs typeface="+mn-cs"/>
            </a:endParaRPr>
          </a:p>
          <a:p>
            <a:pPr marL="0" indent="0">
              <a:buNone/>
            </a:pPr>
            <a:r>
              <a:rPr lang="en-US" sz="1600" b="1" dirty="0">
                <a:latin typeface="+mn-lt"/>
                <a:cs typeface="+mn-cs"/>
              </a:rPr>
              <a:t>Max Risk: </a:t>
            </a:r>
            <a:r>
              <a:rPr lang="en-US" sz="1600" b="0" dirty="0">
                <a:latin typeface="+mn-lt"/>
                <a:cs typeface="+mn-cs"/>
              </a:rPr>
              <a:t>High Strike – Low Strike</a:t>
            </a:r>
          </a:p>
          <a:p>
            <a:pPr marL="0" indent="0">
              <a:buNone/>
            </a:pPr>
            <a:r>
              <a:rPr lang="en-US" sz="1600" b="1" dirty="0">
                <a:latin typeface="+mn-lt"/>
                <a:cs typeface="+mn-cs"/>
              </a:rPr>
              <a:t>Max Reward: </a:t>
            </a:r>
            <a:r>
              <a:rPr lang="en-US" sz="1600" b="0" dirty="0">
                <a:latin typeface="+mn-lt"/>
                <a:cs typeface="+mn-cs"/>
              </a:rPr>
              <a:t>Credit Received</a:t>
            </a:r>
            <a:endParaRPr lang="en-US" sz="1600" dirty="0">
              <a:latin typeface="+mn-lt"/>
              <a:cs typeface="+mn-cs"/>
            </a:endParaRPr>
          </a:p>
          <a:p>
            <a:pPr marL="0" indent="0">
              <a:buNone/>
            </a:pPr>
            <a:r>
              <a:rPr lang="en-US" sz="1600" b="1" dirty="0">
                <a:latin typeface="+mn-lt"/>
                <a:cs typeface="+mn-cs"/>
              </a:rPr>
              <a:t>Breakeven: </a:t>
            </a:r>
            <a:r>
              <a:rPr lang="en-US" sz="1600" b="0" dirty="0">
                <a:latin typeface="+mn-lt"/>
                <a:cs typeface="+mn-cs"/>
              </a:rPr>
              <a:t>Low Strike + Credit Received</a:t>
            </a:r>
            <a:endParaRPr lang="en-US" sz="1600" dirty="0">
              <a:latin typeface="+mn-lt"/>
              <a:cs typeface="+mn-cs"/>
            </a:endParaRPr>
          </a:p>
          <a:p>
            <a:pPr marL="0" indent="0">
              <a:buNone/>
            </a:pPr>
            <a:r>
              <a:rPr lang="en-US" sz="1600" b="1" dirty="0">
                <a:latin typeface="+mn-lt"/>
                <a:cs typeface="+mn-cs"/>
              </a:rPr>
              <a:t>Time Decay effect: </a:t>
            </a:r>
            <a:r>
              <a:rPr lang="en-US" sz="1600" b="0" dirty="0">
                <a:latin typeface="+mn-lt"/>
                <a:cs typeface="+mn-cs"/>
              </a:rPr>
              <a:t>Positive when the position is OTM and negative when the position is ITM</a:t>
            </a:r>
            <a:endParaRPr lang="en-US" sz="1600" dirty="0">
              <a:latin typeface="+mn-lt"/>
              <a:cs typeface="+mn-cs"/>
            </a:endParaRPr>
          </a:p>
          <a:p>
            <a:pPr marL="0" indent="0">
              <a:buNone/>
            </a:pPr>
            <a:r>
              <a:rPr lang="en-US" sz="1600" b="1" dirty="0">
                <a:latin typeface="+mn-lt"/>
                <a:cs typeface="+mn-cs"/>
              </a:rPr>
              <a:t>Delta: </a:t>
            </a:r>
            <a:r>
              <a:rPr lang="en-US" sz="1600" b="0" dirty="0">
                <a:latin typeface="+mn-lt"/>
                <a:cs typeface="+mn-cs"/>
              </a:rPr>
              <a:t>Negative and has the lowest point when the stock is in between the strike prices. It decelerates towards 0 as the position moves deep ITM or OTM.</a:t>
            </a:r>
          </a:p>
          <a:p>
            <a:pPr marL="0" indent="0">
              <a:buNone/>
            </a:pPr>
            <a:br>
              <a:rPr lang="en-US" sz="1600" dirty="0">
                <a:latin typeface="+mn-lt"/>
                <a:cs typeface="+mn-cs"/>
              </a:rPr>
            </a:br>
            <a:r>
              <a:rPr lang="en-US" sz="1600" b="1" dirty="0">
                <a:latin typeface="+mn-lt"/>
                <a:cs typeface="+mn-cs"/>
              </a:rPr>
              <a:t>Gamma: </a:t>
            </a:r>
            <a:r>
              <a:rPr lang="en-US" sz="1600" b="0" dirty="0">
                <a:latin typeface="+mn-lt"/>
                <a:cs typeface="+mn-cs"/>
              </a:rPr>
              <a:t>is the highest above the long strike and is the lowest below the short strike</a:t>
            </a:r>
            <a:endParaRPr lang="en-US" sz="1600" dirty="0">
              <a:latin typeface="+mn-lt"/>
              <a:cs typeface="+mn-cs"/>
            </a:endParaRPr>
          </a:p>
          <a:p>
            <a:pPr marL="0" indent="0">
              <a:buNone/>
            </a:pPr>
            <a:r>
              <a:rPr lang="en-US" sz="1600" b="1" dirty="0">
                <a:latin typeface="+mn-lt"/>
                <a:cs typeface="+mn-cs"/>
              </a:rPr>
              <a:t>Vega: </a:t>
            </a:r>
            <a:r>
              <a:rPr lang="en-US" sz="1600" b="0" dirty="0">
                <a:latin typeface="+mn-lt"/>
                <a:cs typeface="+mn-cs"/>
              </a:rPr>
              <a:t>Rising Volatility is hurtful to the position when it is OTM and helpful when the position is ITM</a:t>
            </a:r>
            <a:endParaRPr lang="en-US" sz="1600" dirty="0">
              <a:latin typeface="+mn-lt"/>
              <a:cs typeface="+mn-cs"/>
            </a:endParaRPr>
          </a:p>
          <a:p>
            <a:pPr marL="0" indent="0">
              <a:buNone/>
            </a:pPr>
            <a:r>
              <a:rPr lang="en-US" sz="1600" b="1" dirty="0">
                <a:latin typeface="+mn-lt"/>
                <a:cs typeface="+mn-cs"/>
              </a:rPr>
              <a:t>Rho: </a:t>
            </a:r>
            <a:r>
              <a:rPr lang="en-US" sz="1600" b="0" dirty="0">
                <a:latin typeface="+mn-lt"/>
                <a:cs typeface="+mn-cs"/>
              </a:rPr>
              <a:t>Rising interest rates generally hurt this trade</a:t>
            </a:r>
            <a:endParaRPr lang="en-US" sz="1600" dirty="0">
              <a:latin typeface="+mn-lt"/>
              <a:cs typeface="+mn-cs"/>
            </a:endParaRPr>
          </a:p>
          <a:p>
            <a:pPr marL="0" indent="0">
              <a:buNone/>
            </a:pPr>
            <a:endParaRPr lang="en-US" sz="1100" dirty="0">
              <a:latin typeface="+mn-lt"/>
              <a:cs typeface="+mn-cs"/>
            </a:endParaRPr>
          </a:p>
        </p:txBody>
      </p:sp>
      <p:pic>
        <p:nvPicPr>
          <p:cNvPr id="9" name="Picture 8">
            <a:extLst>
              <a:ext uri="{FF2B5EF4-FFF2-40B4-BE49-F238E27FC236}">
                <a16:creationId xmlns:a16="http://schemas.microsoft.com/office/drawing/2014/main" id="{8F2CF5B3-83F3-48C3-8B11-E3C11B496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9497" y="6135624"/>
            <a:ext cx="558730" cy="533333"/>
          </a:xfrm>
          <a:prstGeom prst="rect">
            <a:avLst/>
          </a:prstGeom>
        </p:spPr>
      </p:pic>
    </p:spTree>
    <p:extLst>
      <p:ext uri="{BB962C8B-B14F-4D97-AF65-F5344CB8AC3E}">
        <p14:creationId xmlns:p14="http://schemas.microsoft.com/office/powerpoint/2010/main" val="2252029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2667176" y="329279"/>
            <a:ext cx="2270682" cy="587744"/>
          </a:xfrm>
        </p:spPr>
        <p:txBody>
          <a:bodyPr vert="horz" lIns="91440" tIns="45720" rIns="91440" bIns="45720" rtlCol="0" anchor="b">
            <a:normAutofit/>
          </a:bodyPr>
          <a:lstStyle/>
          <a:p>
            <a:r>
              <a:rPr lang="en-US" sz="3200" b="1" kern="1200" dirty="0">
                <a:solidFill>
                  <a:schemeClr val="tx1"/>
                </a:solidFill>
                <a:latin typeface="+mj-lt"/>
                <a:ea typeface="+mj-ea"/>
                <a:cs typeface="+mj-cs"/>
              </a:rPr>
              <a:t>Iron Condors</a:t>
            </a:r>
          </a:p>
        </p:txBody>
      </p:sp>
      <p:sp>
        <p:nvSpPr>
          <p:cNvPr id="3" name="Content Placeholder 2"/>
          <p:cNvSpPr>
            <a:spLocks noGrp="1"/>
          </p:cNvSpPr>
          <p:nvPr>
            <p:ph idx="4294967295"/>
          </p:nvPr>
        </p:nvSpPr>
        <p:spPr>
          <a:xfrm>
            <a:off x="1011695" y="1246302"/>
            <a:ext cx="5315189" cy="2320245"/>
          </a:xfrm>
        </p:spPr>
        <p:txBody>
          <a:bodyPr vert="horz" lIns="91440" tIns="45720" rIns="91440" bIns="45720" rtlCol="0" anchor="t">
            <a:normAutofit/>
          </a:bodyPr>
          <a:lstStyle/>
          <a:p>
            <a:pPr marL="0" indent="0">
              <a:lnSpc>
                <a:spcPct val="150000"/>
              </a:lnSpc>
              <a:buNone/>
            </a:pPr>
            <a:r>
              <a:rPr lang="en-US" sz="1800" dirty="0">
                <a:latin typeface="+mn-lt"/>
                <a:cs typeface="+mn-cs"/>
              </a:rPr>
              <a:t>When running these two spreads at the same time the strategy is know as an Iron Condor.</a:t>
            </a:r>
          </a:p>
          <a:p>
            <a:pPr marL="0" indent="0">
              <a:lnSpc>
                <a:spcPct val="150000"/>
              </a:lnSpc>
              <a:buNone/>
            </a:pPr>
            <a:r>
              <a:rPr lang="en-US" sz="1800" b="0" dirty="0">
                <a:latin typeface="+mn-lt"/>
                <a:cs typeface="+mn-cs"/>
              </a:rPr>
              <a:t>An iron condor is a short premium strategy that also has a trader short implied volatility. It will have a profit and loss profile like a standard condor.</a:t>
            </a: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6">
            <a:extLst>
              <a:ext uri="{FF2B5EF4-FFF2-40B4-BE49-F238E27FC236}">
                <a16:creationId xmlns:a16="http://schemas.microsoft.com/office/drawing/2014/main" id="{3A17C56B-8D50-47F7-8FDA-12301EA24A0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370" r="12370"/>
          <a:stretch/>
        </p:blipFill>
        <p:spPr>
          <a:xfrm>
            <a:off x="7075967" y="1595473"/>
            <a:ext cx="4170530" cy="3698947"/>
          </a:xfrm>
          <a:prstGeom prst="rect">
            <a:avLst/>
          </a:prstGeom>
        </p:spPr>
      </p:pic>
      <p:pic>
        <p:nvPicPr>
          <p:cNvPr id="11" name="Picture 10" descr="Chart, line chart&#10;&#10;Description automatically generated">
            <a:extLst>
              <a:ext uri="{FF2B5EF4-FFF2-40B4-BE49-F238E27FC236}">
                <a16:creationId xmlns:a16="http://schemas.microsoft.com/office/drawing/2014/main" id="{CC90C08D-C148-4C60-B9FB-67391E78B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198" y="3634168"/>
            <a:ext cx="3146638" cy="288225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F8DDDB14-2003-4CD5-8643-AD29CF3CE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6817" y="6133700"/>
            <a:ext cx="558730" cy="533333"/>
          </a:xfrm>
          <a:prstGeom prst="rect">
            <a:avLst/>
          </a:prstGeom>
        </p:spPr>
      </p:pic>
    </p:spTree>
    <p:extLst>
      <p:ext uri="{BB962C8B-B14F-4D97-AF65-F5344CB8AC3E}">
        <p14:creationId xmlns:p14="http://schemas.microsoft.com/office/powerpoint/2010/main" val="197394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65430" y="629268"/>
            <a:ext cx="6586491" cy="1286160"/>
          </a:xfrm>
        </p:spPr>
        <p:txBody>
          <a:bodyPr vert="horz" lIns="91440" tIns="45720" rIns="91440" bIns="45720" rtlCol="0" anchor="b">
            <a:normAutofit/>
          </a:bodyPr>
          <a:lstStyle/>
          <a:p>
            <a:r>
              <a:rPr lang="en-US" sz="3200" b="1" dirty="0">
                <a:latin typeface="+mj-lt"/>
                <a:cs typeface="+mj-cs"/>
              </a:rPr>
              <a:t>Iron Condors</a:t>
            </a:r>
          </a:p>
        </p:txBody>
      </p:sp>
      <p:sp>
        <p:nvSpPr>
          <p:cNvPr id="3" name="Content Placeholder 2"/>
          <p:cNvSpPr>
            <a:spLocks noGrp="1"/>
          </p:cNvSpPr>
          <p:nvPr>
            <p:ph idx="4294967295"/>
          </p:nvPr>
        </p:nvSpPr>
        <p:spPr>
          <a:xfrm>
            <a:off x="4965431" y="2438400"/>
            <a:ext cx="6586489" cy="3785419"/>
          </a:xfrm>
        </p:spPr>
        <p:txBody>
          <a:bodyPr vert="horz" lIns="91440" tIns="45720" rIns="91440" bIns="45720" rtlCol="0">
            <a:normAutofit/>
          </a:bodyPr>
          <a:lstStyle/>
          <a:p>
            <a:pPr marL="0" indent="0">
              <a:buNone/>
            </a:pPr>
            <a:r>
              <a:rPr lang="en-US" sz="1900" b="1" dirty="0">
                <a:latin typeface="+mn-lt"/>
                <a:cs typeface="+mn-cs"/>
              </a:rPr>
              <a:t>Outlook: </a:t>
            </a:r>
            <a:r>
              <a:rPr lang="en-US" sz="1900" b="0" dirty="0">
                <a:latin typeface="+mn-lt"/>
                <a:cs typeface="+mn-cs"/>
              </a:rPr>
              <a:t>Neutral, little to no movement expected</a:t>
            </a:r>
          </a:p>
          <a:p>
            <a:pPr marL="0" indent="0">
              <a:buNone/>
            </a:pPr>
            <a:r>
              <a:rPr lang="en-US" sz="1900" b="1" dirty="0">
                <a:latin typeface="+mn-lt"/>
                <a:cs typeface="+mn-cs"/>
              </a:rPr>
              <a:t>Trade: </a:t>
            </a:r>
            <a:r>
              <a:rPr lang="en-US" sz="1900" b="0" dirty="0">
                <a:latin typeface="+mn-lt"/>
                <a:cs typeface="+mn-cs"/>
              </a:rPr>
              <a:t>Selling an OTM Call Spread and an OTM Put Spread</a:t>
            </a:r>
            <a:r>
              <a:rPr lang="en-US" sz="1900" dirty="0">
                <a:latin typeface="+mn-lt"/>
                <a:cs typeface="+mn-cs"/>
              </a:rPr>
              <a:t>.</a:t>
            </a:r>
          </a:p>
          <a:p>
            <a:pPr marL="0" indent="0">
              <a:buNone/>
            </a:pPr>
            <a:r>
              <a:rPr lang="en-US" sz="1900" b="1" dirty="0">
                <a:latin typeface="+mn-lt"/>
                <a:cs typeface="+mn-cs"/>
              </a:rPr>
              <a:t>Advantages: </a:t>
            </a:r>
            <a:r>
              <a:rPr lang="en-US" sz="1900" b="0" dirty="0">
                <a:latin typeface="+mn-lt"/>
                <a:cs typeface="+mn-cs"/>
              </a:rPr>
              <a:t>This trade is established for a net credit. This trade can profit if stock stays flat. It also has limited loss potential.</a:t>
            </a:r>
          </a:p>
          <a:p>
            <a:pPr marL="0" indent="0">
              <a:buNone/>
            </a:pPr>
            <a:r>
              <a:rPr lang="en-US" sz="1900" b="1" dirty="0">
                <a:latin typeface="+mn-lt"/>
                <a:cs typeface="+mn-cs"/>
              </a:rPr>
              <a:t>Disadvantages: </a:t>
            </a:r>
            <a:r>
              <a:rPr lang="en-US" sz="1900" b="0" dirty="0">
                <a:latin typeface="+mn-lt"/>
                <a:cs typeface="+mn-cs"/>
              </a:rPr>
              <a:t>Profits are capped</a:t>
            </a:r>
          </a:p>
          <a:p>
            <a:pPr marL="0" indent="0">
              <a:buNone/>
            </a:pPr>
            <a:r>
              <a:rPr lang="en-US" sz="1900" b="1" dirty="0">
                <a:latin typeface="+mn-lt"/>
                <a:cs typeface="+mn-cs"/>
              </a:rPr>
              <a:t>Max Reward: </a:t>
            </a:r>
            <a:r>
              <a:rPr lang="en-US" sz="1900" b="0" dirty="0">
                <a:latin typeface="+mn-lt"/>
                <a:cs typeface="+mn-cs"/>
              </a:rPr>
              <a:t>Credit received</a:t>
            </a:r>
          </a:p>
          <a:p>
            <a:pPr marL="0" indent="0">
              <a:buNone/>
            </a:pPr>
            <a:r>
              <a:rPr lang="en-US" sz="1900" b="1" dirty="0">
                <a:latin typeface="+mn-lt"/>
                <a:cs typeface="+mn-cs"/>
              </a:rPr>
              <a:t>Maximum Risk: </a:t>
            </a:r>
            <a:r>
              <a:rPr lang="en-US" sz="1900" b="0" dirty="0">
                <a:latin typeface="+mn-lt"/>
                <a:cs typeface="+mn-cs"/>
              </a:rPr>
              <a:t>Long Strike minus short strike minus the credit received.</a:t>
            </a:r>
          </a:p>
          <a:p>
            <a:pPr marL="0" indent="0">
              <a:buNone/>
            </a:pPr>
            <a:r>
              <a:rPr lang="en-US" sz="1900" b="1" dirty="0">
                <a:latin typeface="+mn-lt"/>
                <a:cs typeface="+mn-cs"/>
              </a:rPr>
              <a:t>Breakeven: </a:t>
            </a:r>
            <a:r>
              <a:rPr lang="en-US" sz="1900" b="0" dirty="0">
                <a:latin typeface="+mn-lt"/>
                <a:cs typeface="+mn-cs"/>
              </a:rPr>
              <a:t>Short call strike plus credit received and Short put strike minus credit received.</a:t>
            </a:r>
          </a:p>
          <a:p>
            <a:endParaRPr lang="en-US" sz="1900" dirty="0">
              <a:latin typeface="+mn-lt"/>
              <a:cs typeface="+mn-cs"/>
            </a:endParaRPr>
          </a:p>
          <a:p>
            <a:pPr marL="0" indent="0">
              <a:buNone/>
            </a:pPr>
            <a:endParaRPr lang="en-US" sz="1900" dirty="0">
              <a:latin typeface="+mn-lt"/>
              <a:cs typeface="+mn-cs"/>
            </a:endParaRPr>
          </a:p>
        </p:txBody>
      </p:sp>
      <p:pic>
        <p:nvPicPr>
          <p:cNvPr id="10" name="Picture Placeholder 9" descr="A person working on a computer&#10;&#10;Description automatically generated with medium confidence">
            <a:extLst>
              <a:ext uri="{FF2B5EF4-FFF2-40B4-BE49-F238E27FC236}">
                <a16:creationId xmlns:a16="http://schemas.microsoft.com/office/drawing/2014/main" id="{9484E41C-9B7A-4E1E-A406-64CD8138C752}"/>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7441" r="27440" b="-1"/>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6B4C3"/>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832F472-D057-4316-B12D-F529D9953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3030" y="6135170"/>
            <a:ext cx="558730" cy="533333"/>
          </a:xfrm>
          <a:prstGeom prst="rect">
            <a:avLst/>
          </a:prstGeom>
        </p:spPr>
      </p:pic>
    </p:spTree>
    <p:extLst>
      <p:ext uri="{BB962C8B-B14F-4D97-AF65-F5344CB8AC3E}">
        <p14:creationId xmlns:p14="http://schemas.microsoft.com/office/powerpoint/2010/main" val="899399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6105" y="1194192"/>
            <a:ext cx="3440691" cy="662008"/>
          </a:xfrm>
        </p:spPr>
        <p:txBody>
          <a:bodyPr vert="horz" lIns="91440" tIns="45720" rIns="91440" bIns="45720" rtlCol="0" anchor="ctr">
            <a:normAutofit fontScale="90000"/>
          </a:bodyPr>
          <a:lstStyle/>
          <a:p>
            <a:r>
              <a:rPr lang="en-US" sz="3200" b="1" dirty="0">
                <a:latin typeface="+mj-lt"/>
                <a:cs typeface="+mj-cs"/>
              </a:rPr>
              <a:t>Iron Condors</a:t>
            </a:r>
            <a:r>
              <a:rPr lang="en-US" b="1" dirty="0">
                <a:latin typeface="+mj-lt"/>
                <a:cs typeface="+mj-cs"/>
              </a:rPr>
              <a:t>	</a:t>
            </a:r>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655321" y="2575033"/>
            <a:ext cx="5120113" cy="3925973"/>
          </a:xfrm>
        </p:spPr>
        <p:txBody>
          <a:bodyPr vert="horz" lIns="91440" tIns="45720" rIns="91440" bIns="45720" rtlCol="0">
            <a:normAutofit/>
          </a:bodyPr>
          <a:lstStyle/>
          <a:p>
            <a:pPr marL="0" indent="0">
              <a:buNone/>
            </a:pPr>
            <a:r>
              <a:rPr lang="en-US" sz="1800" b="0" dirty="0">
                <a:latin typeface="+mn-lt"/>
                <a:cs typeface="+mn-cs"/>
              </a:rPr>
              <a:t>Here is how an Iron condor is constructed.</a:t>
            </a:r>
          </a:p>
          <a:p>
            <a:pPr marL="0" indent="0">
              <a:buNone/>
            </a:pPr>
            <a:r>
              <a:rPr lang="en-US" sz="1800" b="0" dirty="0">
                <a:latin typeface="+mn-lt"/>
                <a:cs typeface="+mn-cs"/>
              </a:rPr>
              <a:t>Stock XYZ is trading around $50. </a:t>
            </a:r>
          </a:p>
          <a:p>
            <a:pPr>
              <a:buFont typeface="Wingdings" panose="05000000000000000000" pitchFamily="2" charset="2"/>
              <a:buChar char="q"/>
            </a:pPr>
            <a:r>
              <a:rPr lang="en-US" sz="1800" b="0" dirty="0">
                <a:latin typeface="+mn-lt"/>
                <a:cs typeface="+mn-cs"/>
              </a:rPr>
              <a:t>Jul 47.5 Puts are $0.60</a:t>
            </a:r>
          </a:p>
          <a:p>
            <a:pPr>
              <a:buFont typeface="Wingdings" panose="05000000000000000000" pitchFamily="2" charset="2"/>
              <a:buChar char="q"/>
            </a:pPr>
            <a:r>
              <a:rPr lang="en-US" sz="1800" b="0" dirty="0">
                <a:latin typeface="+mn-lt"/>
                <a:cs typeface="+mn-cs"/>
              </a:rPr>
              <a:t>Jul 45 Puts are $0.20</a:t>
            </a:r>
          </a:p>
          <a:p>
            <a:pPr>
              <a:buFont typeface="Wingdings" panose="05000000000000000000" pitchFamily="2" charset="2"/>
              <a:buChar char="q"/>
            </a:pPr>
            <a:r>
              <a:rPr lang="en-US" sz="1800" b="0" dirty="0">
                <a:latin typeface="+mn-lt"/>
                <a:cs typeface="+mn-cs"/>
              </a:rPr>
              <a:t>Jul 52.5 Calls are $0.50</a:t>
            </a:r>
          </a:p>
          <a:p>
            <a:pPr>
              <a:buFont typeface="Wingdings" panose="05000000000000000000" pitchFamily="2" charset="2"/>
              <a:buChar char="q"/>
            </a:pPr>
            <a:r>
              <a:rPr lang="en-US" sz="1800" b="0" dirty="0">
                <a:latin typeface="+mn-lt"/>
                <a:cs typeface="+mn-cs"/>
              </a:rPr>
              <a:t>Jull 55 Calls are $0.10</a:t>
            </a:r>
          </a:p>
          <a:p>
            <a:pPr marL="0" indent="0">
              <a:buNone/>
            </a:pPr>
            <a:endParaRPr lang="en-US" sz="1800" b="0" dirty="0">
              <a:latin typeface="+mn-lt"/>
              <a:cs typeface="+mn-cs"/>
            </a:endParaRPr>
          </a:p>
          <a:p>
            <a:pPr marL="0" indent="0">
              <a:buNone/>
            </a:pPr>
            <a:r>
              <a:rPr lang="en-US" sz="1800" b="0" dirty="0">
                <a:latin typeface="+mn-lt"/>
                <a:cs typeface="+mn-cs"/>
              </a:rPr>
              <a:t>To set up an Iron condor in XYZ I would sell the Jul 47.5 Puts, buy the 45 Puts, Sell the 52.5 Calls and buy the 55 calls. This is established for a net credit of $0.80.</a:t>
            </a:r>
          </a:p>
          <a:p>
            <a:endParaRPr lang="en-US" sz="1700" b="0" dirty="0">
              <a:latin typeface="+mn-lt"/>
              <a:cs typeface="+mn-cs"/>
            </a:endParaRPr>
          </a:p>
        </p:txBody>
      </p:sp>
      <p:pic>
        <p:nvPicPr>
          <p:cNvPr id="8" name="Picture Placeholder 7" descr="A picture containing person, indoor&#10;&#10;Description automatically generated">
            <a:extLst>
              <a:ext uri="{FF2B5EF4-FFF2-40B4-BE49-F238E27FC236}">
                <a16:creationId xmlns:a16="http://schemas.microsoft.com/office/drawing/2014/main" id="{62A9CE33-EA1C-4F9C-882F-7A45E467922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1808" r="16744"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10" name="Picture 9">
            <a:extLst>
              <a:ext uri="{FF2B5EF4-FFF2-40B4-BE49-F238E27FC236}">
                <a16:creationId xmlns:a16="http://schemas.microsoft.com/office/drawing/2014/main" id="{2AC72147-BBDE-4B79-9553-D2AD5C609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4926" y="6131002"/>
            <a:ext cx="558730" cy="533333"/>
          </a:xfrm>
          <a:prstGeom prst="rect">
            <a:avLst/>
          </a:prstGeom>
        </p:spPr>
      </p:pic>
    </p:spTree>
    <p:extLst>
      <p:ext uri="{BB962C8B-B14F-4D97-AF65-F5344CB8AC3E}">
        <p14:creationId xmlns:p14="http://schemas.microsoft.com/office/powerpoint/2010/main" val="1023180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048454" y="134417"/>
            <a:ext cx="2456498" cy="801329"/>
          </a:xfrm>
        </p:spPr>
        <p:txBody>
          <a:bodyPr vert="horz" lIns="91440" tIns="45720" rIns="91440" bIns="45720" rtlCol="0" anchor="b">
            <a:normAutofit/>
          </a:bodyPr>
          <a:lstStyle/>
          <a:p>
            <a:r>
              <a:rPr lang="en-US" sz="3200" b="1" kern="1200" dirty="0">
                <a:solidFill>
                  <a:schemeClr val="tx1"/>
                </a:solidFill>
                <a:latin typeface="+mj-lt"/>
                <a:ea typeface="+mj-ea"/>
                <a:cs typeface="+mj-cs"/>
              </a:rPr>
              <a:t>Iron Condors</a:t>
            </a:r>
          </a:p>
        </p:txBody>
      </p:sp>
      <p:pic>
        <p:nvPicPr>
          <p:cNvPr id="8" name="Picture Placeholder 7">
            <a:extLst>
              <a:ext uri="{FF2B5EF4-FFF2-40B4-BE49-F238E27FC236}">
                <a16:creationId xmlns:a16="http://schemas.microsoft.com/office/drawing/2014/main" id="{8A183C6E-8E00-4172-8196-6B177BF5FEB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884" r="-1" b="-1"/>
          <a:stretch/>
        </p:blipFill>
        <p:spPr>
          <a:xfrm>
            <a:off x="177674" y="881005"/>
            <a:ext cx="6646989" cy="4714248"/>
          </a:xfrm>
          <a:prstGeom prst="rect">
            <a:avLst/>
          </a:prstGeom>
        </p:spPr>
      </p:pic>
      <p:sp>
        <p:nvSpPr>
          <p:cNvPr id="3" name="Content Placeholder 2"/>
          <p:cNvSpPr>
            <a:spLocks noGrp="1"/>
          </p:cNvSpPr>
          <p:nvPr>
            <p:ph idx="4294967295"/>
          </p:nvPr>
        </p:nvSpPr>
        <p:spPr>
          <a:xfrm>
            <a:off x="7170974" y="1293978"/>
            <a:ext cx="4671665" cy="5028940"/>
          </a:xfrm>
        </p:spPr>
        <p:txBody>
          <a:bodyPr vert="horz" lIns="91440" tIns="45720" rIns="91440" bIns="45720" rtlCol="0">
            <a:normAutofit/>
          </a:bodyPr>
          <a:lstStyle/>
          <a:p>
            <a:pPr marL="0" indent="0">
              <a:buNone/>
            </a:pPr>
            <a:r>
              <a:rPr lang="en-US" sz="1800" b="1" dirty="0">
                <a:latin typeface="+mn-lt"/>
                <a:cs typeface="+mn-cs"/>
              </a:rPr>
              <a:t>Let’s break this trade down:</a:t>
            </a:r>
          </a:p>
          <a:p>
            <a:pPr marL="0" indent="0">
              <a:buNone/>
            </a:pPr>
            <a:r>
              <a:rPr lang="en-US" sz="1800" dirty="0">
                <a:latin typeface="+mn-lt"/>
                <a:cs typeface="+mn-cs"/>
              </a:rPr>
              <a:t>The XYZ Jul 47.5-45-52.5-57.5 Iron Condor for $0.80 Credit</a:t>
            </a:r>
          </a:p>
          <a:p>
            <a:pPr marL="0" indent="0">
              <a:buNone/>
            </a:pPr>
            <a:endParaRPr lang="en-US" sz="1800" dirty="0">
              <a:latin typeface="+mn-lt"/>
              <a:cs typeface="+mn-cs"/>
            </a:endParaRPr>
          </a:p>
          <a:p>
            <a:pPr>
              <a:buFont typeface="Wingdings" panose="05000000000000000000" pitchFamily="2" charset="2"/>
              <a:buChar char="q"/>
            </a:pPr>
            <a:r>
              <a:rPr lang="en-US" sz="1800" b="1" dirty="0">
                <a:latin typeface="+mn-lt"/>
                <a:cs typeface="+mn-cs"/>
              </a:rPr>
              <a:t>Risk: </a:t>
            </a:r>
            <a:r>
              <a:rPr lang="en-US" sz="1800" b="0" dirty="0">
                <a:latin typeface="+mn-lt"/>
                <a:cs typeface="+mn-cs"/>
              </a:rPr>
              <a:t>$170 per 1 lot</a:t>
            </a:r>
          </a:p>
          <a:p>
            <a:pPr>
              <a:buFont typeface="Wingdings" panose="05000000000000000000" pitchFamily="2" charset="2"/>
              <a:buChar char="q"/>
            </a:pPr>
            <a:r>
              <a:rPr lang="en-US" sz="1800" b="1" dirty="0">
                <a:latin typeface="+mn-lt"/>
                <a:cs typeface="+mn-cs"/>
              </a:rPr>
              <a:t>Reward: </a:t>
            </a:r>
            <a:r>
              <a:rPr lang="en-US" sz="1800" b="0" dirty="0">
                <a:latin typeface="+mn-lt"/>
                <a:cs typeface="+mn-cs"/>
              </a:rPr>
              <a:t>$80 per 1 lot</a:t>
            </a:r>
          </a:p>
          <a:p>
            <a:pPr>
              <a:buFont typeface="Wingdings" panose="05000000000000000000" pitchFamily="2" charset="2"/>
              <a:buChar char="q"/>
            </a:pPr>
            <a:r>
              <a:rPr lang="en-US" sz="1800" b="1" dirty="0" err="1">
                <a:latin typeface="+mn-lt"/>
                <a:cs typeface="+mn-cs"/>
              </a:rPr>
              <a:t>Breakevens</a:t>
            </a:r>
            <a:r>
              <a:rPr lang="en-US" sz="1800" b="1" dirty="0">
                <a:latin typeface="+mn-lt"/>
                <a:cs typeface="+mn-cs"/>
              </a:rPr>
              <a:t>: </a:t>
            </a:r>
            <a:r>
              <a:rPr lang="en-US" sz="1800" b="0" dirty="0">
                <a:latin typeface="+mn-lt"/>
                <a:cs typeface="+mn-cs"/>
              </a:rPr>
              <a:t>$46.70 and $53.30</a:t>
            </a:r>
          </a:p>
          <a:p>
            <a:pPr marL="0" indent="0">
              <a:buNone/>
            </a:pPr>
            <a:endParaRPr lang="en-US" sz="1800" dirty="0">
              <a:latin typeface="+mn-lt"/>
              <a:cs typeface="+mn-cs"/>
            </a:endParaRPr>
          </a:p>
          <a:p>
            <a:pPr marL="0" indent="0">
              <a:lnSpc>
                <a:spcPct val="150000"/>
              </a:lnSpc>
              <a:buNone/>
            </a:pPr>
            <a:r>
              <a:rPr lang="en-US" sz="1800" b="0" dirty="0">
                <a:latin typeface="+mn-lt"/>
                <a:cs typeface="+mn-cs"/>
              </a:rPr>
              <a:t>So here we can see that this trade has us profitable in a range between $46.70 and $53.30.  However, this particular trade does not set up well on a risk vs reward basis. Here we would be risking $170 to make $80.</a:t>
            </a:r>
          </a:p>
        </p:txBody>
      </p:sp>
      <p:pic>
        <p:nvPicPr>
          <p:cNvPr id="10" name="Picture 9">
            <a:extLst>
              <a:ext uri="{FF2B5EF4-FFF2-40B4-BE49-F238E27FC236}">
                <a16:creationId xmlns:a16="http://schemas.microsoft.com/office/drawing/2014/main" id="{AC35FDE1-D491-4083-9737-845F82433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7065" y="6147817"/>
            <a:ext cx="558730" cy="533333"/>
          </a:xfrm>
          <a:prstGeom prst="rect">
            <a:avLst/>
          </a:prstGeom>
        </p:spPr>
      </p:pic>
    </p:spTree>
    <p:extLst>
      <p:ext uri="{BB962C8B-B14F-4D97-AF65-F5344CB8AC3E}">
        <p14:creationId xmlns:p14="http://schemas.microsoft.com/office/powerpoint/2010/main" val="3609978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2938</TotalTime>
  <Words>1203</Words>
  <Application>Microsoft Office PowerPoint</Application>
  <PresentationFormat>Widescreen</PresentationFormat>
  <Paragraphs>112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Montserrat Black</vt:lpstr>
      <vt:lpstr>Nunito Sans SemiBold</vt:lpstr>
      <vt:lpstr>Wingdings</vt:lpstr>
      <vt:lpstr>Office Theme</vt:lpstr>
      <vt:lpstr>PowerPoint Presentation</vt:lpstr>
      <vt:lpstr>Iron Condors</vt:lpstr>
      <vt:lpstr>Iron Condors </vt:lpstr>
      <vt:lpstr>Bull Put Spread</vt:lpstr>
      <vt:lpstr>Bear Call Spread</vt:lpstr>
      <vt:lpstr>Iron Condors</vt:lpstr>
      <vt:lpstr>Iron Condors</vt:lpstr>
      <vt:lpstr>Iron Condors </vt:lpstr>
      <vt:lpstr>Iron Condors</vt:lpstr>
      <vt:lpstr>Iron Condors</vt:lpstr>
      <vt:lpstr>Iron Condors</vt:lpstr>
      <vt:lpstr>Iron Condors</vt:lpstr>
      <vt:lpstr>Iron Condors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426</cp:revision>
  <dcterms:created xsi:type="dcterms:W3CDTF">2020-06-17T05:33:19Z</dcterms:created>
  <dcterms:modified xsi:type="dcterms:W3CDTF">2024-04-14T18:31:42Z</dcterms:modified>
</cp:coreProperties>
</file>