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19" r:id="rId2"/>
    <p:sldId id="257" r:id="rId3"/>
    <p:sldId id="258" r:id="rId4"/>
    <p:sldId id="259" r:id="rId5"/>
    <p:sldId id="260" r:id="rId6"/>
    <p:sldId id="264" r:id="rId7"/>
    <p:sldId id="265" r:id="rId8"/>
    <p:sldId id="261" r:id="rId9"/>
    <p:sldId id="262" r:id="rId10"/>
    <p:sldId id="263"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2"/>
    <a:srgbClr val="C7CDD8"/>
    <a:srgbClr val="000101"/>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725" autoAdjust="0"/>
  </p:normalViewPr>
  <p:slideViewPr>
    <p:cSldViewPr snapToGrid="0">
      <p:cViewPr varScale="1">
        <p:scale>
          <a:sx n="81" d="100"/>
          <a:sy n="81" d="100"/>
        </p:scale>
        <p:origin x="1812"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3" d="100"/>
          <a:sy n="53" d="100"/>
        </p:scale>
        <p:origin x="20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4/14/2024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2DA5C-3222-4278-87DB-18BFF5FDB22F}" type="datetime1">
              <a:rPr lang="en-US" smtClean="0">
                <a:solidFill>
                  <a:prstClr val="black">
                    <a:tint val="75000"/>
                  </a:prstClr>
                </a:solidFill>
              </a:rPr>
              <a:pPr/>
              <a:t>4/14/2024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B22B7B-F849-4AB3-9F95-0DADF8D5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53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30509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2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D7492D-1758-4E06-B1F9-405CC03E3CF7}"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DF874-5B58-4876-B192-16CB288323DB}" type="slidenum">
              <a:rPr lang="en-US" smtClean="0"/>
              <a:t>‹#›</a:t>
            </a:fld>
            <a:endParaRPr lang="en-US"/>
          </a:p>
        </p:txBody>
      </p:sp>
    </p:spTree>
    <p:extLst>
      <p:ext uri="{BB962C8B-B14F-4D97-AF65-F5344CB8AC3E}">
        <p14:creationId xmlns:p14="http://schemas.microsoft.com/office/powerpoint/2010/main" val="178070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4/14/2024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711" r:id="rId28"/>
    <p:sldLayoutId id="2147483712" r:id="rId29"/>
    <p:sldLayoutId id="2147483713" r:id="rId3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tionhacker.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ontserrat Black" panose="00000A00000000000000" pitchFamily="2" charset="0"/>
                </a:rPr>
                <a:t>Creating An Exit</a:t>
              </a:r>
            </a:p>
            <a:p>
              <a:pPr algn="ctr"/>
              <a:r>
                <a:rPr lang="en-US" sz="3200" dirty="0">
                  <a:latin typeface="Montserrat Black" panose="00000A00000000000000" pitchFamily="2" charset="0"/>
                </a:rPr>
                <a:t>Plan</a:t>
              </a: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descr="Text&#10;&#10;Description automatically generated with medium confidence">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0" y="2878166"/>
            <a:ext cx="4595771"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644891" cy="400110"/>
          </a:xfrm>
          <a:prstGeom prst="rect">
            <a:avLst/>
          </a:prstGeom>
          <a:noFill/>
        </p:spPr>
        <p:txBody>
          <a:bodyPr wrap="none" rtlCol="0">
            <a:spAutoFit/>
          </a:bodyPr>
          <a:lstStyle/>
          <a:p>
            <a:r>
              <a:rPr lang="en-US" sz="2000" dirty="0">
                <a:solidFill>
                  <a:srgbClr val="FFC000"/>
                </a:solidFill>
                <a:hlinkClick r:id="rId3">
                  <a:extLst>
                    <a:ext uri="{A12FA001-AC4F-418D-AE19-62706E023703}">
                      <ahyp:hlinkClr xmlns:ahyp="http://schemas.microsoft.com/office/drawing/2018/hyperlinkcolor" val="tx"/>
                    </a:ext>
                  </a:extLst>
                </a:hlinkClick>
              </a:rPr>
              <a:t>www.optionhacker.com</a:t>
            </a:r>
            <a:endParaRPr lang="en-US" sz="2000" dirty="0">
              <a:solidFill>
                <a:srgbClr val="FFC000"/>
              </a:solidFill>
            </a:endParaRP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1B83EB3-8B84-D3AE-683C-12F3CA12911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2007" r="22007"/>
          <a:stretch/>
        </p:blipFill>
        <p:spPr/>
      </p:pic>
      <p:sp>
        <p:nvSpPr>
          <p:cNvPr id="2" name="Title 1"/>
          <p:cNvSpPr>
            <a:spLocks noGrp="1"/>
          </p:cNvSpPr>
          <p:nvPr>
            <p:ph type="title" idx="4294967295"/>
          </p:nvPr>
        </p:nvSpPr>
        <p:spPr>
          <a:xfrm>
            <a:off x="2154477" y="385760"/>
            <a:ext cx="1884363" cy="614363"/>
          </a:xfrm>
        </p:spPr>
        <p:txBody>
          <a:bodyPr>
            <a:normAutofit/>
          </a:bodyPr>
          <a:lstStyle/>
          <a:p>
            <a:r>
              <a:rPr lang="en-US" sz="3200" b="1" dirty="0">
                <a:solidFill>
                  <a:srgbClr val="000000"/>
                </a:solidFill>
                <a:latin typeface="+mj-lt"/>
                <a:cs typeface="Tahoma"/>
              </a:rPr>
              <a:t>Exit Plans</a:t>
            </a:r>
          </a:p>
        </p:txBody>
      </p:sp>
      <p:sp>
        <p:nvSpPr>
          <p:cNvPr id="3" name="Content Placeholder 2"/>
          <p:cNvSpPr>
            <a:spLocks noGrp="1"/>
          </p:cNvSpPr>
          <p:nvPr>
            <p:ph idx="4294967295"/>
          </p:nvPr>
        </p:nvSpPr>
        <p:spPr>
          <a:xfrm>
            <a:off x="557451" y="1290486"/>
            <a:ext cx="5730615" cy="4525963"/>
          </a:xfrm>
        </p:spPr>
        <p:txBody>
          <a:bodyPr>
            <a:normAutofit/>
          </a:bodyPr>
          <a:lstStyle/>
          <a:p>
            <a:pPr marL="0" indent="0">
              <a:buNone/>
            </a:pPr>
            <a:r>
              <a:rPr lang="en-US" sz="1800" b="1" dirty="0">
                <a:solidFill>
                  <a:srgbClr val="000000"/>
                </a:solidFill>
                <a:latin typeface="+mn-lt"/>
                <a:cs typeface="Tahoma"/>
              </a:rPr>
              <a:t>Managing this Risk:</a:t>
            </a:r>
          </a:p>
          <a:p>
            <a:pPr marL="0" indent="0">
              <a:buNone/>
            </a:pPr>
            <a:endParaRPr lang="en-US" sz="1800" b="1" dirty="0">
              <a:solidFill>
                <a:srgbClr val="000000"/>
              </a:solidFill>
              <a:latin typeface="+mn-lt"/>
              <a:cs typeface="Tahoma"/>
            </a:endParaRPr>
          </a:p>
          <a:p>
            <a:pPr marL="0" indent="0">
              <a:buNone/>
            </a:pPr>
            <a:r>
              <a:rPr lang="en-US" sz="1800" dirty="0">
                <a:solidFill>
                  <a:srgbClr val="000000"/>
                </a:solidFill>
                <a:latin typeface="+mn-lt"/>
                <a:cs typeface="Tahoma"/>
              </a:rPr>
              <a:t>Rolling options out-</a:t>
            </a:r>
          </a:p>
          <a:p>
            <a:pPr marL="0" indent="0">
              <a:buNone/>
            </a:pPr>
            <a:r>
              <a:rPr lang="en-US" sz="1800" dirty="0">
                <a:solidFill>
                  <a:srgbClr val="000000"/>
                </a:solidFill>
                <a:latin typeface="+mn-lt"/>
                <a:cs typeface="Tahoma"/>
              </a:rPr>
              <a:t>If I am not comfortable with the amount of risk a winning positions now represents, I can do a few different things.</a:t>
            </a:r>
          </a:p>
          <a:p>
            <a:pPr marL="0" indent="0">
              <a:buNone/>
            </a:pPr>
            <a:endParaRPr lang="en-US" sz="1800" dirty="0">
              <a:solidFill>
                <a:srgbClr val="000000"/>
              </a:solidFill>
              <a:latin typeface="+mn-lt"/>
              <a:cs typeface="Tahoma"/>
            </a:endParaRPr>
          </a:p>
          <a:p>
            <a:pPr>
              <a:buFont typeface="Wingdings" panose="05000000000000000000" pitchFamily="2" charset="2"/>
              <a:buChar char="§"/>
            </a:pPr>
            <a:r>
              <a:rPr lang="en-US" sz="1800" dirty="0">
                <a:solidFill>
                  <a:srgbClr val="000000"/>
                </a:solidFill>
                <a:latin typeface="+mn-lt"/>
                <a:cs typeface="Tahoma"/>
              </a:rPr>
              <a:t>Sell my entire position at a profit.</a:t>
            </a:r>
          </a:p>
          <a:p>
            <a:pPr>
              <a:buFont typeface="Wingdings" panose="05000000000000000000" pitchFamily="2" charset="2"/>
              <a:buChar char="§"/>
            </a:pPr>
            <a:r>
              <a:rPr lang="en-US" sz="1800" dirty="0">
                <a:solidFill>
                  <a:srgbClr val="000000"/>
                </a:solidFill>
                <a:latin typeface="+mn-lt"/>
                <a:cs typeface="Tahoma"/>
              </a:rPr>
              <a:t>Sell a portion of my position.</a:t>
            </a:r>
          </a:p>
          <a:p>
            <a:pPr>
              <a:buFont typeface="Wingdings" panose="05000000000000000000" pitchFamily="2" charset="2"/>
              <a:buChar char="§"/>
            </a:pPr>
            <a:r>
              <a:rPr lang="en-US" sz="1800" dirty="0">
                <a:solidFill>
                  <a:srgbClr val="000000"/>
                </a:solidFill>
                <a:latin typeface="+mn-lt"/>
                <a:cs typeface="Tahoma"/>
              </a:rPr>
              <a:t>Sell my profitable position and If I still have the same market view roll it to further OTM options at a cheaper price. This way I have locked in profits  and my risk is back at a level I am comfortable with.</a:t>
            </a:r>
          </a:p>
        </p:txBody>
      </p:sp>
      <p:pic>
        <p:nvPicPr>
          <p:cNvPr id="10" name="Picture 9">
            <a:extLst>
              <a:ext uri="{FF2B5EF4-FFF2-40B4-BE49-F238E27FC236}">
                <a16:creationId xmlns:a16="http://schemas.microsoft.com/office/drawing/2014/main" id="{6E9275D6-E582-0539-8874-B2E4D139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8400" y="6258905"/>
            <a:ext cx="558730" cy="53333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Placeholder 7" descr="A picture containing blur&#10;&#10;Description automatically generated">
            <a:extLst>
              <a:ext uri="{FF2B5EF4-FFF2-40B4-BE49-F238E27FC236}">
                <a16:creationId xmlns:a16="http://schemas.microsoft.com/office/drawing/2014/main" id="{62B80BE5-2374-61B4-F0FA-69F0759F5A87}"/>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4713" r="11848"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3" name="Freeform: Shape 1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Freeform: Shape 1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8306345" y="132976"/>
            <a:ext cx="1810129" cy="671358"/>
          </a:xfrm>
        </p:spPr>
        <p:txBody>
          <a:bodyPr vert="horz" lIns="91440" tIns="45720" rIns="91440" bIns="45720" rtlCol="0" anchor="ctr">
            <a:normAutofit/>
          </a:bodyPr>
          <a:lstStyle/>
          <a:p>
            <a:r>
              <a:rPr lang="en-US" sz="3200" b="1">
                <a:solidFill>
                  <a:srgbClr val="001132"/>
                </a:solidFill>
                <a:latin typeface="+mj-lt"/>
                <a:cs typeface="+mj-cs"/>
              </a:rPr>
              <a:t>Exit Plans</a:t>
            </a:r>
          </a:p>
        </p:txBody>
      </p:sp>
      <p:sp>
        <p:nvSpPr>
          <p:cNvPr id="3" name="Content Placeholder 2"/>
          <p:cNvSpPr>
            <a:spLocks noGrp="1"/>
          </p:cNvSpPr>
          <p:nvPr>
            <p:ph idx="4294967295"/>
          </p:nvPr>
        </p:nvSpPr>
        <p:spPr>
          <a:xfrm>
            <a:off x="6642815" y="1172666"/>
            <a:ext cx="5137187" cy="4512667"/>
          </a:xfrm>
        </p:spPr>
        <p:txBody>
          <a:bodyPr vert="horz" lIns="91440" tIns="45720" rIns="91440" bIns="45720" rtlCol="0" anchor="t">
            <a:noAutofit/>
          </a:bodyPr>
          <a:lstStyle/>
          <a:p>
            <a:pPr marL="0" indent="0">
              <a:buNone/>
            </a:pPr>
            <a:r>
              <a:rPr lang="en-US" sz="1800" b="1" dirty="0">
                <a:solidFill>
                  <a:srgbClr val="001132"/>
                </a:solidFill>
                <a:latin typeface="+mn-lt"/>
                <a:cs typeface="+mn-cs"/>
              </a:rPr>
              <a:t>Time and Target:</a:t>
            </a:r>
          </a:p>
          <a:p>
            <a:pPr marL="0" indent="0">
              <a:buNone/>
            </a:pPr>
            <a:endParaRPr lang="en-US" sz="1800" b="1" dirty="0">
              <a:solidFill>
                <a:srgbClr val="001132"/>
              </a:solidFill>
              <a:latin typeface="+mn-lt"/>
              <a:cs typeface="+mn-cs"/>
            </a:endParaRPr>
          </a:p>
          <a:p>
            <a:pPr marL="0" indent="0">
              <a:buNone/>
            </a:pPr>
            <a:r>
              <a:rPr lang="en-US" sz="1800" dirty="0">
                <a:solidFill>
                  <a:srgbClr val="001132"/>
                </a:solidFill>
                <a:latin typeface="+mn-lt"/>
                <a:cs typeface="+mn-cs"/>
              </a:rPr>
              <a:t>If you set time and target goals when you put a trade on it will make deciding when to exit much easier.</a:t>
            </a:r>
          </a:p>
          <a:p>
            <a:pPr marL="0" indent="0">
              <a:buNone/>
            </a:pPr>
            <a:r>
              <a:rPr lang="en-US" sz="1800" dirty="0">
                <a:solidFill>
                  <a:srgbClr val="001132"/>
                </a:solidFill>
                <a:latin typeface="+mn-lt"/>
                <a:cs typeface="+mn-cs"/>
              </a:rPr>
              <a:t>Stock XYZ is trading at 100. </a:t>
            </a:r>
          </a:p>
          <a:p>
            <a:pPr>
              <a:buFont typeface="Wingdings" panose="05000000000000000000" pitchFamily="2" charset="2"/>
              <a:buChar char="§"/>
            </a:pPr>
            <a:r>
              <a:rPr lang="en-US" sz="1800" dirty="0">
                <a:solidFill>
                  <a:srgbClr val="001132"/>
                </a:solidFill>
                <a:latin typeface="+mn-lt"/>
                <a:cs typeface="+mn-cs"/>
              </a:rPr>
              <a:t>I am long the 105-110-115 Call fly for $0.75</a:t>
            </a:r>
          </a:p>
          <a:p>
            <a:pPr>
              <a:buFont typeface="Wingdings" panose="05000000000000000000" pitchFamily="2" charset="2"/>
              <a:buChar char="§"/>
            </a:pPr>
            <a:r>
              <a:rPr lang="en-US" sz="1800" dirty="0">
                <a:solidFill>
                  <a:srgbClr val="001132"/>
                </a:solidFill>
                <a:latin typeface="+mn-lt"/>
                <a:cs typeface="+mn-cs"/>
              </a:rPr>
              <a:t>I plan on selling half of this position at a double and letting the other half ride.</a:t>
            </a:r>
          </a:p>
          <a:p>
            <a:pPr>
              <a:buFont typeface="Wingdings" panose="05000000000000000000" pitchFamily="2" charset="2"/>
              <a:buChar char="§"/>
            </a:pPr>
            <a:r>
              <a:rPr lang="en-US" sz="1800" dirty="0">
                <a:solidFill>
                  <a:srgbClr val="001132"/>
                </a:solidFill>
                <a:latin typeface="+mn-lt"/>
                <a:cs typeface="+mn-cs"/>
              </a:rPr>
              <a:t>I am long the 105-110 Call Spread for $1.50</a:t>
            </a:r>
          </a:p>
          <a:p>
            <a:pPr>
              <a:buFont typeface="Wingdings" panose="05000000000000000000" pitchFamily="2" charset="2"/>
              <a:buChar char="§"/>
            </a:pPr>
            <a:r>
              <a:rPr lang="en-US" sz="1800" dirty="0">
                <a:solidFill>
                  <a:srgbClr val="001132"/>
                </a:solidFill>
                <a:latin typeface="+mn-lt"/>
                <a:cs typeface="+mn-cs"/>
              </a:rPr>
              <a:t>I will sell 1/3 of the position at $2.00 another 1/3 at a double and will let the rest ride.</a:t>
            </a:r>
          </a:p>
          <a:p>
            <a:pPr marL="0" indent="0">
              <a:buNone/>
            </a:pPr>
            <a:r>
              <a:rPr lang="en-US" sz="1800" dirty="0">
                <a:solidFill>
                  <a:srgbClr val="001132"/>
                </a:solidFill>
                <a:latin typeface="+mn-lt"/>
                <a:cs typeface="+mn-cs"/>
              </a:rPr>
              <a:t>Having plans like this ahead of time will make my decisions easier. It also helps me manage positions. </a:t>
            </a:r>
          </a:p>
        </p:txBody>
      </p:sp>
      <p:pic>
        <p:nvPicPr>
          <p:cNvPr id="10" name="Picture 9">
            <a:extLst>
              <a:ext uri="{FF2B5EF4-FFF2-40B4-BE49-F238E27FC236}">
                <a16:creationId xmlns:a16="http://schemas.microsoft.com/office/drawing/2014/main" id="{535E8727-A9DB-6FC8-D254-51C34C342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1644" y="6153929"/>
            <a:ext cx="501144" cy="47836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649109" y="340464"/>
            <a:ext cx="1844798" cy="662901"/>
          </a:xfrm>
        </p:spPr>
        <p:txBody>
          <a:bodyPr vert="horz" lIns="91440" tIns="45720" rIns="91440" bIns="45720" rtlCol="0" anchor="b">
            <a:normAutofit/>
          </a:bodyPr>
          <a:lstStyle/>
          <a:p>
            <a:r>
              <a:rPr lang="en-US" sz="3200" b="1" kern="1200" dirty="0">
                <a:solidFill>
                  <a:schemeClr val="tx1"/>
                </a:solidFill>
                <a:latin typeface="+mj-lt"/>
                <a:ea typeface="+mj-ea"/>
                <a:cs typeface="+mj-cs"/>
              </a:rPr>
              <a:t>Summary</a:t>
            </a:r>
          </a:p>
        </p:txBody>
      </p:sp>
      <p:sp>
        <p:nvSpPr>
          <p:cNvPr id="3" name="Content Placeholder 2"/>
          <p:cNvSpPr>
            <a:spLocks noGrp="1"/>
          </p:cNvSpPr>
          <p:nvPr>
            <p:ph idx="4294967295"/>
          </p:nvPr>
        </p:nvSpPr>
        <p:spPr>
          <a:xfrm>
            <a:off x="682906" y="1432630"/>
            <a:ext cx="5777205" cy="4664655"/>
          </a:xfrm>
        </p:spPr>
        <p:txBody>
          <a:bodyPr vert="horz" lIns="91440" tIns="45720" rIns="91440" bIns="45720" rtlCol="0" anchor="t">
            <a:normAutofit/>
          </a:bodyPr>
          <a:lstStyle/>
          <a:p>
            <a:pPr marL="0" indent="0">
              <a:buNone/>
            </a:pPr>
            <a:endParaRPr lang="en-US" sz="1100" dirty="0">
              <a:latin typeface="+mn-lt"/>
              <a:cs typeface="+mn-cs"/>
            </a:endParaRPr>
          </a:p>
          <a:p>
            <a:pPr>
              <a:lnSpc>
                <a:spcPct val="150000"/>
              </a:lnSpc>
              <a:buFont typeface="Wingdings" panose="05000000000000000000" pitchFamily="2" charset="2"/>
              <a:buChar char="q"/>
            </a:pPr>
            <a:r>
              <a:rPr lang="en-US" sz="1800" dirty="0">
                <a:latin typeface="+mn-lt"/>
                <a:cs typeface="+mn-cs"/>
              </a:rPr>
              <a:t>As positions move in your favor they increase in risk as a percentage of your book.</a:t>
            </a:r>
          </a:p>
          <a:p>
            <a:pPr>
              <a:lnSpc>
                <a:spcPct val="150000"/>
              </a:lnSpc>
              <a:buFont typeface="Wingdings" panose="05000000000000000000" pitchFamily="2" charset="2"/>
              <a:buChar char="q"/>
            </a:pPr>
            <a:r>
              <a:rPr lang="en-US" sz="1800" dirty="0">
                <a:latin typeface="+mn-lt"/>
                <a:cs typeface="+mn-cs"/>
              </a:rPr>
              <a:t>Exit plans help you to manage risk. </a:t>
            </a:r>
          </a:p>
          <a:p>
            <a:pPr>
              <a:lnSpc>
                <a:spcPct val="150000"/>
              </a:lnSpc>
              <a:buFont typeface="Wingdings" panose="05000000000000000000" pitchFamily="2" charset="2"/>
              <a:buChar char="q"/>
            </a:pPr>
            <a:r>
              <a:rPr lang="en-US" sz="1800" dirty="0">
                <a:latin typeface="+mn-lt"/>
                <a:cs typeface="+mn-cs"/>
              </a:rPr>
              <a:t>Have an exit plan at the onset of your trade. </a:t>
            </a:r>
          </a:p>
          <a:p>
            <a:pPr>
              <a:lnSpc>
                <a:spcPct val="150000"/>
              </a:lnSpc>
              <a:buFont typeface="Wingdings" panose="05000000000000000000" pitchFamily="2" charset="2"/>
              <a:buChar char="q"/>
            </a:pPr>
            <a:r>
              <a:rPr lang="en-US" sz="1800" dirty="0">
                <a:latin typeface="+mn-lt"/>
                <a:cs typeface="+mn-cs"/>
              </a:rPr>
              <a:t>Exit plans will differ between different strategies. </a:t>
            </a:r>
          </a:p>
          <a:p>
            <a:pPr>
              <a:lnSpc>
                <a:spcPct val="150000"/>
              </a:lnSpc>
              <a:buFont typeface="Wingdings" panose="05000000000000000000" pitchFamily="2" charset="2"/>
              <a:buChar char="q"/>
            </a:pPr>
            <a:r>
              <a:rPr lang="en-US" sz="1800" dirty="0">
                <a:latin typeface="+mn-lt"/>
                <a:cs typeface="+mn-cs"/>
              </a:rPr>
              <a:t>Manage your positions on expiration. Remember to net out spreads.</a:t>
            </a:r>
          </a:p>
          <a:p>
            <a:pPr>
              <a:lnSpc>
                <a:spcPct val="150000"/>
              </a:lnSpc>
              <a:buFont typeface="Wingdings" panose="05000000000000000000" pitchFamily="2" charset="2"/>
              <a:buChar char="q"/>
            </a:pPr>
            <a:r>
              <a:rPr lang="en-US" sz="1800" dirty="0">
                <a:latin typeface="+mn-lt"/>
                <a:cs typeface="+mn-cs"/>
              </a:rPr>
              <a:t>Goal on expiration is to have no residual stock position.</a:t>
            </a:r>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Text, letter&#10;&#10;Description automatically generated">
            <a:extLst>
              <a:ext uri="{FF2B5EF4-FFF2-40B4-BE49-F238E27FC236}">
                <a16:creationId xmlns:a16="http://schemas.microsoft.com/office/drawing/2014/main" id="{E52139FB-388B-2D4B-3A08-90A83C1509C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208" r="16208"/>
          <a:stretch>
            <a:fillRect/>
          </a:stretch>
        </p:blipFill>
        <p:spPr>
          <a:xfrm>
            <a:off x="7143017" y="1096660"/>
            <a:ext cx="4170530" cy="4664655"/>
          </a:xfrm>
          <a:prstGeom prst="rect">
            <a:avLst/>
          </a:prstGeom>
          <a:ln>
            <a:solidFill>
              <a:srgbClr val="002060"/>
            </a:solidFill>
          </a:ln>
        </p:spPr>
      </p:pic>
      <p:pic>
        <p:nvPicPr>
          <p:cNvPr id="10" name="Picture 9">
            <a:extLst>
              <a:ext uri="{FF2B5EF4-FFF2-40B4-BE49-F238E27FC236}">
                <a16:creationId xmlns:a16="http://schemas.microsoft.com/office/drawing/2014/main" id="{6F3E5198-F071-3CC5-C9E4-124D837A0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3758" y="6133703"/>
            <a:ext cx="522334" cy="4985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B2567DF-193B-9038-D5C5-2E6E5530157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236" r="27236"/>
          <a:stretch/>
        </p:blipFill>
        <p:spPr>
          <a:xfrm>
            <a:off x="1299030" y="725714"/>
            <a:ext cx="4376053" cy="5406572"/>
          </a:xfrm>
          <a:ln>
            <a:solidFill>
              <a:srgbClr val="002060"/>
            </a:solidFill>
          </a:ln>
        </p:spPr>
      </p:pic>
      <p:sp>
        <p:nvSpPr>
          <p:cNvPr id="2" name="Title 1"/>
          <p:cNvSpPr>
            <a:spLocks noGrp="1"/>
          </p:cNvSpPr>
          <p:nvPr>
            <p:ph type="title" idx="4294967295"/>
          </p:nvPr>
        </p:nvSpPr>
        <p:spPr>
          <a:xfrm>
            <a:off x="7830273" y="269961"/>
            <a:ext cx="1751636" cy="643842"/>
          </a:xfrm>
        </p:spPr>
        <p:txBody>
          <a:bodyPr>
            <a:normAutofit/>
          </a:bodyPr>
          <a:lstStyle/>
          <a:p>
            <a:r>
              <a:rPr lang="en-US" sz="3200" b="1" dirty="0">
                <a:solidFill>
                  <a:srgbClr val="000000"/>
                </a:solidFill>
                <a:latin typeface="+mj-lt"/>
                <a:cs typeface="Tahoma"/>
              </a:rPr>
              <a:t>Exit Plans</a:t>
            </a:r>
          </a:p>
        </p:txBody>
      </p:sp>
      <p:sp>
        <p:nvSpPr>
          <p:cNvPr id="3" name="Content Placeholder 2"/>
          <p:cNvSpPr>
            <a:spLocks noGrp="1"/>
          </p:cNvSpPr>
          <p:nvPr>
            <p:ph idx="4294967295"/>
          </p:nvPr>
        </p:nvSpPr>
        <p:spPr>
          <a:xfrm>
            <a:off x="6096000" y="1572081"/>
            <a:ext cx="5220182" cy="4487863"/>
          </a:xfrm>
        </p:spPr>
        <p:txBody>
          <a:bodyPr>
            <a:normAutofit/>
          </a:bodyPr>
          <a:lstStyle/>
          <a:p>
            <a:pPr marL="0" indent="0">
              <a:buNone/>
            </a:pPr>
            <a:r>
              <a:rPr lang="en-US" sz="2000" dirty="0">
                <a:solidFill>
                  <a:srgbClr val="000000"/>
                </a:solidFill>
                <a:latin typeface="Tahoma"/>
                <a:cs typeface="Tahoma"/>
              </a:rPr>
              <a:t>What happens to your positions on expiration?</a:t>
            </a:r>
          </a:p>
          <a:p>
            <a:pPr marL="0" indent="0">
              <a:buNone/>
            </a:pPr>
            <a:endParaRPr lang="en-US" sz="1600" dirty="0">
              <a:solidFill>
                <a:srgbClr val="000000"/>
              </a:solidFill>
              <a:latin typeface="Tahoma"/>
              <a:cs typeface="Tahoma"/>
            </a:endParaRPr>
          </a:p>
          <a:p>
            <a:pPr>
              <a:buFont typeface="Wingdings" panose="05000000000000000000" pitchFamily="2" charset="2"/>
              <a:buChar char="q"/>
            </a:pPr>
            <a:r>
              <a:rPr lang="en-US" sz="1800" dirty="0">
                <a:solidFill>
                  <a:srgbClr val="000000"/>
                </a:solidFill>
                <a:latin typeface="Tahoma"/>
                <a:cs typeface="Tahoma"/>
              </a:rPr>
              <a:t>Spreads on expiration</a:t>
            </a:r>
          </a:p>
          <a:p>
            <a:pPr>
              <a:buFont typeface="Wingdings" panose="05000000000000000000" pitchFamily="2" charset="2"/>
              <a:buChar char="q"/>
            </a:pPr>
            <a:r>
              <a:rPr lang="en-US" sz="1800" dirty="0">
                <a:solidFill>
                  <a:srgbClr val="000000"/>
                </a:solidFill>
                <a:latin typeface="Tahoma"/>
                <a:cs typeface="Tahoma"/>
              </a:rPr>
              <a:t>Time and target</a:t>
            </a:r>
          </a:p>
          <a:p>
            <a:pPr>
              <a:buFont typeface="Wingdings" panose="05000000000000000000" pitchFamily="2" charset="2"/>
              <a:buChar char="q"/>
            </a:pPr>
            <a:r>
              <a:rPr lang="en-US" sz="1800" dirty="0">
                <a:solidFill>
                  <a:srgbClr val="000000"/>
                </a:solidFill>
                <a:latin typeface="Tahoma"/>
                <a:cs typeface="Tahoma"/>
              </a:rPr>
              <a:t>How does your risk change as position value changes </a:t>
            </a:r>
          </a:p>
          <a:p>
            <a:pPr>
              <a:buFont typeface="Wingdings" panose="05000000000000000000" pitchFamily="2" charset="2"/>
              <a:buChar char="q"/>
            </a:pPr>
            <a:r>
              <a:rPr lang="en-US" sz="1800" dirty="0">
                <a:solidFill>
                  <a:srgbClr val="000000"/>
                </a:solidFill>
                <a:latin typeface="Tahoma"/>
                <a:cs typeface="Tahoma"/>
              </a:rPr>
              <a:t>Piecing out of positions</a:t>
            </a:r>
          </a:p>
        </p:txBody>
      </p:sp>
      <p:pic>
        <p:nvPicPr>
          <p:cNvPr id="10" name="Picture 9">
            <a:extLst>
              <a:ext uri="{FF2B5EF4-FFF2-40B4-BE49-F238E27FC236}">
                <a16:creationId xmlns:a16="http://schemas.microsoft.com/office/drawing/2014/main" id="{34B335CB-30E4-7953-4D21-45AAF6DBD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6500" y="6132286"/>
            <a:ext cx="558730" cy="5333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
        <p:cNvGrpSpPr/>
        <p:nvPr/>
      </p:nvGrpSpPr>
      <p:grpSpPr>
        <a:xfrm>
          <a:off x="0" y="0"/>
          <a:ext cx="0" cy="0"/>
          <a:chOff x="0" y="0"/>
          <a:chExt cx="0" cy="0"/>
        </a:xfrm>
      </p:grpSpPr>
      <p:pic>
        <p:nvPicPr>
          <p:cNvPr id="4" name="Picture Placeholder 3" descr="A person sitting at a desk with a computer and a computer&#10;&#10;Description automatically generated with low confidence">
            <a:extLst>
              <a:ext uri="{FF2B5EF4-FFF2-40B4-BE49-F238E27FC236}">
                <a16:creationId xmlns:a16="http://schemas.microsoft.com/office/drawing/2014/main" id="{EB873AED-8138-5F69-8A97-CC7FF013B680}"/>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8374" r="9091" b="2651"/>
          <a:stretch/>
        </p:blipFill>
        <p:spPr>
          <a:xfrm>
            <a:off x="20" y="10"/>
            <a:ext cx="12191980" cy="6857990"/>
          </a:xfrm>
          <a:prstGeom prst="rect">
            <a:avLst/>
          </a:prstGeom>
        </p:spPr>
      </p:pic>
      <p:sp>
        <p:nvSpPr>
          <p:cNvPr id="44" name="Rectangle 43">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hape 39"/>
          <p:cNvSpPr txBox="1">
            <a:spLocks noGrp="1"/>
          </p:cNvSpPr>
          <p:nvPr>
            <p:ph type="ctrTitle" idx="4294967295"/>
          </p:nvPr>
        </p:nvSpPr>
        <p:spPr>
          <a:xfrm>
            <a:off x="1153763" y="640081"/>
            <a:ext cx="5501196" cy="707274"/>
          </a:xfrm>
          <a:prstGeom prst="rect">
            <a:avLst/>
          </a:prstGeom>
        </p:spPr>
        <p:txBody>
          <a:bodyPr vert="horz" lIns="91440" tIns="45720" rIns="91440" bIns="45720" rtlCol="0" anchor="ctr" anchorCtr="0">
            <a:normAutofit/>
          </a:bodyPr>
          <a:lstStyle/>
          <a:p>
            <a:pPr lvl="0"/>
            <a:r>
              <a:rPr lang="en-US" sz="3200" b="1" dirty="0">
                <a:latin typeface="+mj-lt"/>
                <a:cs typeface="+mj-cs"/>
              </a:rPr>
              <a:t>Managing Options on Expiration</a:t>
            </a:r>
          </a:p>
        </p:txBody>
      </p:sp>
      <p:sp>
        <p:nvSpPr>
          <p:cNvPr id="38" name="Shape 38"/>
          <p:cNvSpPr txBox="1">
            <a:spLocks noGrp="1"/>
          </p:cNvSpPr>
          <p:nvPr>
            <p:ph type="subTitle" idx="4294967295"/>
          </p:nvPr>
        </p:nvSpPr>
        <p:spPr>
          <a:xfrm>
            <a:off x="625517" y="1896132"/>
            <a:ext cx="6620505" cy="3773010"/>
          </a:xfrm>
          <a:prstGeom prst="rect">
            <a:avLst/>
          </a:prstGeom>
        </p:spPr>
        <p:txBody>
          <a:bodyPr vert="horz" lIns="91440" tIns="45720" rIns="91440" bIns="45720" rtlCol="0" anchorCtr="0">
            <a:noAutofit/>
          </a:bodyPr>
          <a:lstStyle/>
          <a:p>
            <a:pPr lvl="0">
              <a:buFont typeface="Wingdings" panose="05000000000000000000" pitchFamily="2" charset="2"/>
              <a:buChar char="q"/>
            </a:pPr>
            <a:r>
              <a:rPr lang="en-US" sz="1800" b="1" dirty="0">
                <a:latin typeface="+mn-lt"/>
                <a:cs typeface="+mn-cs"/>
              </a:rPr>
              <a:t>Goal</a:t>
            </a:r>
            <a:r>
              <a:rPr lang="en-US" sz="1800" dirty="0">
                <a:latin typeface="+mn-lt"/>
                <a:cs typeface="+mn-cs"/>
              </a:rPr>
              <a:t>: To manage my position, so I do NOT take delivery on any stock.  I want to close positions out completely.</a:t>
            </a:r>
          </a:p>
          <a:p>
            <a:pPr>
              <a:buFont typeface="Wingdings" panose="05000000000000000000" pitchFamily="2" charset="2"/>
              <a:buChar char="q"/>
            </a:pPr>
            <a:endParaRPr lang="en-US" sz="1800" dirty="0">
              <a:latin typeface="+mn-lt"/>
              <a:cs typeface="+mn-cs"/>
            </a:endParaRPr>
          </a:p>
          <a:p>
            <a:pPr lvl="0">
              <a:buFont typeface="Wingdings" panose="05000000000000000000" pitchFamily="2" charset="2"/>
              <a:buChar char="q"/>
            </a:pPr>
            <a:r>
              <a:rPr lang="en-US" sz="1800" b="1" dirty="0">
                <a:latin typeface="+mn-lt"/>
                <a:cs typeface="+mn-cs"/>
              </a:rPr>
              <a:t>LONG In-the-Money Calls</a:t>
            </a:r>
            <a:r>
              <a:rPr lang="en-US" sz="1800" dirty="0">
                <a:latin typeface="+mn-lt"/>
                <a:cs typeface="+mn-cs"/>
              </a:rPr>
              <a:t>:  These Calls will turn into LONG stock, so can hedge them by selling them out or Selling Stock.</a:t>
            </a:r>
          </a:p>
          <a:p>
            <a:pPr>
              <a:buFont typeface="Wingdings" panose="05000000000000000000" pitchFamily="2" charset="2"/>
              <a:buChar char="q"/>
            </a:pPr>
            <a:endParaRPr lang="en-US" sz="1800" dirty="0">
              <a:latin typeface="+mn-lt"/>
              <a:cs typeface="+mn-cs"/>
            </a:endParaRPr>
          </a:p>
          <a:p>
            <a:pPr lvl="0">
              <a:buFont typeface="Wingdings" panose="05000000000000000000" pitchFamily="2" charset="2"/>
              <a:buChar char="q"/>
            </a:pPr>
            <a:r>
              <a:rPr lang="en-US" sz="1800" b="1" dirty="0">
                <a:latin typeface="+mn-lt"/>
                <a:cs typeface="+mn-cs"/>
              </a:rPr>
              <a:t>LONG In-the-Money Puts</a:t>
            </a:r>
            <a:r>
              <a:rPr lang="en-US" sz="1800" dirty="0">
                <a:latin typeface="+mn-lt"/>
                <a:cs typeface="+mn-cs"/>
              </a:rPr>
              <a:t>:  These Puts will turn into SHORT stock, so can hedge them by selling them back or Buying Stock.  </a:t>
            </a:r>
          </a:p>
          <a:p>
            <a:pPr>
              <a:buFont typeface="Wingdings" panose="05000000000000000000" pitchFamily="2" charset="2"/>
              <a:buChar char="q"/>
            </a:pPr>
            <a:endParaRPr lang="en-US" sz="1800" dirty="0">
              <a:latin typeface="+mn-lt"/>
              <a:cs typeface="+mn-cs"/>
            </a:endParaRPr>
          </a:p>
          <a:p>
            <a:pPr lvl="0">
              <a:buFont typeface="Wingdings" panose="05000000000000000000" pitchFamily="2" charset="2"/>
              <a:buChar char="q"/>
            </a:pPr>
            <a:r>
              <a:rPr lang="en-US" sz="1800" b="1" dirty="0">
                <a:latin typeface="+mn-lt"/>
                <a:cs typeface="+mn-cs"/>
              </a:rPr>
              <a:t>LONG Out-of-the-Money Calls OR Puts</a:t>
            </a:r>
            <a:r>
              <a:rPr lang="en-US" sz="1800" dirty="0">
                <a:latin typeface="+mn-lt"/>
                <a:cs typeface="+mn-cs"/>
              </a:rPr>
              <a:t>:  If I can get any money, $.02 or $.05 and they are going to expire worthless for sure, might as well take some BEER money.  </a:t>
            </a:r>
          </a:p>
        </p:txBody>
      </p:sp>
      <p:pic>
        <p:nvPicPr>
          <p:cNvPr id="6" name="Picture 5">
            <a:extLst>
              <a:ext uri="{FF2B5EF4-FFF2-40B4-BE49-F238E27FC236}">
                <a16:creationId xmlns:a16="http://schemas.microsoft.com/office/drawing/2014/main" id="{ECF1E472-3987-FF3F-A4FA-DA79F2F80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4063" y="6169794"/>
            <a:ext cx="515986" cy="492532"/>
          </a:xfrm>
          <a:prstGeom prst="rect">
            <a:avLst/>
          </a:prstGeom>
        </p:spPr>
      </p:pic>
    </p:spTree>
    <p:extLst>
      <p:ext uri="{BB962C8B-B14F-4D97-AF65-F5344CB8AC3E}">
        <p14:creationId xmlns:p14="http://schemas.microsoft.com/office/powerpoint/2010/main" val="981442822"/>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4"/>
        <p:cNvGrpSpPr/>
        <p:nvPr/>
      </p:nvGrpSpPr>
      <p:grpSpPr>
        <a:xfrm>
          <a:off x="0" y="0"/>
          <a:ext cx="0" cy="0"/>
          <a:chOff x="0" y="0"/>
          <a:chExt cx="0" cy="0"/>
        </a:xfrm>
      </p:grpSpPr>
      <p:sp>
        <p:nvSpPr>
          <p:cNvPr id="46" name="Shape 46"/>
          <p:cNvSpPr txBox="1">
            <a:spLocks noGrp="1"/>
          </p:cNvSpPr>
          <p:nvPr>
            <p:ph type="ctrTitle" idx="4294967295"/>
          </p:nvPr>
        </p:nvSpPr>
        <p:spPr>
          <a:xfrm>
            <a:off x="993834" y="557784"/>
            <a:ext cx="5102166" cy="790460"/>
          </a:xfrm>
          <a:prstGeom prst="rect">
            <a:avLst/>
          </a:prstGeom>
        </p:spPr>
        <p:txBody>
          <a:bodyPr vert="horz" lIns="91440" tIns="45720" rIns="91440" bIns="45720" rtlCol="0" anchor="ctr" anchorCtr="0">
            <a:normAutofit/>
          </a:bodyPr>
          <a:lstStyle/>
          <a:p>
            <a:r>
              <a:rPr lang="en-US" sz="3200" b="1" kern="1200" dirty="0">
                <a:solidFill>
                  <a:schemeClr val="tx1"/>
                </a:solidFill>
                <a:latin typeface="+mj-lt"/>
                <a:ea typeface="+mj-ea"/>
                <a:cs typeface="+mj-cs"/>
              </a:rPr>
              <a:t>Options Expiring on Expiration</a:t>
            </a:r>
          </a:p>
        </p:txBody>
      </p:sp>
      <p:sp>
        <p:nvSpPr>
          <p:cNvPr id="45" name="Shape 45"/>
          <p:cNvSpPr txBox="1">
            <a:spLocks noGrp="1"/>
          </p:cNvSpPr>
          <p:nvPr>
            <p:ph type="subTitle" idx="4294967295"/>
          </p:nvPr>
        </p:nvSpPr>
        <p:spPr>
          <a:xfrm>
            <a:off x="648930" y="1872916"/>
            <a:ext cx="6422848" cy="4022558"/>
          </a:xfrm>
          <a:prstGeom prst="rect">
            <a:avLst/>
          </a:prstGeom>
        </p:spPr>
        <p:txBody>
          <a:bodyPr vert="horz" lIns="91440" tIns="45720" rIns="91440" bIns="45720" rtlCol="0" anchorCtr="0">
            <a:noAutofit/>
          </a:bodyPr>
          <a:lstStyle/>
          <a:p>
            <a:pPr lvl="0">
              <a:buFont typeface="Wingdings" panose="05000000000000000000" pitchFamily="2" charset="2"/>
              <a:buChar char="q"/>
            </a:pPr>
            <a:r>
              <a:rPr lang="en-US" sz="1800" b="1" dirty="0">
                <a:latin typeface="+mn-lt"/>
                <a:cs typeface="+mn-cs"/>
              </a:rPr>
              <a:t>SHORT In-the-Money Calls</a:t>
            </a:r>
            <a:r>
              <a:rPr lang="en-US" sz="1800" dirty="0">
                <a:latin typeface="+mn-lt"/>
                <a:cs typeface="+mn-cs"/>
              </a:rPr>
              <a:t>: They will be Short Stock so need to Buy the Calls or Buy Stock</a:t>
            </a:r>
          </a:p>
          <a:p>
            <a:pPr lvl="0">
              <a:buFont typeface="Wingdings" panose="05000000000000000000" pitchFamily="2" charset="2"/>
              <a:buChar char="q"/>
            </a:pPr>
            <a:r>
              <a:rPr lang="en-US" sz="1800" b="1" dirty="0">
                <a:latin typeface="+mn-lt"/>
                <a:cs typeface="+mn-cs"/>
              </a:rPr>
              <a:t>SHORT In-the-Money Puts</a:t>
            </a:r>
            <a:r>
              <a:rPr lang="en-US" sz="1800" dirty="0">
                <a:latin typeface="+mn-lt"/>
                <a:cs typeface="+mn-cs"/>
              </a:rPr>
              <a:t>: They will be Long Stock, so need to Buy the Puts or Sell Stock</a:t>
            </a:r>
          </a:p>
          <a:p>
            <a:pPr lvl="0">
              <a:buFont typeface="Wingdings" panose="05000000000000000000" pitchFamily="2" charset="2"/>
              <a:buChar char="q"/>
            </a:pPr>
            <a:r>
              <a:rPr lang="en-US" sz="1800" b="1" dirty="0">
                <a:latin typeface="+mn-lt"/>
                <a:cs typeface="+mn-cs"/>
              </a:rPr>
              <a:t>SHORT Out-of-the-Money Puts or Calls</a:t>
            </a:r>
            <a:r>
              <a:rPr lang="en-US" sz="1800" dirty="0">
                <a:latin typeface="+mn-lt"/>
                <a:cs typeface="+mn-cs"/>
              </a:rPr>
              <a:t>:  If they are Close to being ITM or potential news, I will take them off and waste money on them.  NEVER EVER know what news can come out at 3:00-3:30 CST.  </a:t>
            </a:r>
          </a:p>
          <a:p>
            <a:pPr lvl="0">
              <a:buFont typeface="Wingdings" panose="05000000000000000000" pitchFamily="2" charset="2"/>
              <a:buChar char="q"/>
            </a:pPr>
            <a:r>
              <a:rPr lang="en-US" sz="1800" b="1" dirty="0">
                <a:latin typeface="+mn-lt"/>
                <a:cs typeface="+mn-cs"/>
              </a:rPr>
              <a:t>Netting Position Out</a:t>
            </a:r>
            <a:r>
              <a:rPr lang="en-US" sz="1800" dirty="0">
                <a:latin typeface="+mn-lt"/>
                <a:cs typeface="+mn-cs"/>
              </a:rPr>
              <a:t>:  If I am LONG or Short a Call or Put Spread and BOTH Options are expiring In-the-Money then NO need to waste commissions taking them off.</a:t>
            </a:r>
          </a:p>
          <a:p>
            <a:pPr lvl="0">
              <a:buFont typeface="Wingdings" panose="05000000000000000000" pitchFamily="2" charset="2"/>
              <a:buChar char="q"/>
            </a:pPr>
            <a:r>
              <a:rPr lang="en-US" sz="1800" b="1" dirty="0">
                <a:latin typeface="+mn-lt"/>
                <a:cs typeface="+mn-cs"/>
              </a:rPr>
              <a:t>More Netting Out Position</a:t>
            </a:r>
            <a:r>
              <a:rPr lang="en-US" sz="1800" dirty="0">
                <a:latin typeface="+mn-lt"/>
                <a:cs typeface="+mn-cs"/>
              </a:rPr>
              <a:t>:  If I am Long or Short Call or Put Spreads that are Out-of-the-Money NO need to waste commissions taking them off.</a:t>
            </a:r>
          </a:p>
        </p:txBody>
      </p:sp>
      <p:sp>
        <p:nvSpPr>
          <p:cNvPr id="58" name="Rectangle 57">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3D4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98C4E964-34EA-15C9-E3ED-61939845CBF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9305" r="19305"/>
          <a:stretch/>
        </p:blipFill>
        <p:spPr>
          <a:xfrm>
            <a:off x="8361082" y="1564027"/>
            <a:ext cx="3026664" cy="3726700"/>
          </a:xfrm>
          <a:prstGeom prst="rect">
            <a:avLst/>
          </a:prstGeom>
          <a:effectLst/>
        </p:spPr>
      </p:pic>
      <p:pic>
        <p:nvPicPr>
          <p:cNvPr id="6" name="Picture 5">
            <a:extLst>
              <a:ext uri="{FF2B5EF4-FFF2-40B4-BE49-F238E27FC236}">
                <a16:creationId xmlns:a16="http://schemas.microsoft.com/office/drawing/2014/main" id="{7350D796-1CAE-3532-0862-5F4ABAC405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0157" y="6178052"/>
            <a:ext cx="496575" cy="474003"/>
          </a:xfrm>
          <a:prstGeom prst="rect">
            <a:avLst/>
          </a:prstGeom>
        </p:spPr>
      </p:pic>
    </p:spTree>
    <p:extLst>
      <p:ext uri="{BB962C8B-B14F-4D97-AF65-F5344CB8AC3E}">
        <p14:creationId xmlns:p14="http://schemas.microsoft.com/office/powerpoint/2010/main" val="3481172939"/>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87710" y="322096"/>
            <a:ext cx="1751709" cy="580274"/>
          </a:xfrm>
        </p:spPr>
        <p:txBody>
          <a:bodyPr vert="horz" lIns="91440" tIns="45720" rIns="91440" bIns="45720" rtlCol="0" anchor="b">
            <a:normAutofit/>
          </a:bodyPr>
          <a:lstStyle/>
          <a:p>
            <a:r>
              <a:rPr lang="en-US" sz="3200" b="1" dirty="0">
                <a:latin typeface="+mj-lt"/>
                <a:cs typeface="+mj-cs"/>
              </a:rPr>
              <a:t>Exit Plans</a:t>
            </a:r>
          </a:p>
        </p:txBody>
      </p:sp>
      <p:pic>
        <p:nvPicPr>
          <p:cNvPr id="8" name="Picture Placeholder 7" descr="A picture containing person, blur&#10;&#10;Description automatically generated">
            <a:extLst>
              <a:ext uri="{FF2B5EF4-FFF2-40B4-BE49-F238E27FC236}">
                <a16:creationId xmlns:a16="http://schemas.microsoft.com/office/drawing/2014/main" id="{63BA5C6E-DAD9-D895-4790-83F4701D2BD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051" r="29489"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p:cNvSpPr>
            <a:spLocks noGrp="1"/>
          </p:cNvSpPr>
          <p:nvPr>
            <p:ph idx="4294967295"/>
          </p:nvPr>
        </p:nvSpPr>
        <p:spPr>
          <a:xfrm>
            <a:off x="6328830" y="1134727"/>
            <a:ext cx="5469468" cy="5266072"/>
          </a:xfrm>
        </p:spPr>
        <p:txBody>
          <a:bodyPr vert="horz" lIns="91440" tIns="45720" rIns="91440" bIns="45720" rtlCol="0">
            <a:normAutofit fontScale="92500" lnSpcReduction="20000"/>
          </a:bodyPr>
          <a:lstStyle/>
          <a:p>
            <a:pPr marL="0" indent="0">
              <a:buNone/>
            </a:pPr>
            <a:r>
              <a:rPr lang="en-US" sz="1900" b="1" dirty="0">
                <a:latin typeface="+mn-lt"/>
                <a:cs typeface="+mn-cs"/>
              </a:rPr>
              <a:t>Spreads on expiration:</a:t>
            </a:r>
          </a:p>
          <a:p>
            <a:pPr marL="0" indent="0">
              <a:buNone/>
            </a:pPr>
            <a:r>
              <a:rPr lang="en-US" sz="1900" dirty="0">
                <a:latin typeface="+mn-lt"/>
                <a:cs typeface="+mn-cs"/>
              </a:rPr>
              <a:t>It is important for a trader to net out their position going into expiration. Spreads will have</a:t>
            </a:r>
          </a:p>
          <a:p>
            <a:pPr marL="0" indent="0">
              <a:buNone/>
            </a:pPr>
            <a:r>
              <a:rPr lang="en-US" sz="1900" dirty="0">
                <a:latin typeface="+mn-lt"/>
                <a:cs typeface="+mn-cs"/>
              </a:rPr>
              <a:t>multiple levels for a trader to watch. Examples of how spreads can get complicated on expiration are included on the following slides.</a:t>
            </a:r>
          </a:p>
          <a:p>
            <a:pPr marL="0" indent="0">
              <a:buNone/>
            </a:pPr>
            <a:endParaRPr lang="en-US" sz="1800" dirty="0">
              <a:latin typeface="+mn-lt"/>
              <a:cs typeface="+mn-cs"/>
            </a:endParaRPr>
          </a:p>
          <a:p>
            <a:pPr>
              <a:buFont typeface="Wingdings" panose="05000000000000000000" pitchFamily="2" charset="2"/>
              <a:buChar char="q"/>
            </a:pPr>
            <a:r>
              <a:rPr lang="en-US" sz="1800" dirty="0">
                <a:latin typeface="+mn-lt"/>
                <a:cs typeface="+mn-cs"/>
              </a:rPr>
              <a:t>Verticals:</a:t>
            </a:r>
          </a:p>
          <a:p>
            <a:pPr marL="0" indent="0">
              <a:buNone/>
            </a:pPr>
            <a:r>
              <a:rPr lang="en-US" sz="1800" dirty="0">
                <a:latin typeface="+mn-lt"/>
                <a:cs typeface="+mn-cs"/>
              </a:rPr>
              <a:t>     3 levels</a:t>
            </a:r>
          </a:p>
          <a:p>
            <a:pPr>
              <a:buFont typeface="Wingdings" panose="05000000000000000000" pitchFamily="2" charset="2"/>
              <a:buChar char="q"/>
            </a:pPr>
            <a:r>
              <a:rPr lang="en-US" sz="1800" dirty="0">
                <a:latin typeface="+mn-lt"/>
                <a:cs typeface="+mn-cs"/>
              </a:rPr>
              <a:t>Butterflies:  </a:t>
            </a:r>
          </a:p>
          <a:p>
            <a:pPr marL="0" indent="0">
              <a:buNone/>
            </a:pPr>
            <a:r>
              <a:rPr lang="en-US" sz="1800" dirty="0">
                <a:latin typeface="+mn-lt"/>
                <a:cs typeface="+mn-cs"/>
              </a:rPr>
              <a:t>     4 levels</a:t>
            </a:r>
          </a:p>
          <a:p>
            <a:pPr>
              <a:buFont typeface="Wingdings" panose="05000000000000000000" pitchFamily="2" charset="2"/>
              <a:buChar char="q"/>
            </a:pPr>
            <a:r>
              <a:rPr lang="en-US" sz="1800" dirty="0">
                <a:latin typeface="+mn-lt"/>
                <a:cs typeface="+mn-cs"/>
              </a:rPr>
              <a:t>Calendars:</a:t>
            </a:r>
          </a:p>
          <a:p>
            <a:pPr marL="0" indent="0">
              <a:buNone/>
            </a:pPr>
            <a:r>
              <a:rPr lang="en-US" sz="1800" dirty="0">
                <a:latin typeface="+mn-lt"/>
                <a:cs typeface="+mn-cs"/>
              </a:rPr>
              <a:t>     2 Levels</a:t>
            </a:r>
          </a:p>
          <a:p>
            <a:pPr>
              <a:buFont typeface="Wingdings" panose="05000000000000000000" pitchFamily="2" charset="2"/>
              <a:buChar char="q"/>
            </a:pPr>
            <a:r>
              <a:rPr lang="en-US" sz="1800" dirty="0">
                <a:latin typeface="+mn-lt"/>
                <a:cs typeface="+mn-cs"/>
              </a:rPr>
              <a:t>Straddles:</a:t>
            </a:r>
          </a:p>
          <a:p>
            <a:pPr marL="0" indent="0">
              <a:buNone/>
            </a:pPr>
            <a:r>
              <a:rPr lang="en-US" sz="1800" dirty="0">
                <a:latin typeface="+mn-lt"/>
                <a:cs typeface="+mn-cs"/>
              </a:rPr>
              <a:t>     3 Levels</a:t>
            </a:r>
          </a:p>
          <a:p>
            <a:pPr>
              <a:buFont typeface="Wingdings" panose="05000000000000000000" pitchFamily="2" charset="2"/>
              <a:buChar char="q"/>
            </a:pPr>
            <a:r>
              <a:rPr lang="en-US" sz="1800" dirty="0">
                <a:latin typeface="+mn-lt"/>
                <a:cs typeface="+mn-cs"/>
              </a:rPr>
              <a:t>Strangles:</a:t>
            </a:r>
          </a:p>
          <a:p>
            <a:pPr marL="0" indent="0">
              <a:buNone/>
            </a:pPr>
            <a:r>
              <a:rPr lang="en-US" sz="1800" dirty="0">
                <a:latin typeface="+mn-lt"/>
                <a:cs typeface="+mn-cs"/>
              </a:rPr>
              <a:t>     3 Levels</a:t>
            </a:r>
          </a:p>
          <a:p>
            <a:endParaRPr lang="en-US" sz="500" dirty="0">
              <a:latin typeface="+mn-lt"/>
              <a:cs typeface="+mn-cs"/>
            </a:endParaRPr>
          </a:p>
        </p:txBody>
      </p:sp>
      <p:pic>
        <p:nvPicPr>
          <p:cNvPr id="10" name="Picture 9">
            <a:extLst>
              <a:ext uri="{FF2B5EF4-FFF2-40B4-BE49-F238E27FC236}">
                <a16:creationId xmlns:a16="http://schemas.microsoft.com/office/drawing/2014/main" id="{8914EC69-B5B3-C51F-11DB-8F6A3994C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6197" y="6099823"/>
            <a:ext cx="558730" cy="5333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8A599AB2-658D-9D50-F641-E5B5C590B52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025" r="20026"/>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67" name="Freeform: Shape 66">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9" name="Freeform: Shape 68">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Shape 60"/>
          <p:cNvSpPr txBox="1">
            <a:spLocks noGrp="1"/>
          </p:cNvSpPr>
          <p:nvPr>
            <p:ph type="ctrTitle" idx="4294967295"/>
          </p:nvPr>
        </p:nvSpPr>
        <p:spPr>
          <a:xfrm>
            <a:off x="1162795" y="279958"/>
            <a:ext cx="2685448" cy="653903"/>
          </a:xfrm>
          <a:prstGeom prst="rect">
            <a:avLst/>
          </a:prstGeom>
        </p:spPr>
        <p:txBody>
          <a:bodyPr vert="horz" lIns="91440" tIns="45720" rIns="91440" bIns="45720" rtlCol="0" anchor="ctr" anchorCtr="0">
            <a:normAutofit/>
          </a:bodyPr>
          <a:lstStyle/>
          <a:p>
            <a:r>
              <a:rPr lang="en-US" sz="3400" b="1" dirty="0">
                <a:latin typeface="+mj-lt"/>
                <a:cs typeface="+mj-cs"/>
              </a:rPr>
              <a:t>Stock #1 : ABC</a:t>
            </a:r>
          </a:p>
        </p:txBody>
      </p:sp>
      <p:sp>
        <p:nvSpPr>
          <p:cNvPr id="71" name="Rectangle 70">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3" name="Rectangle 72">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Picture 12">
            <a:extLst>
              <a:ext uri="{FF2B5EF4-FFF2-40B4-BE49-F238E27FC236}">
                <a16:creationId xmlns:a16="http://schemas.microsoft.com/office/drawing/2014/main" id="{CC28383F-DD90-9026-01B0-5B7D81C44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9927"/>
            <a:ext cx="1009791" cy="757714"/>
          </a:xfrm>
          <a:prstGeom prst="rect">
            <a:avLst/>
          </a:prstGeom>
        </p:spPr>
      </p:pic>
      <p:pic>
        <p:nvPicPr>
          <p:cNvPr id="11" name="Picture 10">
            <a:extLst>
              <a:ext uri="{FF2B5EF4-FFF2-40B4-BE49-F238E27FC236}">
                <a16:creationId xmlns:a16="http://schemas.microsoft.com/office/drawing/2014/main" id="{731BC12F-13BC-5425-892B-AD7955709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65" y="1911316"/>
            <a:ext cx="5755653" cy="352474"/>
          </a:xfrm>
          <a:prstGeom prst="rect">
            <a:avLst/>
          </a:prstGeom>
        </p:spPr>
      </p:pic>
      <p:sp>
        <p:nvSpPr>
          <p:cNvPr id="59" name="Shape 59"/>
          <p:cNvSpPr txBox="1">
            <a:spLocks noGrp="1"/>
          </p:cNvSpPr>
          <p:nvPr>
            <p:ph type="subTitle" idx="4294967295"/>
          </p:nvPr>
        </p:nvSpPr>
        <p:spPr>
          <a:xfrm>
            <a:off x="127507" y="1246979"/>
            <a:ext cx="5293741" cy="539382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rmAutofit/>
          </a:bodyPr>
          <a:lstStyle/>
          <a:p>
            <a:pPr marL="0" lvl="0" indent="0">
              <a:buNone/>
            </a:pPr>
            <a:r>
              <a:rPr lang="en-US" sz="1800" b="1" dirty="0">
                <a:solidFill>
                  <a:schemeClr val="tx1"/>
                </a:solidFill>
              </a:rPr>
              <a:t>My Trade:</a:t>
            </a:r>
          </a:p>
          <a:p>
            <a:pPr marL="0" lvl="0" indent="0">
              <a:buNone/>
            </a:pPr>
            <a:r>
              <a:rPr lang="en-US" sz="1800" dirty="0">
                <a:solidFill>
                  <a:schemeClr val="tx1"/>
                </a:solidFill>
              </a:rPr>
              <a:t>Buying the ABC Sep  35-40-45 Call Fly for $1.30</a:t>
            </a:r>
          </a:p>
          <a:p>
            <a:pPr marL="0" lvl="0" indent="0">
              <a:buNone/>
            </a:pPr>
            <a:r>
              <a:rPr lang="en-US" sz="1800" dirty="0">
                <a:solidFill>
                  <a:schemeClr val="tx1"/>
                </a:solidFill>
              </a:rPr>
              <a:t>Breakdown of Trade: Buying the Sep 35 Calls, Selling Twice as Many 40 Calls and Buying the 45 Calls (Bullish Trade $130 debit per 1 lot)</a:t>
            </a:r>
          </a:p>
          <a:p>
            <a:pPr marL="0" lvl="0" indent="0">
              <a:buNone/>
            </a:pPr>
            <a:r>
              <a:rPr lang="en-US" sz="1800" b="1" dirty="0">
                <a:solidFill>
                  <a:schemeClr val="tx1"/>
                </a:solidFill>
              </a:rPr>
              <a:t>GOAL: </a:t>
            </a:r>
            <a:r>
              <a:rPr lang="en-US" sz="1800" dirty="0">
                <a:solidFill>
                  <a:schemeClr val="tx1"/>
                </a:solidFill>
              </a:rPr>
              <a:t>To net out position, so on Monday, after Expiration have NO Residual Position.</a:t>
            </a:r>
          </a:p>
          <a:p>
            <a:pPr marL="0" indent="0">
              <a:buNone/>
            </a:pPr>
            <a:endParaRPr lang="en-US" sz="1800" dirty="0">
              <a:solidFill>
                <a:schemeClr val="tx1"/>
              </a:solidFill>
            </a:endParaRPr>
          </a:p>
          <a:p>
            <a:pPr marL="0" lvl="0" indent="0">
              <a:buNone/>
            </a:pPr>
            <a:r>
              <a:rPr lang="en-US" sz="1800" b="1" dirty="0">
                <a:solidFill>
                  <a:schemeClr val="tx1"/>
                </a:solidFill>
              </a:rPr>
              <a:t>On Expiration: </a:t>
            </a:r>
          </a:p>
          <a:p>
            <a:pPr marL="0" lvl="0" indent="0">
              <a:buNone/>
            </a:pPr>
            <a:r>
              <a:rPr lang="en-US" sz="1800" dirty="0">
                <a:solidFill>
                  <a:schemeClr val="tx1"/>
                </a:solidFill>
              </a:rPr>
              <a:t>Possibilities: </a:t>
            </a:r>
          </a:p>
          <a:p>
            <a:pPr marL="0" lvl="0" indent="0">
              <a:buNone/>
            </a:pPr>
            <a:r>
              <a:rPr lang="en-US" sz="1800" b="1" dirty="0">
                <a:solidFill>
                  <a:schemeClr val="tx1"/>
                </a:solidFill>
              </a:rPr>
              <a:t>Stock under $35:</a:t>
            </a:r>
            <a:r>
              <a:rPr lang="en-US" sz="1800" dirty="0">
                <a:solidFill>
                  <a:schemeClr val="tx1"/>
                </a:solidFill>
              </a:rPr>
              <a:t> then the 35 Calls will be zero, 40 Calls will be Zero, 45 Calls will be Zero-  NOTHING to do.</a:t>
            </a:r>
          </a:p>
          <a:p>
            <a:pPr marL="0" lvl="0" indent="0">
              <a:buNone/>
            </a:pPr>
            <a:r>
              <a:rPr lang="en-US" sz="1800" b="1" dirty="0">
                <a:solidFill>
                  <a:schemeClr val="tx1"/>
                </a:solidFill>
              </a:rPr>
              <a:t>Stock above $35, below $40</a:t>
            </a:r>
            <a:r>
              <a:rPr lang="en-US" sz="1800" dirty="0">
                <a:solidFill>
                  <a:schemeClr val="tx1"/>
                </a:solidFill>
              </a:rPr>
              <a:t>- then the 35 Calls will be LONG stock, 40 Calls will be Zero, 45 Calls will be Zero- to HEDGE properly- Sell the 35 Calls or SELL stock.  Every Option is 100 Shares of Stock</a:t>
            </a:r>
          </a:p>
        </p:txBody>
      </p:sp>
      <p:pic>
        <p:nvPicPr>
          <p:cNvPr id="15" name="Picture 14">
            <a:extLst>
              <a:ext uri="{FF2B5EF4-FFF2-40B4-BE49-F238E27FC236}">
                <a16:creationId xmlns:a16="http://schemas.microsoft.com/office/drawing/2014/main" id="{98EB6D36-57ED-54F6-5DD8-DD8B13CD1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6575" y="6206476"/>
            <a:ext cx="477918" cy="456194"/>
          </a:xfrm>
          <a:prstGeom prst="rect">
            <a:avLst/>
          </a:prstGeom>
        </p:spPr>
      </p:pic>
    </p:spTree>
    <p:extLst>
      <p:ext uri="{BB962C8B-B14F-4D97-AF65-F5344CB8AC3E}">
        <p14:creationId xmlns:p14="http://schemas.microsoft.com/office/powerpoint/2010/main" val="1999436166"/>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4"/>
        <p:cNvGrpSpPr/>
        <p:nvPr/>
      </p:nvGrpSpPr>
      <p:grpSpPr>
        <a:xfrm>
          <a:off x="0" y="0"/>
          <a:ext cx="0" cy="0"/>
          <a:chOff x="0" y="0"/>
          <a:chExt cx="0" cy="0"/>
        </a:xfrm>
      </p:grpSpPr>
      <p:sp>
        <p:nvSpPr>
          <p:cNvPr id="66" name="Shape 66"/>
          <p:cNvSpPr txBox="1">
            <a:spLocks noGrp="1"/>
          </p:cNvSpPr>
          <p:nvPr>
            <p:ph type="ctrTitle" idx="4294967295"/>
          </p:nvPr>
        </p:nvSpPr>
        <p:spPr>
          <a:xfrm>
            <a:off x="7891468" y="186628"/>
            <a:ext cx="2498291" cy="617706"/>
          </a:xfrm>
          <a:prstGeom prst="rect">
            <a:avLst/>
          </a:prstGeom>
        </p:spPr>
        <p:txBody>
          <a:bodyPr vert="horz" lIns="91440" tIns="45720" rIns="91440" bIns="45720" rtlCol="0" anchor="ctr" anchorCtr="0">
            <a:normAutofit/>
          </a:bodyPr>
          <a:lstStyle/>
          <a:p>
            <a:pPr lvl="0"/>
            <a:r>
              <a:rPr lang="en-US" sz="3200" b="1" dirty="0">
                <a:solidFill>
                  <a:srgbClr val="001132"/>
                </a:solidFill>
                <a:latin typeface="+mj-lt"/>
                <a:cs typeface="+mj-cs"/>
              </a:rPr>
              <a:t>Stock #1 : ABC</a:t>
            </a:r>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Placeholder 4" descr="&#10;&#10;Description automatically generated with medium confidence">
            <a:extLst>
              <a:ext uri="{FF2B5EF4-FFF2-40B4-BE49-F238E27FC236}">
                <a16:creationId xmlns:a16="http://schemas.microsoft.com/office/drawing/2014/main" id="{A4357676-BF1E-9917-15BC-4601474DF10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8280" r="23085"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5" name="Shape 65"/>
          <p:cNvSpPr txBox="1">
            <a:spLocks noGrp="1"/>
          </p:cNvSpPr>
          <p:nvPr>
            <p:ph type="subTitle" idx="4294967295"/>
          </p:nvPr>
        </p:nvSpPr>
        <p:spPr>
          <a:xfrm>
            <a:off x="6167848" y="1020031"/>
            <a:ext cx="5719352" cy="554281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p>
            <a:pPr marL="0" lvl="0" indent="0">
              <a:buNone/>
            </a:pPr>
            <a:r>
              <a:rPr lang="en-US" sz="1600" b="1" dirty="0">
                <a:solidFill>
                  <a:srgbClr val="001132"/>
                </a:solidFill>
              </a:rPr>
              <a:t>Stock above $40, below $45:</a:t>
            </a:r>
            <a:r>
              <a:rPr lang="en-US" sz="1600" dirty="0">
                <a:solidFill>
                  <a:srgbClr val="001132"/>
                </a:solidFill>
              </a:rPr>
              <a:t> then the 35 Calls will be LONG stock, 40 Calls will be SHORT stock twice as many, 45 Calls will be Zero-  Need to Buy the $40 Calls or BUY stock..</a:t>
            </a:r>
          </a:p>
          <a:p>
            <a:pPr marL="0" lvl="0" indent="0">
              <a:buNone/>
            </a:pPr>
            <a:r>
              <a:rPr lang="en-US" sz="1600" b="1" dirty="0">
                <a:solidFill>
                  <a:srgbClr val="001132"/>
                </a:solidFill>
              </a:rPr>
              <a:t>Stock above $45- </a:t>
            </a:r>
            <a:r>
              <a:rPr lang="en-US" sz="1600" dirty="0">
                <a:solidFill>
                  <a:srgbClr val="001132"/>
                </a:solidFill>
              </a:rPr>
              <a:t>then the 35 Calls will be LONG stock, 40 Calls will be SHORT Stock twice, 45 Calls will be LONG Stock- to HEDGE properly- Nothing to do.</a:t>
            </a:r>
          </a:p>
          <a:p>
            <a:pPr marL="0" lvl="0" indent="0">
              <a:buNone/>
            </a:pPr>
            <a:endParaRPr lang="en-US" sz="1600" dirty="0">
              <a:solidFill>
                <a:srgbClr val="001132"/>
              </a:solidFill>
            </a:endParaRPr>
          </a:p>
          <a:p>
            <a:pPr marL="0" lvl="0" indent="0">
              <a:buNone/>
            </a:pPr>
            <a:r>
              <a:rPr lang="en-US" sz="1600" dirty="0">
                <a:solidFill>
                  <a:srgbClr val="001132"/>
                </a:solidFill>
              </a:rPr>
              <a:t>Review:</a:t>
            </a:r>
          </a:p>
          <a:p>
            <a:pPr marL="0" lvl="0" indent="0">
              <a:buNone/>
            </a:pPr>
            <a:r>
              <a:rPr lang="en-US" sz="1600" dirty="0">
                <a:solidFill>
                  <a:srgbClr val="001132"/>
                </a:solidFill>
              </a:rPr>
              <a:t>Long 1 Sep 35 Call, Short 2 40 Calls, Long 1 45 Call</a:t>
            </a:r>
          </a:p>
          <a:p>
            <a:pPr marL="0" lvl="0" indent="0">
              <a:buNone/>
            </a:pPr>
            <a:r>
              <a:rPr lang="en-US" sz="1600" b="1" dirty="0">
                <a:solidFill>
                  <a:srgbClr val="001132"/>
                </a:solidFill>
              </a:rPr>
              <a:t>Below $35</a:t>
            </a:r>
            <a:r>
              <a:rPr lang="en-US" sz="1600" dirty="0">
                <a:solidFill>
                  <a:srgbClr val="001132"/>
                </a:solidFill>
              </a:rPr>
              <a:t>: Nothing to Do</a:t>
            </a:r>
          </a:p>
          <a:p>
            <a:pPr marL="0" lvl="0" indent="0">
              <a:buNone/>
            </a:pPr>
            <a:r>
              <a:rPr lang="en-US" sz="1600" b="1" dirty="0">
                <a:solidFill>
                  <a:srgbClr val="001132"/>
                </a:solidFill>
              </a:rPr>
              <a:t>Between $35-$40 </a:t>
            </a:r>
            <a:r>
              <a:rPr lang="en-US" sz="1600" dirty="0">
                <a:solidFill>
                  <a:srgbClr val="001132"/>
                </a:solidFill>
              </a:rPr>
              <a:t>Sell 100 Shares of Stock, One Option= 100 Shares Stock</a:t>
            </a:r>
          </a:p>
          <a:p>
            <a:pPr marL="0" lvl="0" indent="0">
              <a:buNone/>
            </a:pPr>
            <a:r>
              <a:rPr lang="en-US" sz="1600" b="1" dirty="0">
                <a:solidFill>
                  <a:srgbClr val="001132"/>
                </a:solidFill>
              </a:rPr>
              <a:t>Between $40-$45 </a:t>
            </a:r>
            <a:r>
              <a:rPr lang="en-US" sz="1600" dirty="0">
                <a:solidFill>
                  <a:srgbClr val="001132"/>
                </a:solidFill>
              </a:rPr>
              <a:t>Buy 100 Shares of Stock, One Option= 100 Shares Stock</a:t>
            </a:r>
          </a:p>
          <a:p>
            <a:pPr marL="0" lvl="0" indent="0">
              <a:buNone/>
            </a:pPr>
            <a:r>
              <a:rPr lang="en-US" sz="1600" b="1" dirty="0">
                <a:solidFill>
                  <a:srgbClr val="001132"/>
                </a:solidFill>
              </a:rPr>
              <a:t>Above $45- </a:t>
            </a:r>
            <a:r>
              <a:rPr lang="en-US" sz="1600" dirty="0">
                <a:solidFill>
                  <a:srgbClr val="001132"/>
                </a:solidFill>
              </a:rPr>
              <a:t>Nothing to Do</a:t>
            </a:r>
          </a:p>
          <a:p>
            <a:pPr marL="0" lvl="0" indent="0">
              <a:buNone/>
            </a:pPr>
            <a:endParaRPr lang="en-US" sz="1600" dirty="0">
              <a:solidFill>
                <a:srgbClr val="001132"/>
              </a:solidFill>
            </a:endParaRPr>
          </a:p>
          <a:p>
            <a:pPr marL="0" lvl="0" indent="0">
              <a:buNone/>
            </a:pPr>
            <a:r>
              <a:rPr lang="en-US" sz="1600" b="1" dirty="0">
                <a:solidFill>
                  <a:srgbClr val="001132"/>
                </a:solidFill>
              </a:rPr>
              <a:t>REMEMBER- </a:t>
            </a:r>
            <a:r>
              <a:rPr lang="en-US" sz="1600" dirty="0">
                <a:solidFill>
                  <a:srgbClr val="001132"/>
                </a:solidFill>
              </a:rPr>
              <a:t>Managing Position has NOTHING to do if winner or loser, just want to take position off, so on Monday have a Netted NO position</a:t>
            </a:r>
          </a:p>
        </p:txBody>
      </p:sp>
      <p:pic>
        <p:nvPicPr>
          <p:cNvPr id="7" name="Picture 6">
            <a:extLst>
              <a:ext uri="{FF2B5EF4-FFF2-40B4-BE49-F238E27FC236}">
                <a16:creationId xmlns:a16="http://schemas.microsoft.com/office/drawing/2014/main" id="{64DD1FEC-F4A3-4533-2610-44C044EE1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6769" y="6264773"/>
            <a:ext cx="404125" cy="385756"/>
          </a:xfrm>
          <a:prstGeom prst="rect">
            <a:avLst/>
          </a:prstGeom>
        </p:spPr>
      </p:pic>
    </p:spTree>
    <p:extLst>
      <p:ext uri="{BB962C8B-B14F-4D97-AF65-F5344CB8AC3E}">
        <p14:creationId xmlns:p14="http://schemas.microsoft.com/office/powerpoint/2010/main" val="794752142"/>
      </p:ext>
    </p:extLst>
  </p:cSld>
  <p:clrMapOvr>
    <a:overrideClrMapping bg1="dk1" tx1="lt1" bg2="dk2" tx2="lt2" accent1="accent1" accent2="accent2" accent3="accent3" accent4="accent4" accent5="accent5" accent6="accent6" hlink="hlink" folHlink="folHlink"/>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One glowing light up arrow among other down arrows on green pastel colour background">
            <a:extLst>
              <a:ext uri="{FF2B5EF4-FFF2-40B4-BE49-F238E27FC236}">
                <a16:creationId xmlns:a16="http://schemas.microsoft.com/office/drawing/2014/main" id="{52274814-6B3B-6E72-CDBE-64C73B35BF44}"/>
              </a:ext>
            </a:extLst>
          </p:cNvPr>
          <p:cNvPicPr>
            <a:picLocks noChangeAspect="1"/>
          </p:cNvPicPr>
          <p:nvPr/>
        </p:nvPicPr>
        <p:blipFill rotWithShape="1">
          <a:blip r:embed="rId2"/>
          <a:srcRect t="5436"/>
          <a:stretch/>
        </p:blipFill>
        <p:spPr>
          <a:xfrm>
            <a:off x="6096000" y="10"/>
            <a:ext cx="6095998"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21043" y="320999"/>
            <a:ext cx="1892968" cy="597401"/>
          </a:xfrm>
        </p:spPr>
        <p:txBody>
          <a:bodyPr>
            <a:normAutofit/>
          </a:bodyPr>
          <a:lstStyle/>
          <a:p>
            <a:r>
              <a:rPr lang="en-US" sz="3200" b="1" dirty="0">
                <a:latin typeface="+mj-lt"/>
                <a:cs typeface="Tahoma"/>
              </a:rPr>
              <a:t>Exit Plans</a:t>
            </a:r>
          </a:p>
        </p:txBody>
      </p:sp>
      <p:sp>
        <p:nvSpPr>
          <p:cNvPr id="3" name="Content Placeholder 2"/>
          <p:cNvSpPr>
            <a:spLocks noGrp="1"/>
          </p:cNvSpPr>
          <p:nvPr>
            <p:ph idx="1"/>
          </p:nvPr>
        </p:nvSpPr>
        <p:spPr>
          <a:xfrm>
            <a:off x="198041" y="1110905"/>
            <a:ext cx="5702968" cy="5426096"/>
          </a:xfrm>
        </p:spPr>
        <p:txBody>
          <a:bodyPr>
            <a:normAutofit/>
          </a:bodyPr>
          <a:lstStyle/>
          <a:p>
            <a:pPr>
              <a:buNone/>
            </a:pPr>
            <a:r>
              <a:rPr lang="en-US" sz="1800" b="1" dirty="0">
                <a:latin typeface="+mn-lt"/>
                <a:cs typeface="Tahoma"/>
              </a:rPr>
              <a:t>Have a plan on the onset of the trade:</a:t>
            </a:r>
          </a:p>
          <a:p>
            <a:pPr>
              <a:buFont typeface="Wingdings" panose="05000000000000000000" pitchFamily="2" charset="2"/>
              <a:buChar char="§"/>
            </a:pPr>
            <a:r>
              <a:rPr lang="en-US" sz="1800" dirty="0">
                <a:latin typeface="+mn-lt"/>
                <a:cs typeface="Tahoma"/>
              </a:rPr>
              <a:t>Know where you want to exit your position at. There are 2 different ways to set exit points.</a:t>
            </a:r>
          </a:p>
          <a:p>
            <a:pPr>
              <a:buNone/>
            </a:pPr>
            <a:endParaRPr lang="en-US" sz="1800" dirty="0">
              <a:latin typeface="+mn-lt"/>
              <a:cs typeface="Tahoma"/>
            </a:endParaRPr>
          </a:p>
          <a:p>
            <a:pPr>
              <a:buNone/>
            </a:pPr>
            <a:r>
              <a:rPr lang="en-US" sz="1800" b="1" dirty="0">
                <a:latin typeface="+mn-lt"/>
                <a:cs typeface="Tahoma"/>
              </a:rPr>
              <a:t>Option price:</a:t>
            </a:r>
          </a:p>
          <a:p>
            <a:pPr>
              <a:buFont typeface="Wingdings" panose="05000000000000000000" pitchFamily="2" charset="2"/>
              <a:buChar char="§"/>
            </a:pPr>
            <a:r>
              <a:rPr lang="en-US" sz="1800" dirty="0">
                <a:latin typeface="+mn-lt"/>
                <a:cs typeface="Tahoma"/>
              </a:rPr>
              <a:t>Are you going to exit the position when the option trades at a certain level? Keep in mind that exiting a call at $1.10 that you paid $1.00 is a nice return but wasn’t a good setup on a risk vs. reward basis. With spreads you might be looking for a double or triple before you even think of trimming.</a:t>
            </a:r>
          </a:p>
          <a:p>
            <a:pPr>
              <a:buNone/>
            </a:pPr>
            <a:endParaRPr lang="en-US" sz="1800" dirty="0">
              <a:latin typeface="+mn-lt"/>
              <a:cs typeface="Tahoma"/>
            </a:endParaRPr>
          </a:p>
          <a:p>
            <a:pPr>
              <a:buNone/>
            </a:pPr>
            <a:r>
              <a:rPr lang="en-US" sz="1800" b="1" dirty="0">
                <a:latin typeface="+mn-lt"/>
                <a:cs typeface="Tahoma"/>
              </a:rPr>
              <a:t>Chart levels:</a:t>
            </a:r>
          </a:p>
          <a:p>
            <a:pPr>
              <a:buFont typeface="Wingdings" panose="05000000000000000000" pitchFamily="2" charset="2"/>
              <a:buChar char="§"/>
            </a:pPr>
            <a:r>
              <a:rPr lang="en-US" sz="1800" dirty="0">
                <a:latin typeface="+mn-lt"/>
                <a:cs typeface="Tahoma"/>
              </a:rPr>
              <a:t>You can identify key levels of support and resistance on the chart at the onset of the trade. You may plan on exiting your position at these levels. Try and manage risk at the onset of the trade, stocks can gap higher or lower making your stops pointless.</a:t>
            </a:r>
          </a:p>
          <a:p>
            <a:pPr>
              <a:buNone/>
            </a:pPr>
            <a:endParaRPr lang="en-US" sz="800" b="1" dirty="0">
              <a:latin typeface="Tahoma"/>
              <a:cs typeface="Tahoma"/>
            </a:endParaRPr>
          </a:p>
          <a:p>
            <a:pPr>
              <a:buNone/>
            </a:pPr>
            <a:endParaRPr lang="en-US" sz="800" dirty="0">
              <a:latin typeface="Tahoma"/>
              <a:cs typeface="Tahoma"/>
            </a:endParaRPr>
          </a:p>
        </p:txBody>
      </p:sp>
      <p:pic>
        <p:nvPicPr>
          <p:cNvPr id="8" name="Picture 7">
            <a:extLst>
              <a:ext uri="{FF2B5EF4-FFF2-40B4-BE49-F238E27FC236}">
                <a16:creationId xmlns:a16="http://schemas.microsoft.com/office/drawing/2014/main" id="{C9615058-6533-6D22-6533-089E3BD48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2921" y="6182261"/>
            <a:ext cx="481037" cy="4591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A76EEBC-1C97-C528-9145-460E409ACEE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182" r="16182"/>
          <a:stretch/>
        </p:blipFill>
        <p:spPr>
          <a:xfrm>
            <a:off x="341313" y="592138"/>
            <a:ext cx="5754687" cy="5673725"/>
          </a:xfrm>
        </p:spPr>
      </p:pic>
      <p:sp>
        <p:nvSpPr>
          <p:cNvPr id="2" name="Title 1"/>
          <p:cNvSpPr>
            <a:spLocks noGrp="1"/>
          </p:cNvSpPr>
          <p:nvPr>
            <p:ph type="title" idx="4294967295"/>
          </p:nvPr>
        </p:nvSpPr>
        <p:spPr>
          <a:xfrm>
            <a:off x="7863531" y="139238"/>
            <a:ext cx="1839912" cy="647700"/>
          </a:xfrm>
        </p:spPr>
        <p:txBody>
          <a:bodyPr>
            <a:normAutofit/>
          </a:bodyPr>
          <a:lstStyle/>
          <a:p>
            <a:r>
              <a:rPr lang="en-US" sz="3200" b="1" dirty="0">
                <a:solidFill>
                  <a:srgbClr val="000000"/>
                </a:solidFill>
                <a:latin typeface="+mj-lt"/>
                <a:cs typeface="Tahoma"/>
              </a:rPr>
              <a:t>Exit Plans</a:t>
            </a:r>
          </a:p>
        </p:txBody>
      </p:sp>
      <p:sp>
        <p:nvSpPr>
          <p:cNvPr id="3" name="Content Placeholder 2"/>
          <p:cNvSpPr>
            <a:spLocks noGrp="1"/>
          </p:cNvSpPr>
          <p:nvPr>
            <p:ph idx="4294967295"/>
          </p:nvPr>
        </p:nvSpPr>
        <p:spPr>
          <a:xfrm>
            <a:off x="6221493" y="1004887"/>
            <a:ext cx="5773737" cy="4848225"/>
          </a:xfrm>
        </p:spPr>
        <p:txBody>
          <a:bodyPr>
            <a:noAutofit/>
          </a:bodyPr>
          <a:lstStyle/>
          <a:p>
            <a:pPr>
              <a:buNone/>
            </a:pPr>
            <a:r>
              <a:rPr lang="en-US" sz="1800" b="1" dirty="0">
                <a:solidFill>
                  <a:srgbClr val="000000"/>
                </a:solidFill>
                <a:latin typeface="+mn-lt"/>
                <a:cs typeface="Tahoma"/>
              </a:rPr>
              <a:t>How does your risk change?</a:t>
            </a:r>
          </a:p>
          <a:p>
            <a:pPr>
              <a:buFont typeface="Wingdings" panose="05000000000000000000" pitchFamily="2" charset="2"/>
              <a:buChar char="§"/>
            </a:pPr>
            <a:r>
              <a:rPr lang="en-US" sz="1800" dirty="0">
                <a:solidFill>
                  <a:srgbClr val="000000"/>
                </a:solidFill>
                <a:latin typeface="+mn-lt"/>
                <a:cs typeface="Tahoma"/>
              </a:rPr>
              <a:t>As a position moves in your favor the percentage risk of your total book this position represents </a:t>
            </a:r>
          </a:p>
          <a:p>
            <a:pPr>
              <a:buFont typeface="Wingdings" panose="05000000000000000000" pitchFamily="2" charset="2"/>
              <a:buChar char="§"/>
            </a:pPr>
            <a:r>
              <a:rPr lang="en-US" sz="1800" dirty="0">
                <a:solidFill>
                  <a:srgbClr val="000000"/>
                </a:solidFill>
                <a:latin typeface="+mn-lt"/>
                <a:cs typeface="Tahoma"/>
              </a:rPr>
              <a:t>continues to increase.  This risk must be managed because we never want too much of our book </a:t>
            </a:r>
          </a:p>
          <a:p>
            <a:pPr>
              <a:buFont typeface="Wingdings" panose="05000000000000000000" pitchFamily="2" charset="2"/>
              <a:buChar char="§"/>
            </a:pPr>
            <a:r>
              <a:rPr lang="en-US" sz="1800" dirty="0">
                <a:solidFill>
                  <a:srgbClr val="000000"/>
                </a:solidFill>
                <a:latin typeface="+mn-lt"/>
                <a:cs typeface="Tahoma"/>
              </a:rPr>
              <a:t>in a single position.  </a:t>
            </a:r>
          </a:p>
          <a:p>
            <a:pPr>
              <a:buFont typeface="Wingdings" panose="05000000000000000000" pitchFamily="2" charset="2"/>
              <a:buChar char="§"/>
            </a:pPr>
            <a:endParaRPr lang="en-US" sz="1800" dirty="0">
              <a:solidFill>
                <a:srgbClr val="000000"/>
              </a:solidFill>
              <a:latin typeface="+mn-lt"/>
              <a:cs typeface="Tahoma"/>
            </a:endParaRPr>
          </a:p>
          <a:p>
            <a:pPr>
              <a:buFont typeface="Wingdings" panose="05000000000000000000" pitchFamily="2" charset="2"/>
              <a:buChar char="§"/>
            </a:pPr>
            <a:r>
              <a:rPr lang="en-US" sz="1800" dirty="0">
                <a:solidFill>
                  <a:srgbClr val="000000"/>
                </a:solidFill>
                <a:latin typeface="+mn-lt"/>
                <a:cs typeface="Tahoma"/>
              </a:rPr>
              <a:t>I am long 20 puts at $1.00. My total risk on this position is $2,000</a:t>
            </a:r>
          </a:p>
          <a:p>
            <a:pPr>
              <a:buFont typeface="Wingdings" panose="05000000000000000000" pitchFamily="2" charset="2"/>
              <a:buChar char="§"/>
            </a:pPr>
            <a:r>
              <a:rPr lang="en-US" sz="1800" dirty="0">
                <a:solidFill>
                  <a:srgbClr val="000000"/>
                </a:solidFill>
                <a:latin typeface="+mn-lt"/>
                <a:cs typeface="Tahoma"/>
              </a:rPr>
              <a:t>If these puts got to $2.00 my risk is now $4,000</a:t>
            </a:r>
          </a:p>
          <a:p>
            <a:pPr>
              <a:buFont typeface="Wingdings" panose="05000000000000000000" pitchFamily="2" charset="2"/>
              <a:buChar char="§"/>
            </a:pPr>
            <a:r>
              <a:rPr lang="en-US" sz="1800" dirty="0">
                <a:solidFill>
                  <a:srgbClr val="000000"/>
                </a:solidFill>
                <a:latin typeface="+mn-lt"/>
                <a:cs typeface="Tahoma"/>
              </a:rPr>
              <a:t>If they go to $3.00 my risk is now $6,000</a:t>
            </a:r>
          </a:p>
          <a:p>
            <a:pPr>
              <a:buFont typeface="Wingdings" panose="05000000000000000000" pitchFamily="2" charset="2"/>
              <a:buChar char="§"/>
            </a:pPr>
            <a:endParaRPr lang="en-US" sz="1800" dirty="0">
              <a:solidFill>
                <a:srgbClr val="000000"/>
              </a:solidFill>
              <a:latin typeface="+mn-lt"/>
              <a:cs typeface="Tahoma"/>
            </a:endParaRPr>
          </a:p>
          <a:p>
            <a:pPr>
              <a:buFont typeface="Wingdings" panose="05000000000000000000" pitchFamily="2" charset="2"/>
              <a:buChar char="§"/>
            </a:pPr>
            <a:r>
              <a:rPr lang="en-US" sz="1800" dirty="0">
                <a:solidFill>
                  <a:srgbClr val="000000"/>
                </a:solidFill>
                <a:latin typeface="+mn-lt"/>
                <a:cs typeface="Tahoma"/>
              </a:rPr>
              <a:t>As we can see the more the options increase in value the risk as a percentage of my book increases.  </a:t>
            </a:r>
          </a:p>
          <a:p>
            <a:pPr>
              <a:buNone/>
            </a:pPr>
            <a:endParaRPr lang="en-US" sz="1800" b="1" dirty="0">
              <a:solidFill>
                <a:srgbClr val="000000"/>
              </a:solidFill>
              <a:latin typeface="+mn-lt"/>
              <a:cs typeface="Tahoma"/>
            </a:endParaRPr>
          </a:p>
        </p:txBody>
      </p:sp>
      <p:pic>
        <p:nvPicPr>
          <p:cNvPr id="10" name="Picture 9">
            <a:extLst>
              <a:ext uri="{FF2B5EF4-FFF2-40B4-BE49-F238E27FC236}">
                <a16:creationId xmlns:a16="http://schemas.microsoft.com/office/drawing/2014/main" id="{1C575E09-F8C7-1053-3377-9BBA1BCD4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8535" y="6239210"/>
            <a:ext cx="496695" cy="47411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4881</TotalTime>
  <Words>1234</Words>
  <Application>Microsoft Office PowerPoint</Application>
  <PresentationFormat>Widescreen</PresentationFormat>
  <Paragraphs>109</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Montserrat Black</vt:lpstr>
      <vt:lpstr>Nunito Sans SemiBold</vt:lpstr>
      <vt:lpstr>Tahoma</vt:lpstr>
      <vt:lpstr>Wingdings</vt:lpstr>
      <vt:lpstr>Office Theme</vt:lpstr>
      <vt:lpstr>PowerPoint Presentation</vt:lpstr>
      <vt:lpstr>Exit Plans</vt:lpstr>
      <vt:lpstr>Managing Options on Expiration</vt:lpstr>
      <vt:lpstr>Options Expiring on Expiration</vt:lpstr>
      <vt:lpstr>Exit Plans</vt:lpstr>
      <vt:lpstr>Stock #1 : ABC</vt:lpstr>
      <vt:lpstr>Stock #1 : ABC</vt:lpstr>
      <vt:lpstr>Exit Plans</vt:lpstr>
      <vt:lpstr>Exit Plans</vt:lpstr>
      <vt:lpstr>Exit Plans</vt:lpstr>
      <vt:lpstr>Exit Plans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443</cp:revision>
  <dcterms:created xsi:type="dcterms:W3CDTF">2020-06-17T05:33:19Z</dcterms:created>
  <dcterms:modified xsi:type="dcterms:W3CDTF">2024-04-14T19:00:49Z</dcterms:modified>
</cp:coreProperties>
</file>