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132"/>
    <a:srgbClr val="000101"/>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Montserrat Black" panose="00000A00000000000000" pitchFamily="2" charset="0"/>
                </a:rPr>
                <a:t>Calendar Spreads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0DE4B3-6760-AC9F-A4B4-17B7B812A2AF}"/>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a:latin typeface="+mj-lt"/>
                <a:ea typeface="+mj-ea"/>
                <a:cs typeface="+mj-cs"/>
              </a:rPr>
              <a:t>Diagonal Spreads</a:t>
            </a:r>
          </a:p>
        </p:txBody>
      </p:sp>
      <p:pic>
        <p:nvPicPr>
          <p:cNvPr id="5" name="Picture Placeholder 4" descr="A picture containing text, indoor&#10;&#10;Description automatically generated">
            <a:extLst>
              <a:ext uri="{FF2B5EF4-FFF2-40B4-BE49-F238E27FC236}">
                <a16:creationId xmlns:a16="http://schemas.microsoft.com/office/drawing/2014/main" id="{3AAB7C9E-33F4-B7FB-56A5-8A79F02C6BB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5498" b="376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3D6F9179-4A2A-2157-4C07-3ABDD568B985}"/>
              </a:ext>
            </a:extLst>
          </p:cNvPr>
          <p:cNvSpPr txBox="1"/>
          <p:nvPr/>
        </p:nvSpPr>
        <p:spPr>
          <a:xfrm>
            <a:off x="4223982" y="3752851"/>
            <a:ext cx="7485413" cy="1913854"/>
          </a:xfrm>
          <a:prstGeom prst="rect">
            <a:avLst/>
          </a:prstGeom>
        </p:spPr>
        <p:txBody>
          <a:bodyPr vert="horz" lIns="91440" tIns="45720" rIns="91440" bIns="45720" rtlCol="0" anchor="ctr">
            <a:normAutofit/>
          </a:bodyPr>
          <a:lstStyle/>
          <a:p>
            <a:pPr lvl="0">
              <a:lnSpc>
                <a:spcPct val="90000"/>
              </a:lnSpc>
              <a:spcAft>
                <a:spcPts val="600"/>
              </a:spcAft>
            </a:pPr>
            <a:r>
              <a:rPr lang="en-US" b="0" dirty="0"/>
              <a:t>Diagonal spreads</a:t>
            </a:r>
          </a:p>
          <a:p>
            <a:pPr marL="285750" lvl="0" indent="-228600">
              <a:lnSpc>
                <a:spcPct val="90000"/>
              </a:lnSpc>
              <a:spcAft>
                <a:spcPts val="600"/>
              </a:spcAft>
              <a:buFont typeface="Arial" panose="020B0604020202020204" pitchFamily="34" charset="0"/>
              <a:buChar char="•"/>
            </a:pPr>
            <a:r>
              <a:rPr lang="en-US" b="0" dirty="0"/>
              <a:t>A variation on the horizontal spread, it is also a time spread using different strike prices.</a:t>
            </a:r>
          </a:p>
          <a:p>
            <a:pPr marL="285750" lvl="0" indent="-228600">
              <a:lnSpc>
                <a:spcPct val="90000"/>
              </a:lnSpc>
              <a:spcAft>
                <a:spcPts val="600"/>
              </a:spcAft>
              <a:buFont typeface="Arial" panose="020B0604020202020204" pitchFamily="34" charset="0"/>
              <a:buChar char="•"/>
            </a:pPr>
            <a:r>
              <a:rPr lang="en-US" b="0" dirty="0"/>
              <a:t>Two step strategy, on one hand you are long time, and on the other you are taking a directional view.</a:t>
            </a:r>
          </a:p>
          <a:p>
            <a:pPr marL="285750" lvl="0" indent="-228600">
              <a:lnSpc>
                <a:spcPct val="90000"/>
              </a:lnSpc>
              <a:spcAft>
                <a:spcPts val="600"/>
              </a:spcAft>
              <a:buFont typeface="Arial" panose="020B0604020202020204" pitchFamily="34" charset="0"/>
              <a:buChar char="•"/>
            </a:pPr>
            <a:r>
              <a:rPr lang="en-US" b="0" dirty="0"/>
              <a:t>Taking a view of both time and direction on the stock.</a:t>
            </a:r>
          </a:p>
        </p:txBody>
      </p:sp>
      <p:pic>
        <p:nvPicPr>
          <p:cNvPr id="9" name="Picture 8">
            <a:extLst>
              <a:ext uri="{FF2B5EF4-FFF2-40B4-BE49-F238E27FC236}">
                <a16:creationId xmlns:a16="http://schemas.microsoft.com/office/drawing/2014/main" id="{9FFABBA0-AA77-21CE-6463-3A67DB707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348" y="6205537"/>
            <a:ext cx="436411" cy="416574"/>
          </a:xfrm>
          <a:prstGeom prst="rect">
            <a:avLst/>
          </a:prstGeom>
        </p:spPr>
      </p:pic>
    </p:spTree>
    <p:extLst>
      <p:ext uri="{BB962C8B-B14F-4D97-AF65-F5344CB8AC3E}">
        <p14:creationId xmlns:p14="http://schemas.microsoft.com/office/powerpoint/2010/main" val="240315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9F1F75-8990-CD4A-3BFE-BC2108C0407F}"/>
              </a:ext>
            </a:extLst>
          </p:cNvPr>
          <p:cNvSpPr txBox="1"/>
          <p:nvPr/>
        </p:nvSpPr>
        <p:spPr>
          <a:xfrm>
            <a:off x="8006084" y="214684"/>
            <a:ext cx="3689091" cy="57092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000" b="1" dirty="0">
                <a:solidFill>
                  <a:srgbClr val="001132"/>
                </a:solidFill>
                <a:latin typeface="+mj-lt"/>
                <a:ea typeface="+mj-ea"/>
                <a:cs typeface="+mj-cs"/>
              </a:rPr>
              <a:t>Diagonal Spreads</a:t>
            </a:r>
          </a:p>
        </p:txBody>
      </p:sp>
      <p:pic>
        <p:nvPicPr>
          <p:cNvPr id="4" name="Picture Placeholder 3">
            <a:extLst>
              <a:ext uri="{FF2B5EF4-FFF2-40B4-BE49-F238E27FC236}">
                <a16:creationId xmlns:a16="http://schemas.microsoft.com/office/drawing/2014/main" id="{3FC69C5E-A1F7-64D1-15AC-BFD6271E59E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883" r="3980"/>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5" name="TextBox 4">
            <a:extLst>
              <a:ext uri="{FF2B5EF4-FFF2-40B4-BE49-F238E27FC236}">
                <a16:creationId xmlns:a16="http://schemas.microsoft.com/office/drawing/2014/main" id="{A9E179F5-7BC7-D851-5C36-56B7C9FD9C67}"/>
              </a:ext>
            </a:extLst>
          </p:cNvPr>
          <p:cNvSpPr txBox="1"/>
          <p:nvPr/>
        </p:nvSpPr>
        <p:spPr>
          <a:xfrm>
            <a:off x="7843234" y="1000295"/>
            <a:ext cx="4237149" cy="5643021"/>
          </a:xfrm>
          <a:prstGeom prst="rect">
            <a:avLst/>
          </a:prstGeom>
        </p:spPr>
        <p:txBody>
          <a:bodyPr vert="horz" lIns="91440" tIns="45720" rIns="91440" bIns="45720" rtlCol="0">
            <a:noAutofit/>
          </a:bodyPr>
          <a:lstStyle/>
          <a:p>
            <a:pPr>
              <a:lnSpc>
                <a:spcPct val="90000"/>
              </a:lnSpc>
              <a:spcAft>
                <a:spcPts val="600"/>
              </a:spcAft>
            </a:pPr>
            <a:r>
              <a:rPr lang="en-US" dirty="0">
                <a:solidFill>
                  <a:srgbClr val="001132"/>
                </a:solidFill>
              </a:rPr>
              <a:t>Ex. Sell short term ATM call, buy the farther term OTM call. Establish this trade for even money or a small debit. Ideally your short option will expire worthless, making the farther term option free or nearly free. </a:t>
            </a:r>
          </a:p>
          <a:p>
            <a:pPr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Essentially the view we are taking is that the market will be flat in the near term and then spike.  This will leave us with a free or nearly free option when the short leg expires. We can then sell this option outright or use it in another strategy.</a:t>
            </a:r>
          </a:p>
          <a:p>
            <a:pPr marL="285750"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Diagonal call spreads are mildly bearish, where diagonal put spreads are mildly bullish. </a:t>
            </a:r>
          </a:p>
          <a:p>
            <a:pPr marL="285750" indent="-228600">
              <a:lnSpc>
                <a:spcPct val="90000"/>
              </a:lnSpc>
              <a:spcAft>
                <a:spcPts val="600"/>
              </a:spcAft>
              <a:buFont typeface="Arial" panose="020B0604020202020204" pitchFamily="34" charset="0"/>
              <a:buChar char="•"/>
            </a:pPr>
            <a:endParaRPr lang="en-US" dirty="0">
              <a:solidFill>
                <a:srgbClr val="001132"/>
              </a:solidFill>
            </a:endParaRPr>
          </a:p>
          <a:p>
            <a:pPr marL="285750" indent="-228600">
              <a:lnSpc>
                <a:spcPct val="90000"/>
              </a:lnSpc>
              <a:spcAft>
                <a:spcPts val="600"/>
              </a:spcAft>
              <a:buFont typeface="Arial" panose="020B0604020202020204" pitchFamily="34" charset="0"/>
              <a:buChar char="•"/>
            </a:pPr>
            <a:r>
              <a:rPr lang="en-US" dirty="0">
                <a:solidFill>
                  <a:srgbClr val="001132"/>
                </a:solidFill>
              </a:rPr>
              <a:t>If the short leg goes into the money this hurts our position. </a:t>
            </a:r>
          </a:p>
        </p:txBody>
      </p:sp>
      <p:pic>
        <p:nvPicPr>
          <p:cNvPr id="8" name="Picture 7">
            <a:extLst>
              <a:ext uri="{FF2B5EF4-FFF2-40B4-BE49-F238E27FC236}">
                <a16:creationId xmlns:a16="http://schemas.microsoft.com/office/drawing/2014/main" id="{ACEF06E7-8E91-5327-1E4C-880A43CDF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3848" y="6242512"/>
            <a:ext cx="532344" cy="508146"/>
          </a:xfrm>
          <a:prstGeom prst="rect">
            <a:avLst/>
          </a:prstGeom>
        </p:spPr>
      </p:pic>
    </p:spTree>
    <p:extLst>
      <p:ext uri="{BB962C8B-B14F-4D97-AF65-F5344CB8AC3E}">
        <p14:creationId xmlns:p14="http://schemas.microsoft.com/office/powerpoint/2010/main" val="136711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blur&#10;&#10;Description automatically generated">
            <a:extLst>
              <a:ext uri="{FF2B5EF4-FFF2-40B4-BE49-F238E27FC236}">
                <a16:creationId xmlns:a16="http://schemas.microsoft.com/office/drawing/2014/main" id="{37A317BD-E602-9117-6CE7-A8DCE21BB86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118" r="3118"/>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BB043F1-4416-53C8-6E2D-A9D435F678C4}"/>
              </a:ext>
            </a:extLst>
          </p:cNvPr>
          <p:cNvSpPr txBox="1"/>
          <p:nvPr/>
        </p:nvSpPr>
        <p:spPr>
          <a:xfrm>
            <a:off x="8120333" y="150069"/>
            <a:ext cx="3822189" cy="7872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rgbClr val="001132"/>
                </a:solidFill>
                <a:latin typeface="+mj-lt"/>
                <a:ea typeface="+mj-ea"/>
                <a:cs typeface="+mj-cs"/>
              </a:rPr>
              <a:t>Diagonal Spreads</a:t>
            </a:r>
          </a:p>
        </p:txBody>
      </p:sp>
      <p:sp>
        <p:nvSpPr>
          <p:cNvPr id="6" name="TextBox 5">
            <a:extLst>
              <a:ext uri="{FF2B5EF4-FFF2-40B4-BE49-F238E27FC236}">
                <a16:creationId xmlns:a16="http://schemas.microsoft.com/office/drawing/2014/main" id="{1B71586B-F184-922F-FBED-B33773D0BA03}"/>
              </a:ext>
            </a:extLst>
          </p:cNvPr>
          <p:cNvSpPr txBox="1"/>
          <p:nvPr/>
        </p:nvSpPr>
        <p:spPr>
          <a:xfrm>
            <a:off x="7727848" y="1226495"/>
            <a:ext cx="4360912" cy="4405009"/>
          </a:xfrm>
          <a:prstGeom prst="rect">
            <a:avLst/>
          </a:prstGeom>
        </p:spPr>
        <p:txBody>
          <a:bodyPr vert="horz" lIns="91440" tIns="45720" rIns="91440" bIns="45720" rtlCol="0">
            <a:normAutofit fontScale="92500"/>
          </a:bodyPr>
          <a:lstStyle/>
          <a:p>
            <a:pPr lvl="0">
              <a:lnSpc>
                <a:spcPct val="150000"/>
              </a:lnSpc>
              <a:spcAft>
                <a:spcPts val="600"/>
              </a:spcAft>
            </a:pPr>
            <a:r>
              <a:rPr lang="en-US" sz="1700" b="0" dirty="0">
                <a:solidFill>
                  <a:srgbClr val="001132"/>
                </a:solidFill>
              </a:rPr>
              <a:t>Ex. We sell a March 110 for $1.70, we then buy an April 115 call for $1.50. We put this trade on for a net credit of $0.20.  At expiration the stock is worth $109.00.  Our short call expires worthless for a profit of $1.70.  Our long call is now worth $.80, our total profit from this trade is now $1.00</a:t>
            </a:r>
          </a:p>
          <a:p>
            <a:pPr indent="-228600">
              <a:lnSpc>
                <a:spcPct val="150000"/>
              </a:lnSpc>
              <a:spcAft>
                <a:spcPts val="600"/>
              </a:spcAft>
              <a:buFont typeface="Arial" panose="020B0604020202020204" pitchFamily="34" charset="0"/>
              <a:buChar char="•"/>
            </a:pPr>
            <a:endParaRPr lang="en-US" sz="1700" dirty="0">
              <a:solidFill>
                <a:srgbClr val="001132"/>
              </a:solidFill>
            </a:endParaRPr>
          </a:p>
          <a:p>
            <a:pPr>
              <a:lnSpc>
                <a:spcPct val="150000"/>
              </a:lnSpc>
              <a:spcAft>
                <a:spcPts val="600"/>
              </a:spcAft>
            </a:pPr>
            <a:r>
              <a:rPr lang="en-US" sz="1700" b="0" dirty="0">
                <a:solidFill>
                  <a:srgbClr val="001132"/>
                </a:solidFill>
              </a:rPr>
              <a:t>In this trade we have paid for the April call with the profit from our short call.  We can now sell this option outright or use it to set up another strategy.</a:t>
            </a:r>
          </a:p>
        </p:txBody>
      </p:sp>
      <p:pic>
        <p:nvPicPr>
          <p:cNvPr id="9" name="Picture 8">
            <a:extLst>
              <a:ext uri="{FF2B5EF4-FFF2-40B4-BE49-F238E27FC236}">
                <a16:creationId xmlns:a16="http://schemas.microsoft.com/office/drawing/2014/main" id="{2D3C6FD8-5E54-569F-25B9-5DA9BD0D1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2379" y="6202579"/>
            <a:ext cx="558730" cy="533333"/>
          </a:xfrm>
          <a:prstGeom prst="rect">
            <a:avLst/>
          </a:prstGeom>
        </p:spPr>
      </p:pic>
    </p:spTree>
    <p:extLst>
      <p:ext uri="{BB962C8B-B14F-4D97-AF65-F5344CB8AC3E}">
        <p14:creationId xmlns:p14="http://schemas.microsoft.com/office/powerpoint/2010/main" val="3183620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3E279A52-177D-482C-92C8-10DD7A18F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07D845-46DF-95E0-0B24-712C16B37C98}"/>
              </a:ext>
            </a:extLst>
          </p:cNvPr>
          <p:cNvSpPr txBox="1"/>
          <p:nvPr/>
        </p:nvSpPr>
        <p:spPr>
          <a:xfrm>
            <a:off x="1295124" y="383042"/>
            <a:ext cx="4357499" cy="7405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dirty="0">
                <a:solidFill>
                  <a:srgbClr val="001132"/>
                </a:solidFill>
                <a:latin typeface="+mj-lt"/>
                <a:ea typeface="+mj-ea"/>
                <a:cs typeface="+mj-cs"/>
              </a:rPr>
              <a:t>Diagonal Spreads</a:t>
            </a:r>
          </a:p>
        </p:txBody>
      </p:sp>
      <p:grpSp>
        <p:nvGrpSpPr>
          <p:cNvPr id="41" name="Group 40">
            <a:extLst>
              <a:ext uri="{FF2B5EF4-FFF2-40B4-BE49-F238E27FC236}">
                <a16:creationId xmlns:a16="http://schemas.microsoft.com/office/drawing/2014/main" id="{4BCD063E-D4FF-4FB3-8F1D-5DD228883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2" name="Freeform 6">
              <a:extLst>
                <a:ext uri="{FF2B5EF4-FFF2-40B4-BE49-F238E27FC236}">
                  <a16:creationId xmlns:a16="http://schemas.microsoft.com/office/drawing/2014/main" id="{74E5C9C3-37C9-425E-A935-0CE649921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en-US"/>
            </a:p>
          </p:txBody>
        </p:sp>
        <p:sp>
          <p:nvSpPr>
            <p:cNvPr id="43" name="Freeform 6">
              <a:extLst>
                <a:ext uri="{FF2B5EF4-FFF2-40B4-BE49-F238E27FC236}">
                  <a16:creationId xmlns:a16="http://schemas.microsoft.com/office/drawing/2014/main" id="{2526C943-4313-4653-93E0-80AA1FD610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5" name="TextBox 4">
            <a:extLst>
              <a:ext uri="{FF2B5EF4-FFF2-40B4-BE49-F238E27FC236}">
                <a16:creationId xmlns:a16="http://schemas.microsoft.com/office/drawing/2014/main" id="{FCB569A6-A8F1-4BEB-3F17-1768484DE41A}"/>
              </a:ext>
            </a:extLst>
          </p:cNvPr>
          <p:cNvSpPr txBox="1"/>
          <p:nvPr/>
        </p:nvSpPr>
        <p:spPr>
          <a:xfrm>
            <a:off x="1295124" y="1164063"/>
            <a:ext cx="4363595" cy="3844800"/>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1900" b="0" dirty="0">
                <a:solidFill>
                  <a:srgbClr val="001132"/>
                </a:solidFill>
              </a:rPr>
              <a:t>Diagonal call spreads are mildly bearish, where diagonal put spreads are mildly bullish. </a:t>
            </a:r>
          </a:p>
          <a:p>
            <a:pPr marL="285750" lvl="0" indent="-228600">
              <a:lnSpc>
                <a:spcPct val="90000"/>
              </a:lnSpc>
              <a:spcAft>
                <a:spcPts val="600"/>
              </a:spcAft>
              <a:buClr>
                <a:srgbClr val="000000"/>
              </a:buClr>
              <a:buSzPct val="68750"/>
              <a:buFont typeface="Arial" panose="020B0604020202020204" pitchFamily="34" charset="0"/>
              <a:buChar char="•"/>
            </a:pPr>
            <a:r>
              <a:rPr lang="en-US" sz="1900" b="0" dirty="0">
                <a:solidFill>
                  <a:srgbClr val="001132"/>
                </a:solidFill>
              </a:rPr>
              <a:t>A diagonal can be viewed as a variation on the covered call.</a:t>
            </a:r>
          </a:p>
          <a:p>
            <a:pPr marL="285750" lvl="0" indent="-228600">
              <a:lnSpc>
                <a:spcPct val="90000"/>
              </a:lnSpc>
              <a:spcAft>
                <a:spcPts val="600"/>
              </a:spcAft>
              <a:buFont typeface="Arial" panose="020B0604020202020204" pitchFamily="34" charset="0"/>
              <a:buChar char="•"/>
            </a:pPr>
            <a:r>
              <a:rPr lang="en-US" sz="1900" b="0" dirty="0">
                <a:solidFill>
                  <a:srgbClr val="001132"/>
                </a:solidFill>
              </a:rPr>
              <a:t>If the short leg goes into the money this hurts our position</a:t>
            </a:r>
          </a:p>
          <a:p>
            <a:pPr marL="285750" lvl="0" indent="-228600">
              <a:lnSpc>
                <a:spcPct val="90000"/>
              </a:lnSpc>
              <a:spcAft>
                <a:spcPts val="600"/>
              </a:spcAft>
              <a:buClr>
                <a:srgbClr val="000000"/>
              </a:buClr>
              <a:buSzPct val="68750"/>
              <a:buFont typeface="Arial" panose="020B0604020202020204" pitchFamily="34" charset="0"/>
              <a:buChar char="•"/>
            </a:pPr>
            <a:r>
              <a:rPr lang="en-US" sz="1900" b="0" dirty="0">
                <a:solidFill>
                  <a:srgbClr val="001132"/>
                </a:solidFill>
              </a:rPr>
              <a:t>Our P&amp;L graph for a diagonal spread will look very similar to the graph for horizontal spreads.  However, our point of max profit will be skewed towards the higher strike of the longer dated option.   </a:t>
            </a:r>
          </a:p>
        </p:txBody>
      </p:sp>
      <p:pic>
        <p:nvPicPr>
          <p:cNvPr id="4" name="Picture Placeholder 3" descr="A picture containing text&#10;&#10;Description automatically generated">
            <a:extLst>
              <a:ext uri="{FF2B5EF4-FFF2-40B4-BE49-F238E27FC236}">
                <a16:creationId xmlns:a16="http://schemas.microsoft.com/office/drawing/2014/main" id="{48E67784-4210-DBF6-CDC9-F54854C4CB70}"/>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287" r="27734" b="-3"/>
          <a:stretch/>
        </p:blipFill>
        <p:spPr>
          <a:xfrm>
            <a:off x="6096000" y="580713"/>
            <a:ext cx="5414304" cy="5407737"/>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p:spPr>
      </p:pic>
      <p:sp>
        <p:nvSpPr>
          <p:cNvPr id="30" name="Shape 1307">
            <a:extLst>
              <a:ext uri="{FF2B5EF4-FFF2-40B4-BE49-F238E27FC236}">
                <a16:creationId xmlns:a16="http://schemas.microsoft.com/office/drawing/2014/main" id="{3172415E-DF07-D4B7-420F-C364D711793B}"/>
              </a:ext>
            </a:extLst>
          </p:cNvPr>
          <p:cNvSpPr/>
          <p:nvPr/>
        </p:nvSpPr>
        <p:spPr>
          <a:xfrm>
            <a:off x="3551413" y="4901286"/>
            <a:ext cx="1862891" cy="1779564"/>
          </a:xfrm>
          <a:prstGeom prst="rect">
            <a:avLst/>
          </a:prstGeom>
          <a:blipFill>
            <a:blip r:embed="rId3" cstate="print"/>
            <a:stretch>
              <a:fillRect/>
            </a:stretch>
          </a:blipFill>
          <a:ln w="38100">
            <a:solidFill>
              <a:srgbClr val="001132"/>
            </a:solidFill>
          </a:ln>
        </p:spPr>
        <p:txBody>
          <a:bodyPr/>
          <a:lstStyle/>
          <a:p>
            <a:endParaRPr lang="en-US"/>
          </a:p>
        </p:txBody>
      </p:sp>
      <p:pic>
        <p:nvPicPr>
          <p:cNvPr id="8" name="Picture 7">
            <a:extLst>
              <a:ext uri="{FF2B5EF4-FFF2-40B4-BE49-F238E27FC236}">
                <a16:creationId xmlns:a16="http://schemas.microsoft.com/office/drawing/2014/main" id="{B13F0121-3E47-3759-8588-CF777C5FE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0304" y="6147517"/>
            <a:ext cx="520364" cy="496711"/>
          </a:xfrm>
          <a:prstGeom prst="rect">
            <a:avLst/>
          </a:prstGeom>
        </p:spPr>
      </p:pic>
    </p:spTree>
    <p:extLst>
      <p:ext uri="{BB962C8B-B14F-4D97-AF65-F5344CB8AC3E}">
        <p14:creationId xmlns:p14="http://schemas.microsoft.com/office/powerpoint/2010/main" val="315149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5D5B2F-5697-2E15-33CC-00800BD9AA87}"/>
              </a:ext>
            </a:extLst>
          </p:cNvPr>
          <p:cNvSpPr txBox="1"/>
          <p:nvPr/>
        </p:nvSpPr>
        <p:spPr>
          <a:xfrm>
            <a:off x="7531610" y="365125"/>
            <a:ext cx="3822189" cy="8583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Diagonal Spreads</a:t>
            </a:r>
          </a:p>
        </p:txBody>
      </p:sp>
      <p:pic>
        <p:nvPicPr>
          <p:cNvPr id="5" name="Picture Placeholder 4">
            <a:extLst>
              <a:ext uri="{FF2B5EF4-FFF2-40B4-BE49-F238E27FC236}">
                <a16:creationId xmlns:a16="http://schemas.microsoft.com/office/drawing/2014/main" id="{3C5C6EE5-FC12-89A4-D1BD-DD6FCB915C1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754" r="13100"/>
          <a:stretch/>
        </p:blipFill>
        <p:spPr>
          <a:xfrm>
            <a:off x="1" y="10"/>
            <a:ext cx="6936390" cy="6857990"/>
          </a:xfrm>
          <a:prstGeom prst="rect">
            <a:avLst/>
          </a:prstGeom>
        </p:spPr>
      </p:pic>
      <p:sp>
        <p:nvSpPr>
          <p:cNvPr id="6" name="TextBox 5">
            <a:extLst>
              <a:ext uri="{FF2B5EF4-FFF2-40B4-BE49-F238E27FC236}">
                <a16:creationId xmlns:a16="http://schemas.microsoft.com/office/drawing/2014/main" id="{9EBDA957-25B8-E8F2-D588-342FC723AEBF}"/>
              </a:ext>
            </a:extLst>
          </p:cNvPr>
          <p:cNvSpPr txBox="1"/>
          <p:nvPr/>
        </p:nvSpPr>
        <p:spPr>
          <a:xfrm>
            <a:off x="7531610" y="1301400"/>
            <a:ext cx="4291196" cy="3742762"/>
          </a:xfrm>
          <a:prstGeom prst="rect">
            <a:avLst/>
          </a:prstGeom>
        </p:spPr>
        <p:txBody>
          <a:bodyPr vert="horz" lIns="91440" tIns="45720" rIns="91440" bIns="45720" rtlCol="0">
            <a:normAutofit fontScale="92500" lnSpcReduction="20000"/>
          </a:bodyPr>
          <a:lstStyle/>
          <a:p>
            <a:pPr lvl="0">
              <a:lnSpc>
                <a:spcPct val="90000"/>
              </a:lnSpc>
              <a:spcAft>
                <a:spcPts val="600"/>
              </a:spcAft>
            </a:pPr>
            <a:r>
              <a:rPr lang="en-US" sz="1900" dirty="0"/>
              <a:t>Double Diagonal:</a:t>
            </a:r>
          </a:p>
          <a:p>
            <a:pPr marL="285750" lvl="0" indent="-228600">
              <a:lnSpc>
                <a:spcPct val="150000"/>
              </a:lnSpc>
              <a:spcAft>
                <a:spcPts val="600"/>
              </a:spcAft>
              <a:buFont typeface="Arial" panose="020B0604020202020204" pitchFamily="34" charset="0"/>
              <a:buChar char="•"/>
            </a:pPr>
            <a:r>
              <a:rPr lang="en-US" sz="1900" b="0" dirty="0"/>
              <a:t>A double diagonal is a 4-leg trade. It consists of buying a long dated put, selling a near term put, buying a long- dated call and selling a near term call.</a:t>
            </a:r>
          </a:p>
          <a:p>
            <a:pPr marL="285750" lvl="0" indent="-228600">
              <a:lnSpc>
                <a:spcPct val="150000"/>
              </a:lnSpc>
              <a:spcAft>
                <a:spcPts val="600"/>
              </a:spcAft>
              <a:buFont typeface="Arial" panose="020B0604020202020204" pitchFamily="34" charset="0"/>
              <a:buChar char="•"/>
            </a:pPr>
            <a:r>
              <a:rPr lang="en-US" sz="1900" b="0" dirty="0"/>
              <a:t>You want to enter the trade for as close to even money as possible.  </a:t>
            </a:r>
          </a:p>
          <a:p>
            <a:pPr marL="285750" lvl="0" indent="-228600">
              <a:lnSpc>
                <a:spcPct val="150000"/>
              </a:lnSpc>
              <a:spcAft>
                <a:spcPts val="600"/>
              </a:spcAft>
              <a:buFont typeface="Arial" panose="020B0604020202020204" pitchFamily="34" charset="0"/>
              <a:buChar char="•"/>
            </a:pPr>
            <a:r>
              <a:rPr lang="en-US" sz="1900" b="0" dirty="0"/>
              <a:t>You can look at it in terms of being a short straddle in the near term and long strangle in the long term</a:t>
            </a:r>
          </a:p>
        </p:txBody>
      </p:sp>
      <p:sp>
        <p:nvSpPr>
          <p:cNvPr id="10" name="Shape 1322">
            <a:extLst>
              <a:ext uri="{FF2B5EF4-FFF2-40B4-BE49-F238E27FC236}">
                <a16:creationId xmlns:a16="http://schemas.microsoft.com/office/drawing/2014/main" id="{F7B0B7DD-432A-4CDB-2B1A-3CD0A53089D6}"/>
              </a:ext>
            </a:extLst>
          </p:cNvPr>
          <p:cNvSpPr/>
          <p:nvPr/>
        </p:nvSpPr>
        <p:spPr>
          <a:xfrm>
            <a:off x="7532637" y="5122069"/>
            <a:ext cx="2144571" cy="1448713"/>
          </a:xfrm>
          <a:prstGeom prst="rect">
            <a:avLst/>
          </a:prstGeom>
          <a:blipFill>
            <a:blip r:embed="rId3" cstate="print"/>
            <a:stretch>
              <a:fillRect/>
            </a:stretch>
          </a:blipFill>
          <a:ln w="28575">
            <a:solidFill>
              <a:srgbClr val="001132"/>
            </a:solidFill>
          </a:ln>
        </p:spPr>
        <p:txBody>
          <a:bodyPr/>
          <a:lstStyle/>
          <a:p>
            <a:endParaRPr lang="en-US"/>
          </a:p>
        </p:txBody>
      </p:sp>
      <p:pic>
        <p:nvPicPr>
          <p:cNvPr id="11" name="Picture 10">
            <a:extLst>
              <a:ext uri="{FF2B5EF4-FFF2-40B4-BE49-F238E27FC236}">
                <a16:creationId xmlns:a16="http://schemas.microsoft.com/office/drawing/2014/main" id="{17AA3FB8-EAC2-68F6-F063-283EFB0B3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2321" y="6096955"/>
            <a:ext cx="496391" cy="473828"/>
          </a:xfrm>
          <a:prstGeom prst="rect">
            <a:avLst/>
          </a:prstGeom>
        </p:spPr>
      </p:pic>
    </p:spTree>
    <p:extLst>
      <p:ext uri="{BB962C8B-B14F-4D97-AF65-F5344CB8AC3E}">
        <p14:creationId xmlns:p14="http://schemas.microsoft.com/office/powerpoint/2010/main" val="327601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4CB529-525A-D7C0-8D60-D2B0F43A0155}"/>
              </a:ext>
            </a:extLst>
          </p:cNvPr>
          <p:cNvSpPr txBox="1"/>
          <p:nvPr/>
        </p:nvSpPr>
        <p:spPr>
          <a:xfrm>
            <a:off x="816355" y="768433"/>
            <a:ext cx="3316618" cy="7874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latin typeface="+mj-lt"/>
                <a:ea typeface="+mj-ea"/>
                <a:cs typeface="+mj-cs"/>
              </a:rPr>
              <a:t>Diagonal Spreads</a:t>
            </a:r>
          </a:p>
        </p:txBody>
      </p:sp>
      <p:sp>
        <p:nvSpPr>
          <p:cNvPr id="5" name="TextBox 4">
            <a:extLst>
              <a:ext uri="{FF2B5EF4-FFF2-40B4-BE49-F238E27FC236}">
                <a16:creationId xmlns:a16="http://schemas.microsoft.com/office/drawing/2014/main" id="{B5E7E8DA-1DB0-879B-61B2-7A3019E7371F}"/>
              </a:ext>
            </a:extLst>
          </p:cNvPr>
          <p:cNvSpPr txBox="1"/>
          <p:nvPr/>
        </p:nvSpPr>
        <p:spPr>
          <a:xfrm>
            <a:off x="648931" y="2304148"/>
            <a:ext cx="3651466" cy="3785419"/>
          </a:xfrm>
          <a:prstGeom prst="rect">
            <a:avLst/>
          </a:prstGeom>
        </p:spPr>
        <p:txBody>
          <a:bodyPr vert="horz" lIns="91440" tIns="45720" rIns="91440" bIns="45720" rtlCol="0">
            <a:normAutofit lnSpcReduction="10000"/>
          </a:bodyPr>
          <a:lstStyle/>
          <a:p>
            <a:pPr lvl="0">
              <a:lnSpc>
                <a:spcPct val="90000"/>
              </a:lnSpc>
              <a:spcAft>
                <a:spcPts val="600"/>
              </a:spcAft>
            </a:pPr>
            <a:r>
              <a:rPr lang="en-US" sz="2000" b="1" dirty="0"/>
              <a:t>Greeks of a diagonal:</a:t>
            </a:r>
          </a:p>
          <a:p>
            <a:pPr>
              <a:lnSpc>
                <a:spcPct val="90000"/>
              </a:lnSpc>
              <a:spcAft>
                <a:spcPts val="600"/>
              </a:spcAft>
            </a:pP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Delta- </a:t>
            </a:r>
            <a:r>
              <a:rPr lang="en-US" b="0" dirty="0"/>
              <a:t>Moves the fastest on either side of short strike.</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Gamma-</a:t>
            </a:r>
            <a:r>
              <a:rPr lang="en-US" b="0" dirty="0"/>
              <a:t> Peaks at strike price.</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Theta- </a:t>
            </a:r>
            <a:r>
              <a:rPr lang="en-US" b="0" dirty="0"/>
              <a:t>Positive unless both options go into the money.</a:t>
            </a:r>
            <a:endParaRPr lang="en-US" dirty="0"/>
          </a:p>
          <a:p>
            <a:pPr lvl="0" indent="-228600">
              <a:lnSpc>
                <a:spcPct val="150000"/>
              </a:lnSpc>
              <a:spcAft>
                <a:spcPts val="600"/>
              </a:spcAft>
              <a:buClr>
                <a:srgbClr val="000000"/>
              </a:buClr>
              <a:buSzPct val="68750"/>
              <a:buFont typeface="Arial" panose="020B0604020202020204" pitchFamily="34" charset="0"/>
              <a:buChar char="•"/>
            </a:pPr>
            <a:r>
              <a:rPr lang="en-US" dirty="0"/>
              <a:t>Vega- </a:t>
            </a:r>
            <a:r>
              <a:rPr lang="en-US" b="0" dirty="0"/>
              <a:t>Rise in </a:t>
            </a:r>
            <a:r>
              <a:rPr lang="en-US" b="0" dirty="0" err="1"/>
              <a:t>vega</a:t>
            </a:r>
            <a:r>
              <a:rPr lang="en-US" b="0" dirty="0"/>
              <a:t> is helpful if there is a long time until expiration. </a:t>
            </a:r>
          </a:p>
        </p:txBody>
      </p:sp>
      <p:pic>
        <p:nvPicPr>
          <p:cNvPr id="4" name="Picture Placeholder 3">
            <a:extLst>
              <a:ext uri="{FF2B5EF4-FFF2-40B4-BE49-F238E27FC236}">
                <a16:creationId xmlns:a16="http://schemas.microsoft.com/office/drawing/2014/main" id="{7F7C56F5-A416-A969-B349-EE091B394CC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757" r="10706" b="-1"/>
          <a:stretch/>
        </p:blipFill>
        <p:spPr>
          <a:xfrm>
            <a:off x="5782614" y="10"/>
            <a:ext cx="6409386" cy="6857990"/>
          </a:xfrm>
          <a:prstGeom prst="rect">
            <a:avLst/>
          </a:prstGeom>
          <a:effectLst/>
        </p:spPr>
      </p:pic>
      <p:pic>
        <p:nvPicPr>
          <p:cNvPr id="8" name="Picture 7">
            <a:extLst>
              <a:ext uri="{FF2B5EF4-FFF2-40B4-BE49-F238E27FC236}">
                <a16:creationId xmlns:a16="http://schemas.microsoft.com/office/drawing/2014/main" id="{1E693146-7BBD-BEFD-0FEA-D5938AED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3069" y="6179719"/>
            <a:ext cx="514944" cy="491537"/>
          </a:xfrm>
          <a:prstGeom prst="rect">
            <a:avLst/>
          </a:prstGeom>
        </p:spPr>
      </p:pic>
    </p:spTree>
    <p:extLst>
      <p:ext uri="{BB962C8B-B14F-4D97-AF65-F5344CB8AC3E}">
        <p14:creationId xmlns:p14="http://schemas.microsoft.com/office/powerpoint/2010/main" val="3629069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descr="A glass of wine on a table&#10;&#10;Description automatically generated with medium confidence">
            <a:extLst>
              <a:ext uri="{FF2B5EF4-FFF2-40B4-BE49-F238E27FC236}">
                <a16:creationId xmlns:a16="http://schemas.microsoft.com/office/drawing/2014/main" id="{AA700843-5E02-4072-4DDF-11D04485C926}"/>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8387" r="18387"/>
          <a:stretch/>
        </p:blipFill>
        <p:spPr/>
      </p:pic>
      <p:sp>
        <p:nvSpPr>
          <p:cNvPr id="6" name="TextBox 5">
            <a:extLst>
              <a:ext uri="{FF2B5EF4-FFF2-40B4-BE49-F238E27FC236}">
                <a16:creationId xmlns:a16="http://schemas.microsoft.com/office/drawing/2014/main" id="{AE3E6B92-4E28-BF0A-7554-F8F61EFA5311}"/>
              </a:ext>
            </a:extLst>
          </p:cNvPr>
          <p:cNvSpPr txBox="1"/>
          <p:nvPr/>
        </p:nvSpPr>
        <p:spPr>
          <a:xfrm>
            <a:off x="6964971" y="1024845"/>
            <a:ext cx="4408357" cy="5448030"/>
          </a:xfrm>
          <a:prstGeom prst="rect">
            <a:avLst/>
          </a:prstGeom>
          <a:noFill/>
        </p:spPr>
        <p:txBody>
          <a:bodyPr wrap="square" rtlCol="0">
            <a:spAutoFit/>
          </a:bodyPr>
          <a:lstStyle/>
          <a:p>
            <a:pPr>
              <a:lnSpc>
                <a:spcPct val="150000"/>
              </a:lnSpc>
            </a:pPr>
            <a:r>
              <a:rPr lang="en-US" sz="1800" dirty="0">
                <a:solidFill>
                  <a:srgbClr val="000000"/>
                </a:solidFill>
                <a:latin typeface="Tahoma"/>
                <a:cs typeface="Tahoma"/>
              </a:rPr>
              <a:t>How should a calendar spread be managed at expiration?</a:t>
            </a:r>
          </a:p>
          <a:p>
            <a:pPr>
              <a:lnSpc>
                <a:spcPct val="150000"/>
              </a:lnSpc>
            </a:pPr>
            <a:endParaRPr lang="en-US" sz="1800" b="0" dirty="0">
              <a:solidFill>
                <a:srgbClr val="000000"/>
              </a:solidFill>
              <a:latin typeface="Tahoma"/>
              <a:cs typeface="Tahoma"/>
            </a:endParaRPr>
          </a:p>
          <a:p>
            <a:pPr>
              <a:lnSpc>
                <a:spcPct val="150000"/>
              </a:lnSpc>
            </a:pPr>
            <a:r>
              <a:rPr lang="en-US" sz="1800" b="0" dirty="0">
                <a:solidFill>
                  <a:srgbClr val="000000"/>
                </a:solidFill>
                <a:latin typeface="Tahoma"/>
                <a:cs typeface="Tahoma"/>
              </a:rPr>
              <a:t>Beware of pin risk</a:t>
            </a:r>
          </a:p>
          <a:p>
            <a:pPr>
              <a:lnSpc>
                <a:spcPct val="150000"/>
              </a:lnSpc>
            </a:pPr>
            <a:r>
              <a:rPr lang="en-US" sz="1800" b="0" dirty="0">
                <a:solidFill>
                  <a:srgbClr val="000000"/>
                </a:solidFill>
                <a:latin typeface="Tahoma"/>
                <a:cs typeface="Tahoma"/>
              </a:rPr>
              <a:t>If you are short the spread, then you want to buy back your short as close to minimum tick as possible. If implied volatility has come down, its time to rethink the strategy. </a:t>
            </a:r>
          </a:p>
          <a:p>
            <a:pPr>
              <a:lnSpc>
                <a:spcPct val="150000"/>
              </a:lnSpc>
            </a:pPr>
            <a:endParaRPr lang="en-US" sz="1800" b="0" dirty="0">
              <a:solidFill>
                <a:srgbClr val="000000"/>
              </a:solidFill>
              <a:latin typeface="Tahoma"/>
              <a:cs typeface="Tahoma"/>
            </a:endParaRPr>
          </a:p>
          <a:p>
            <a:pPr>
              <a:lnSpc>
                <a:spcPct val="150000"/>
              </a:lnSpc>
            </a:pPr>
            <a:r>
              <a:rPr lang="en-US" sz="1800" b="0" dirty="0">
                <a:solidFill>
                  <a:srgbClr val="000000"/>
                </a:solidFill>
                <a:latin typeface="Tahoma"/>
                <a:cs typeface="Tahoma"/>
              </a:rPr>
              <a:t>If your short call expires worthless you have 2 choices, you can sell your long call, or turn it into a vertical</a:t>
            </a:r>
            <a:endParaRPr lang="en-US" dirty="0"/>
          </a:p>
        </p:txBody>
      </p:sp>
      <p:sp>
        <p:nvSpPr>
          <p:cNvPr id="7" name="TextBox 6">
            <a:extLst>
              <a:ext uri="{FF2B5EF4-FFF2-40B4-BE49-F238E27FC236}">
                <a16:creationId xmlns:a16="http://schemas.microsoft.com/office/drawing/2014/main" id="{89F6B9A4-8AD1-F97B-1C1F-CF3648698F4F}"/>
              </a:ext>
            </a:extLst>
          </p:cNvPr>
          <p:cNvSpPr txBox="1"/>
          <p:nvPr/>
        </p:nvSpPr>
        <p:spPr>
          <a:xfrm>
            <a:off x="8103795" y="268291"/>
            <a:ext cx="2130711" cy="646331"/>
          </a:xfrm>
          <a:prstGeom prst="rect">
            <a:avLst/>
          </a:prstGeom>
          <a:noFill/>
        </p:spPr>
        <p:txBody>
          <a:bodyPr wrap="none" rtlCol="0">
            <a:spAutoFit/>
          </a:bodyPr>
          <a:lstStyle/>
          <a:p>
            <a:r>
              <a:rPr lang="en-US" sz="3600" b="1" dirty="0"/>
              <a:t>Expiration</a:t>
            </a:r>
          </a:p>
        </p:txBody>
      </p:sp>
      <p:pic>
        <p:nvPicPr>
          <p:cNvPr id="9" name="Picture 8">
            <a:extLst>
              <a:ext uri="{FF2B5EF4-FFF2-40B4-BE49-F238E27FC236}">
                <a16:creationId xmlns:a16="http://schemas.microsoft.com/office/drawing/2014/main" id="{2C88AC16-D7A9-9AF8-0A35-187B002C5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1309" y="6206208"/>
            <a:ext cx="527670" cy="503685"/>
          </a:xfrm>
          <a:prstGeom prst="rect">
            <a:avLst/>
          </a:prstGeom>
        </p:spPr>
      </p:pic>
    </p:spTree>
    <p:extLst>
      <p:ext uri="{BB962C8B-B14F-4D97-AF65-F5344CB8AC3E}">
        <p14:creationId xmlns:p14="http://schemas.microsoft.com/office/powerpoint/2010/main" val="1127083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sitting at a desk&#10;&#10;Description automatically generated with medium confidence">
            <a:extLst>
              <a:ext uri="{FF2B5EF4-FFF2-40B4-BE49-F238E27FC236}">
                <a16:creationId xmlns:a16="http://schemas.microsoft.com/office/drawing/2014/main" id="{5B3E9195-CF65-A879-AA1F-2651DC2EEFA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4693" r="-2" b="15801"/>
          <a:stretch/>
        </p:blipFill>
        <p:spPr>
          <a:xfrm>
            <a:off x="2522356" y="10"/>
            <a:ext cx="9669642" cy="6857990"/>
          </a:xfrm>
          <a:prstGeom prst="rect">
            <a:avLst/>
          </a:prstGeom>
          <a:noFill/>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D5CCAB2-7801-41E0-9D43-A18536E5D1AD}"/>
              </a:ext>
            </a:extLst>
          </p:cNvPr>
          <p:cNvSpPr txBox="1"/>
          <p:nvPr/>
        </p:nvSpPr>
        <p:spPr>
          <a:xfrm>
            <a:off x="1499019" y="142051"/>
            <a:ext cx="2046668" cy="7167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latin typeface="+mj-lt"/>
                <a:ea typeface="+mj-ea"/>
                <a:cs typeface="+mj-cs"/>
              </a:rPr>
              <a:t>Summary</a:t>
            </a:r>
          </a:p>
        </p:txBody>
      </p:sp>
      <p:sp>
        <p:nvSpPr>
          <p:cNvPr id="5" name="TextBox 4">
            <a:extLst>
              <a:ext uri="{FF2B5EF4-FFF2-40B4-BE49-F238E27FC236}">
                <a16:creationId xmlns:a16="http://schemas.microsoft.com/office/drawing/2014/main" id="{1C05A4DD-9DE2-B163-533A-7FAFEF2EE8E3}"/>
              </a:ext>
            </a:extLst>
          </p:cNvPr>
          <p:cNvSpPr txBox="1"/>
          <p:nvPr/>
        </p:nvSpPr>
        <p:spPr>
          <a:xfrm>
            <a:off x="206415" y="1000792"/>
            <a:ext cx="4212985" cy="5575372"/>
          </a:xfrm>
          <a:prstGeom prst="rect">
            <a:avLst/>
          </a:prstGeom>
        </p:spPr>
        <p:txBody>
          <a:bodyPr vert="horz" lIns="91440" tIns="45720" rIns="91440" bIns="45720" rtlCol="0">
            <a:noAutofit/>
          </a:bodyPr>
          <a:lstStyle/>
          <a:p>
            <a:pPr marL="342900" indent="-285750">
              <a:lnSpc>
                <a:spcPct val="150000"/>
              </a:lnSpc>
              <a:spcAft>
                <a:spcPts val="600"/>
              </a:spcAft>
              <a:buFont typeface="Wingdings" panose="05000000000000000000" pitchFamily="2" charset="2"/>
              <a:buChar char="§"/>
            </a:pPr>
            <a:r>
              <a:rPr lang="en-US" sz="1600" b="0" dirty="0"/>
              <a:t>Another use of a time spread is to make your insurance put cheaper.</a:t>
            </a:r>
          </a:p>
          <a:p>
            <a:pPr marL="342900" lvl="0" indent="-285750">
              <a:lnSpc>
                <a:spcPct val="150000"/>
              </a:lnSpc>
              <a:spcAft>
                <a:spcPts val="600"/>
              </a:spcAft>
              <a:buFont typeface="Wingdings" panose="05000000000000000000" pitchFamily="2" charset="2"/>
              <a:buChar char="§"/>
            </a:pPr>
            <a:r>
              <a:rPr lang="en-US" sz="1600" b="0" dirty="0"/>
              <a:t>A strategy that uses a combination of options with different expiration dates.</a:t>
            </a:r>
            <a:endParaRPr lang="en-US" sz="1600" dirty="0"/>
          </a:p>
          <a:p>
            <a:pPr marL="342900" indent="-285750">
              <a:lnSpc>
                <a:spcPct val="150000"/>
              </a:lnSpc>
              <a:spcAft>
                <a:spcPts val="600"/>
              </a:spcAft>
              <a:buFont typeface="Wingdings" panose="05000000000000000000" pitchFamily="2" charset="2"/>
              <a:buChar char="§"/>
            </a:pPr>
            <a:r>
              <a:rPr lang="en-US" sz="1600" b="0" dirty="0"/>
              <a:t>This strategy profits from time decay.</a:t>
            </a:r>
          </a:p>
          <a:p>
            <a:pPr marL="342900" indent="-285750">
              <a:lnSpc>
                <a:spcPct val="150000"/>
              </a:lnSpc>
              <a:spcAft>
                <a:spcPts val="600"/>
              </a:spcAft>
              <a:buFont typeface="Wingdings" panose="05000000000000000000" pitchFamily="2" charset="2"/>
              <a:buChar char="§"/>
            </a:pPr>
            <a:r>
              <a:rPr lang="en-US" sz="1600" b="0" dirty="0"/>
              <a:t>A long Calendar Spread benefits from increase in implied volatility. A longer-term option is more sensitive to volatility change (</a:t>
            </a:r>
            <a:r>
              <a:rPr lang="en-US" sz="1600" b="0" dirty="0" err="1"/>
              <a:t>vega</a:t>
            </a:r>
            <a:r>
              <a:rPr lang="en-US" sz="1600" b="0" dirty="0"/>
              <a:t>) than a shorter-term option</a:t>
            </a:r>
            <a:endParaRPr lang="en-US" sz="1600" dirty="0"/>
          </a:p>
          <a:p>
            <a:pPr marL="342900" lvl="0" indent="-285750">
              <a:lnSpc>
                <a:spcPct val="150000"/>
              </a:lnSpc>
              <a:spcAft>
                <a:spcPts val="600"/>
              </a:spcAft>
              <a:buFont typeface="Wingdings" panose="05000000000000000000" pitchFamily="2" charset="2"/>
              <a:buChar char="§"/>
            </a:pPr>
            <a:r>
              <a:rPr lang="en-US" sz="1600" b="0" dirty="0"/>
              <a:t>If volatility decreases both options will decrease but the long term will decrease more, and the time spread will lose value</a:t>
            </a:r>
            <a:endParaRPr lang="en-US" sz="1600" dirty="0"/>
          </a:p>
          <a:p>
            <a:pPr marL="342900" indent="-285750">
              <a:lnSpc>
                <a:spcPct val="150000"/>
              </a:lnSpc>
              <a:spcAft>
                <a:spcPts val="600"/>
              </a:spcAft>
              <a:buFont typeface="Wingdings" panose="05000000000000000000" pitchFamily="2" charset="2"/>
              <a:buChar char="§"/>
            </a:pPr>
            <a:r>
              <a:rPr lang="en-US" sz="1600" b="0" dirty="0"/>
              <a:t>Implied volatility rises time spreads widen, if volatility falls spreads narrow.</a:t>
            </a:r>
          </a:p>
        </p:txBody>
      </p:sp>
      <p:pic>
        <p:nvPicPr>
          <p:cNvPr id="8" name="Picture 7">
            <a:extLst>
              <a:ext uri="{FF2B5EF4-FFF2-40B4-BE49-F238E27FC236}">
                <a16:creationId xmlns:a16="http://schemas.microsoft.com/office/drawing/2014/main" id="{BD6690FD-FC8B-4ED6-CEB0-A9BB01688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048" y="6156054"/>
            <a:ext cx="469991" cy="448628"/>
          </a:xfrm>
          <a:prstGeom prst="rect">
            <a:avLst/>
          </a:prstGeom>
        </p:spPr>
      </p:pic>
    </p:spTree>
    <p:extLst>
      <p:ext uri="{BB962C8B-B14F-4D97-AF65-F5344CB8AC3E}">
        <p14:creationId xmlns:p14="http://schemas.microsoft.com/office/powerpoint/2010/main" val="3974425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Placeholder 3" descr="A picture containing text, table, person, indoor&#10;&#10;Description automatically generated">
            <a:extLst>
              <a:ext uri="{FF2B5EF4-FFF2-40B4-BE49-F238E27FC236}">
                <a16:creationId xmlns:a16="http://schemas.microsoft.com/office/drawing/2014/main" id="{BF9030F4-9567-A2BA-E818-218FFBD0D69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61" r="2861"/>
          <a:stretch/>
        </p:blipFill>
        <p:spPr>
          <a:xfrm>
            <a:off x="20" y="10"/>
            <a:ext cx="9695125" cy="6857990"/>
          </a:xfrm>
          <a:prstGeom prst="rect">
            <a:avLst/>
          </a:prstGeom>
        </p:spPr>
      </p:pic>
      <p:sp>
        <p:nvSpPr>
          <p:cNvPr id="13" name="Freeform: Shape 1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5" name="Freeform: Shape 1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7" name="Freeform: Shape 1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TextBox 5">
            <a:extLst>
              <a:ext uri="{FF2B5EF4-FFF2-40B4-BE49-F238E27FC236}">
                <a16:creationId xmlns:a16="http://schemas.microsoft.com/office/drawing/2014/main" id="{AE999D88-E771-B8D1-8612-11DBE118F90C}"/>
              </a:ext>
            </a:extLst>
          </p:cNvPr>
          <p:cNvSpPr txBox="1"/>
          <p:nvPr/>
        </p:nvSpPr>
        <p:spPr>
          <a:xfrm>
            <a:off x="8419245" y="563006"/>
            <a:ext cx="3633746" cy="6078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solidFill>
                  <a:srgbClr val="001132"/>
                </a:solidFill>
                <a:latin typeface="+mj-lt"/>
                <a:ea typeface="+mj-ea"/>
                <a:cs typeface="+mj-cs"/>
              </a:rPr>
              <a:t>Horizontal Spreads</a:t>
            </a:r>
          </a:p>
        </p:txBody>
      </p:sp>
      <p:sp>
        <p:nvSpPr>
          <p:cNvPr id="5" name="TextBox 4">
            <a:extLst>
              <a:ext uri="{FF2B5EF4-FFF2-40B4-BE49-F238E27FC236}">
                <a16:creationId xmlns:a16="http://schemas.microsoft.com/office/drawing/2014/main" id="{5A912952-ED0D-ADF9-84CB-6E2A814D0720}"/>
              </a:ext>
            </a:extLst>
          </p:cNvPr>
          <p:cNvSpPr txBox="1"/>
          <p:nvPr/>
        </p:nvSpPr>
        <p:spPr>
          <a:xfrm>
            <a:off x="7961874" y="1282248"/>
            <a:ext cx="4229821" cy="5350949"/>
          </a:xfrm>
          <a:prstGeom prst="rect">
            <a:avLst/>
          </a:prstGeom>
        </p:spPr>
        <p:txBody>
          <a:bodyPr vert="horz" lIns="91440" tIns="45720" rIns="91440" bIns="45720" rtlCol="0">
            <a:noAutofit/>
          </a:bodyPr>
          <a:lstStyle/>
          <a:p>
            <a:pPr lvl="0">
              <a:lnSpc>
                <a:spcPct val="90000"/>
              </a:lnSpc>
              <a:spcAft>
                <a:spcPts val="600"/>
              </a:spcAft>
            </a:pPr>
            <a:r>
              <a:rPr lang="en-US" sz="1600" b="0" dirty="0">
                <a:solidFill>
                  <a:srgbClr val="001132"/>
                </a:solidFill>
                <a:latin typeface="+mj-lt"/>
              </a:rPr>
              <a:t>Definitions: </a:t>
            </a:r>
          </a:p>
          <a:p>
            <a:pPr lvl="0">
              <a:lnSpc>
                <a:spcPct val="90000"/>
              </a:lnSpc>
              <a:spcAft>
                <a:spcPts val="600"/>
              </a:spcAft>
            </a:pPr>
            <a:r>
              <a:rPr lang="en-US" sz="1600" b="1" dirty="0">
                <a:solidFill>
                  <a:srgbClr val="001132"/>
                </a:solidFill>
                <a:latin typeface="+mj-lt"/>
              </a:rPr>
              <a:t>Long time spread: </a:t>
            </a:r>
            <a:r>
              <a:rPr lang="en-US" sz="1600" b="0" dirty="0">
                <a:solidFill>
                  <a:srgbClr val="001132"/>
                </a:solidFill>
                <a:latin typeface="+mj-lt"/>
              </a:rPr>
              <a:t>Long the far dated option, short the near date.  This is created for a debit.</a:t>
            </a:r>
          </a:p>
          <a:p>
            <a:pPr lvl="0">
              <a:lnSpc>
                <a:spcPct val="90000"/>
              </a:lnSpc>
              <a:spcAft>
                <a:spcPts val="600"/>
              </a:spcAft>
            </a:pPr>
            <a:r>
              <a:rPr lang="en-US" sz="1600" b="1" dirty="0">
                <a:solidFill>
                  <a:srgbClr val="001132"/>
                </a:solidFill>
                <a:latin typeface="+mj-lt"/>
              </a:rPr>
              <a:t>Short time spread: </a:t>
            </a:r>
            <a:r>
              <a:rPr lang="en-US" sz="1600" b="0" dirty="0">
                <a:solidFill>
                  <a:srgbClr val="001132"/>
                </a:solidFill>
                <a:latin typeface="+mj-lt"/>
              </a:rPr>
              <a:t>Long the near dated and short the near dated.  This is created for a credit.</a:t>
            </a:r>
          </a:p>
          <a:p>
            <a:pPr>
              <a:lnSpc>
                <a:spcPct val="90000"/>
              </a:lnSpc>
              <a:spcAft>
                <a:spcPts val="600"/>
              </a:spcAft>
            </a:pPr>
            <a:r>
              <a:rPr lang="en-US" sz="1600" b="0" dirty="0">
                <a:solidFill>
                  <a:srgbClr val="001132"/>
                </a:solidFill>
                <a:latin typeface="+mj-lt"/>
              </a:rPr>
              <a:t>For our purposes we are talking about spreads with the same strike prices with expirations in different months. </a:t>
            </a:r>
          </a:p>
          <a:p>
            <a:pPr>
              <a:lnSpc>
                <a:spcPct val="90000"/>
              </a:lnSpc>
              <a:spcAft>
                <a:spcPts val="600"/>
              </a:spcAft>
            </a:pPr>
            <a:endParaRPr lang="en-US" sz="1600" b="0" dirty="0">
              <a:solidFill>
                <a:srgbClr val="001132"/>
              </a:solidFill>
              <a:latin typeface="+mj-lt"/>
            </a:endParaRPr>
          </a:p>
          <a:p>
            <a:pPr lvl="0" indent="-228600">
              <a:lnSpc>
                <a:spcPct val="90000"/>
              </a:lnSpc>
              <a:spcAft>
                <a:spcPts val="600"/>
              </a:spcAft>
              <a:buFont typeface="Arial" panose="020B0604020202020204" pitchFamily="34" charset="0"/>
              <a:buChar char="•"/>
            </a:pPr>
            <a:r>
              <a:rPr lang="en-US" sz="1600" b="0" dirty="0">
                <a:solidFill>
                  <a:srgbClr val="001132"/>
                </a:solidFill>
                <a:latin typeface="+mj-lt"/>
              </a:rPr>
              <a:t> Another use of a time spread is to make your insurance put cheaper.</a:t>
            </a:r>
            <a:endParaRPr lang="en-US" sz="1600" dirty="0">
              <a:solidFill>
                <a:srgbClr val="001132"/>
              </a:solidFill>
              <a:latin typeface="+mj-lt"/>
            </a:endParaRPr>
          </a:p>
          <a:p>
            <a:pPr indent="-228600">
              <a:lnSpc>
                <a:spcPct val="90000"/>
              </a:lnSpc>
              <a:spcAft>
                <a:spcPts val="600"/>
              </a:spcAft>
              <a:buFont typeface="Arial" panose="020B0604020202020204" pitchFamily="34" charset="0"/>
              <a:buChar char="•"/>
            </a:pPr>
            <a:r>
              <a:rPr lang="en-US" sz="1600" b="0" dirty="0">
                <a:solidFill>
                  <a:srgbClr val="001132"/>
                </a:solidFill>
                <a:latin typeface="+mj-lt"/>
              </a:rPr>
              <a:t>If you have a long term put (LEAP) you can sell the short-dated puts to reduce the cost of your long dated put.</a:t>
            </a:r>
          </a:p>
          <a:p>
            <a:pPr indent="-228600">
              <a:lnSpc>
                <a:spcPct val="90000"/>
              </a:lnSpc>
              <a:spcAft>
                <a:spcPts val="600"/>
              </a:spcAft>
              <a:buFont typeface="Arial" panose="020B0604020202020204" pitchFamily="34" charset="0"/>
              <a:buChar char="•"/>
            </a:pPr>
            <a:r>
              <a:rPr lang="en-US" sz="1600" b="0" dirty="0">
                <a:solidFill>
                  <a:srgbClr val="001132"/>
                </a:solidFill>
                <a:latin typeface="+mj-lt"/>
              </a:rPr>
              <a:t>Beware of early exercise, if options go deep in the money look to trade out. (American Style)</a:t>
            </a:r>
          </a:p>
        </p:txBody>
      </p:sp>
      <p:pic>
        <p:nvPicPr>
          <p:cNvPr id="8" name="Picture 7">
            <a:extLst>
              <a:ext uri="{FF2B5EF4-FFF2-40B4-BE49-F238E27FC236}">
                <a16:creationId xmlns:a16="http://schemas.microsoft.com/office/drawing/2014/main" id="{9E809D16-EB38-19E8-F3C6-66CB9B5E8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5822" y="6337847"/>
            <a:ext cx="427169" cy="407752"/>
          </a:xfrm>
          <a:prstGeom prst="rect">
            <a:avLst/>
          </a:prstGeom>
        </p:spPr>
      </p:pic>
    </p:spTree>
    <p:extLst>
      <p:ext uri="{BB962C8B-B14F-4D97-AF65-F5344CB8AC3E}">
        <p14:creationId xmlns:p14="http://schemas.microsoft.com/office/powerpoint/2010/main" val="220181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graphical user interface&#10;&#10;Description automatically generated">
            <a:extLst>
              <a:ext uri="{FF2B5EF4-FFF2-40B4-BE49-F238E27FC236}">
                <a16:creationId xmlns:a16="http://schemas.microsoft.com/office/drawing/2014/main" id="{141AD79E-A6C1-5B1A-1139-4EEF4D4D415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645" r="13070" b="-1"/>
          <a:stretch/>
        </p:blipFill>
        <p:spPr>
          <a:xfrm>
            <a:off x="4559968" y="10"/>
            <a:ext cx="7632032" cy="6857990"/>
          </a:xfrm>
          <a:prstGeom prst="rect">
            <a:avLst/>
          </a:prstGeom>
        </p:spPr>
      </p:pic>
      <p:sp useBgFill="1">
        <p:nvSpPr>
          <p:cNvPr id="14" name="Freeform: Shape 13">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7" name="TextBox 6">
            <a:extLst>
              <a:ext uri="{FF2B5EF4-FFF2-40B4-BE49-F238E27FC236}">
                <a16:creationId xmlns:a16="http://schemas.microsoft.com/office/drawing/2014/main" id="{A94ECDA1-C8AB-A38A-3522-B9C762CCD97E}"/>
              </a:ext>
            </a:extLst>
          </p:cNvPr>
          <p:cNvSpPr txBox="1"/>
          <p:nvPr/>
        </p:nvSpPr>
        <p:spPr>
          <a:xfrm>
            <a:off x="765051" y="662400"/>
            <a:ext cx="3409200" cy="527573"/>
          </a:xfrm>
          <a:prstGeom prst="rect">
            <a:avLst/>
          </a:prstGeom>
        </p:spPr>
        <p:txBody>
          <a:bodyPr vert="horz" lIns="91440" tIns="45720" rIns="91440" bIns="45720" rtlCol="0" anchor="t">
            <a:normAutofit lnSpcReduction="10000"/>
          </a:bodyPr>
          <a:lstStyle/>
          <a:p>
            <a:pPr>
              <a:lnSpc>
                <a:spcPct val="90000"/>
              </a:lnSpc>
              <a:spcBef>
                <a:spcPct val="0"/>
              </a:spcBef>
              <a:spcAft>
                <a:spcPts val="600"/>
              </a:spcAft>
            </a:pPr>
            <a:r>
              <a:rPr lang="en-US" sz="3200" b="1" dirty="0">
                <a:solidFill>
                  <a:srgbClr val="001132"/>
                </a:solidFill>
                <a:latin typeface="+mj-lt"/>
                <a:ea typeface="+mj-ea"/>
                <a:cs typeface="+mj-cs"/>
              </a:rPr>
              <a:t>Horizontal spreads</a:t>
            </a:r>
          </a:p>
        </p:txBody>
      </p:sp>
      <p:sp>
        <p:nvSpPr>
          <p:cNvPr id="6" name="TextBox 5">
            <a:extLst>
              <a:ext uri="{FF2B5EF4-FFF2-40B4-BE49-F238E27FC236}">
                <a16:creationId xmlns:a16="http://schemas.microsoft.com/office/drawing/2014/main" id="{8B45B6B4-B456-71CF-0269-813A1B59F832}"/>
              </a:ext>
            </a:extLst>
          </p:cNvPr>
          <p:cNvSpPr txBox="1"/>
          <p:nvPr/>
        </p:nvSpPr>
        <p:spPr>
          <a:xfrm>
            <a:off x="237994" y="1506599"/>
            <a:ext cx="4146115" cy="5169773"/>
          </a:xfrm>
          <a:prstGeom prst="rect">
            <a:avLst/>
          </a:prstGeom>
        </p:spPr>
        <p:txBody>
          <a:bodyPr vert="horz" lIns="91440" tIns="45720" rIns="91440" bIns="45720" rtlCol="0">
            <a:normAutofit/>
          </a:bodyPr>
          <a:lstStyle/>
          <a:p>
            <a:pPr lvl="0">
              <a:lnSpc>
                <a:spcPct val="90000"/>
              </a:lnSpc>
              <a:spcAft>
                <a:spcPts val="600"/>
              </a:spcAft>
            </a:pPr>
            <a:r>
              <a:rPr lang="en-US" b="1" dirty="0">
                <a:solidFill>
                  <a:srgbClr val="001132"/>
                </a:solidFill>
              </a:rPr>
              <a:t>Greeks of a time spread:</a:t>
            </a:r>
          </a:p>
          <a:p>
            <a:pPr>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Delta: </a:t>
            </a:r>
            <a:r>
              <a:rPr lang="en-US" b="0" dirty="0">
                <a:solidFill>
                  <a:srgbClr val="001132"/>
                </a:solidFill>
              </a:rPr>
              <a:t>Depends if ITM, ATM, or OTM.</a:t>
            </a:r>
            <a:endParaRPr lang="en-US" dirty="0">
              <a:solidFill>
                <a:srgbClr val="001132"/>
              </a:solidFill>
            </a:endParaRPr>
          </a:p>
          <a:p>
            <a:pPr lvl="0">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Gamma: </a:t>
            </a:r>
            <a:r>
              <a:rPr lang="en-US" b="0" dirty="0">
                <a:solidFill>
                  <a:srgbClr val="001132"/>
                </a:solidFill>
              </a:rPr>
              <a:t>If I am long a Calendar Spread, I will always be Short Gamma.  Gamma peaks closest to ATM and closest to Expiration.</a:t>
            </a:r>
          </a:p>
          <a:p>
            <a:pPr>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Theta: </a:t>
            </a:r>
            <a:r>
              <a:rPr lang="en-US" b="0" dirty="0">
                <a:solidFill>
                  <a:srgbClr val="001132"/>
                </a:solidFill>
              </a:rPr>
              <a:t>If I am long a Calendar Spread, I will always be Long Theta.  Theta peaks closest to ATM and closest to Expiration.</a:t>
            </a:r>
          </a:p>
          <a:p>
            <a:pPr lvl="0">
              <a:lnSpc>
                <a:spcPct val="90000"/>
              </a:lnSpc>
              <a:spcAft>
                <a:spcPts val="600"/>
              </a:spcAft>
            </a:pPr>
            <a:endParaRPr lang="en-US" dirty="0">
              <a:solidFill>
                <a:srgbClr val="001132"/>
              </a:solidFill>
            </a:endParaRPr>
          </a:p>
          <a:p>
            <a:pPr lvl="0">
              <a:lnSpc>
                <a:spcPct val="90000"/>
              </a:lnSpc>
              <a:spcAft>
                <a:spcPts val="600"/>
              </a:spcAft>
            </a:pPr>
            <a:r>
              <a:rPr lang="en-US" b="1" dirty="0">
                <a:solidFill>
                  <a:srgbClr val="001132"/>
                </a:solidFill>
              </a:rPr>
              <a:t>Vega: </a:t>
            </a:r>
            <a:r>
              <a:rPr lang="en-US" b="0" dirty="0">
                <a:solidFill>
                  <a:srgbClr val="001132"/>
                </a:solidFill>
              </a:rPr>
              <a:t>If I am long a Calendar Spread, I will always be Long Vega.  Vega peaks closest to ATM and furthest from Expiration.</a:t>
            </a:r>
          </a:p>
        </p:txBody>
      </p:sp>
      <p:pic>
        <p:nvPicPr>
          <p:cNvPr id="9" name="Picture 8">
            <a:extLst>
              <a:ext uri="{FF2B5EF4-FFF2-40B4-BE49-F238E27FC236}">
                <a16:creationId xmlns:a16="http://schemas.microsoft.com/office/drawing/2014/main" id="{7A3FCCF2-8F3D-CE4C-3207-1082B07A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522" y="6143040"/>
            <a:ext cx="510023" cy="486840"/>
          </a:xfrm>
          <a:prstGeom prst="rect">
            <a:avLst/>
          </a:prstGeom>
        </p:spPr>
      </p:pic>
    </p:spTree>
    <p:extLst>
      <p:ext uri="{BB962C8B-B14F-4D97-AF65-F5344CB8AC3E}">
        <p14:creationId xmlns:p14="http://schemas.microsoft.com/office/powerpoint/2010/main" val="176944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5824CF-248D-9AB2-343D-4DE96A2AEF5E}"/>
              </a:ext>
            </a:extLst>
          </p:cNvPr>
          <p:cNvSpPr txBox="1"/>
          <p:nvPr/>
        </p:nvSpPr>
        <p:spPr>
          <a:xfrm>
            <a:off x="7742831" y="681038"/>
            <a:ext cx="3738779" cy="74851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Horizontal Spreads</a:t>
            </a:r>
          </a:p>
        </p:txBody>
      </p:sp>
      <p:sp>
        <p:nvSpPr>
          <p:cNvPr id="3" name="TextBox 2">
            <a:extLst>
              <a:ext uri="{FF2B5EF4-FFF2-40B4-BE49-F238E27FC236}">
                <a16:creationId xmlns:a16="http://schemas.microsoft.com/office/drawing/2014/main" id="{2C28B34F-9FAF-9374-05AA-6E81C3ED0F14}"/>
              </a:ext>
            </a:extLst>
          </p:cNvPr>
          <p:cNvSpPr txBox="1"/>
          <p:nvPr/>
        </p:nvSpPr>
        <p:spPr>
          <a:xfrm>
            <a:off x="7617080" y="1557754"/>
            <a:ext cx="4189912" cy="2199063"/>
          </a:xfrm>
          <a:prstGeom prst="rect">
            <a:avLst/>
          </a:prstGeom>
        </p:spPr>
        <p:txBody>
          <a:bodyPr vert="horz" lIns="91440" tIns="45720" rIns="91440" bIns="45720" rtlCol="0">
            <a:normAutofit/>
          </a:bodyPr>
          <a:lstStyle/>
          <a:p>
            <a:pPr lvl="0">
              <a:lnSpc>
                <a:spcPct val="90000"/>
              </a:lnSpc>
              <a:spcAft>
                <a:spcPts val="600"/>
              </a:spcAft>
            </a:pPr>
            <a:r>
              <a:rPr lang="en-US" b="1" dirty="0">
                <a:solidFill>
                  <a:srgbClr val="001132"/>
                </a:solidFill>
              </a:rPr>
              <a:t>Time spreads:</a:t>
            </a:r>
          </a:p>
          <a:p>
            <a:pPr marL="285750" lvl="0" indent="-228600">
              <a:lnSpc>
                <a:spcPct val="90000"/>
              </a:lnSpc>
              <a:spcAft>
                <a:spcPts val="600"/>
              </a:spcAft>
              <a:buFont typeface="Arial" panose="020B0604020202020204" pitchFamily="34" charset="0"/>
              <a:buChar char="•"/>
            </a:pPr>
            <a:r>
              <a:rPr lang="en-US" b="0" dirty="0">
                <a:solidFill>
                  <a:srgbClr val="001132"/>
                </a:solidFill>
              </a:rPr>
              <a:t>A strategy that uses a combination of options with different expiration dates.</a:t>
            </a:r>
          </a:p>
          <a:p>
            <a:pPr marL="285750" lvl="0" indent="-228600">
              <a:lnSpc>
                <a:spcPct val="90000"/>
              </a:lnSpc>
              <a:spcAft>
                <a:spcPts val="600"/>
              </a:spcAft>
              <a:buFont typeface="Arial" panose="020B0604020202020204" pitchFamily="34" charset="0"/>
              <a:buChar char="•"/>
            </a:pPr>
            <a:r>
              <a:rPr lang="en-US" b="0" dirty="0">
                <a:solidFill>
                  <a:srgbClr val="001132"/>
                </a:solidFill>
              </a:rPr>
              <a:t>This strategy profits from time decay.</a:t>
            </a:r>
          </a:p>
          <a:p>
            <a:pPr marL="285750" lvl="0" indent="-228600">
              <a:lnSpc>
                <a:spcPct val="90000"/>
              </a:lnSpc>
              <a:spcAft>
                <a:spcPts val="600"/>
              </a:spcAft>
              <a:buFont typeface="Arial" panose="020B0604020202020204" pitchFamily="34" charset="0"/>
              <a:buChar char="•"/>
            </a:pPr>
            <a:r>
              <a:rPr lang="en-US" b="0" dirty="0">
                <a:solidFill>
                  <a:srgbClr val="001132"/>
                </a:solidFill>
              </a:rPr>
              <a:t>The time value of this spread widest when the underlying is at the strike.</a:t>
            </a:r>
          </a:p>
          <a:p>
            <a:pPr lvl="0">
              <a:lnSpc>
                <a:spcPct val="90000"/>
              </a:lnSpc>
              <a:spcAft>
                <a:spcPts val="600"/>
              </a:spcAft>
            </a:pPr>
            <a:r>
              <a:rPr lang="en-US" b="0" dirty="0">
                <a:solidFill>
                  <a:srgbClr val="001132"/>
                </a:solidFill>
              </a:rPr>
              <a:t>Ex. </a:t>
            </a:r>
            <a:r>
              <a:rPr lang="en-US" dirty="0">
                <a:solidFill>
                  <a:srgbClr val="001132"/>
                </a:solidFill>
              </a:rPr>
              <a:t>XYZ</a:t>
            </a:r>
            <a:r>
              <a:rPr lang="en-US" b="0" dirty="0">
                <a:solidFill>
                  <a:srgbClr val="001132"/>
                </a:solidFill>
              </a:rPr>
              <a:t> Jan 100 time spread</a:t>
            </a:r>
          </a:p>
        </p:txBody>
      </p:sp>
      <p:pic>
        <p:nvPicPr>
          <p:cNvPr id="5" name="Picture Placeholder 4" descr="A person sitting at a desk with a computer&#10;&#10;Description automatically generated with low confidence">
            <a:extLst>
              <a:ext uri="{FF2B5EF4-FFF2-40B4-BE49-F238E27FC236}">
                <a16:creationId xmlns:a16="http://schemas.microsoft.com/office/drawing/2014/main" id="{60773ABE-DE18-93D9-7E6E-B2A55CDD3ED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921" r="12921" b="-1"/>
          <a:stretch/>
        </p:blipFill>
        <p:spPr>
          <a:xfrm>
            <a:off x="479278" y="484633"/>
            <a:ext cx="6542215" cy="5888736"/>
          </a:xfrm>
          <a:prstGeom prst="rect">
            <a:avLst/>
          </a:prstGeom>
        </p:spPr>
      </p:pic>
      <p:sp>
        <p:nvSpPr>
          <p:cNvPr id="7" name="Flowchart: Decision 6">
            <a:extLst>
              <a:ext uri="{FF2B5EF4-FFF2-40B4-BE49-F238E27FC236}">
                <a16:creationId xmlns:a16="http://schemas.microsoft.com/office/drawing/2014/main" id="{2A94A6D9-14A1-A11C-248D-B2A7AC4D064F}"/>
              </a:ext>
            </a:extLst>
          </p:cNvPr>
          <p:cNvSpPr/>
          <p:nvPr/>
        </p:nvSpPr>
        <p:spPr>
          <a:xfrm>
            <a:off x="8836365" y="4351931"/>
            <a:ext cx="1551709" cy="1467688"/>
          </a:xfrm>
          <a:prstGeom prst="flowChartDecision">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100</a:t>
            </a:r>
          </a:p>
        </p:txBody>
      </p:sp>
      <p:sp>
        <p:nvSpPr>
          <p:cNvPr id="8" name="TextBox 7">
            <a:extLst>
              <a:ext uri="{FF2B5EF4-FFF2-40B4-BE49-F238E27FC236}">
                <a16:creationId xmlns:a16="http://schemas.microsoft.com/office/drawing/2014/main" id="{6E982430-3271-49DE-CA10-237008E22076}"/>
              </a:ext>
            </a:extLst>
          </p:cNvPr>
          <p:cNvSpPr txBox="1"/>
          <p:nvPr/>
        </p:nvSpPr>
        <p:spPr>
          <a:xfrm>
            <a:off x="9314345" y="3942993"/>
            <a:ext cx="595747" cy="369332"/>
          </a:xfrm>
          <a:prstGeom prst="rect">
            <a:avLst/>
          </a:prstGeom>
          <a:noFill/>
        </p:spPr>
        <p:txBody>
          <a:bodyPr wrap="square" rtlCol="0">
            <a:spAutoFit/>
          </a:bodyPr>
          <a:lstStyle/>
          <a:p>
            <a:r>
              <a:rPr lang="en-US" b="1" dirty="0"/>
              <a:t>150</a:t>
            </a:r>
          </a:p>
        </p:txBody>
      </p:sp>
      <p:sp>
        <p:nvSpPr>
          <p:cNvPr id="9" name="TextBox 8">
            <a:extLst>
              <a:ext uri="{FF2B5EF4-FFF2-40B4-BE49-F238E27FC236}">
                <a16:creationId xmlns:a16="http://schemas.microsoft.com/office/drawing/2014/main" id="{02103D75-7D02-EF2D-51ED-A0B6E9825626}"/>
              </a:ext>
            </a:extLst>
          </p:cNvPr>
          <p:cNvSpPr txBox="1"/>
          <p:nvPr/>
        </p:nvSpPr>
        <p:spPr>
          <a:xfrm>
            <a:off x="9402867" y="5846613"/>
            <a:ext cx="418704" cy="369332"/>
          </a:xfrm>
          <a:prstGeom prst="rect">
            <a:avLst/>
          </a:prstGeom>
          <a:noFill/>
        </p:spPr>
        <p:txBody>
          <a:bodyPr wrap="none" rtlCol="0">
            <a:spAutoFit/>
          </a:bodyPr>
          <a:lstStyle/>
          <a:p>
            <a:r>
              <a:rPr lang="en-US" b="1" dirty="0"/>
              <a:t>50</a:t>
            </a:r>
          </a:p>
        </p:txBody>
      </p:sp>
      <p:pic>
        <p:nvPicPr>
          <p:cNvPr id="12" name="Picture 11">
            <a:extLst>
              <a:ext uri="{FF2B5EF4-FFF2-40B4-BE49-F238E27FC236}">
                <a16:creationId xmlns:a16="http://schemas.microsoft.com/office/drawing/2014/main" id="{680FDBFC-F227-3F20-DF6B-A121730EA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2107" y="5975308"/>
            <a:ext cx="558730" cy="533333"/>
          </a:xfrm>
          <a:prstGeom prst="rect">
            <a:avLst/>
          </a:prstGeom>
        </p:spPr>
      </p:pic>
    </p:spTree>
    <p:extLst>
      <p:ext uri="{BB962C8B-B14F-4D97-AF65-F5344CB8AC3E}">
        <p14:creationId xmlns:p14="http://schemas.microsoft.com/office/powerpoint/2010/main" val="62092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screen&#10;&#10;Description automatically generated with low confidence">
            <a:extLst>
              <a:ext uri="{FF2B5EF4-FFF2-40B4-BE49-F238E27FC236}">
                <a16:creationId xmlns:a16="http://schemas.microsoft.com/office/drawing/2014/main" id="{838D9ECA-E6F4-E15B-7E20-305A1CA3357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362" r="27531" b="-1"/>
          <a:stretch/>
        </p:blipFill>
        <p:spPr>
          <a:xfrm>
            <a:off x="4233797" y="10"/>
            <a:ext cx="7958203" cy="6857990"/>
          </a:xfrm>
          <a:prstGeom prst="rect">
            <a:avLst/>
          </a:prstGeom>
          <a:noFill/>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D25C9F8C-3607-70CC-1487-2DE3D96182C6}"/>
              </a:ext>
            </a:extLst>
          </p:cNvPr>
          <p:cNvSpPr txBox="1"/>
          <p:nvPr/>
        </p:nvSpPr>
        <p:spPr>
          <a:xfrm>
            <a:off x="1118994" y="474068"/>
            <a:ext cx="3312849" cy="66751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Calendar spreads</a:t>
            </a:r>
          </a:p>
        </p:txBody>
      </p:sp>
      <p:sp>
        <p:nvSpPr>
          <p:cNvPr id="4" name="TextBox 3">
            <a:extLst>
              <a:ext uri="{FF2B5EF4-FFF2-40B4-BE49-F238E27FC236}">
                <a16:creationId xmlns:a16="http://schemas.microsoft.com/office/drawing/2014/main" id="{C62EF681-BD87-40AF-C130-B148F5F70D0B}"/>
              </a:ext>
            </a:extLst>
          </p:cNvPr>
          <p:cNvSpPr txBox="1"/>
          <p:nvPr/>
        </p:nvSpPr>
        <p:spPr>
          <a:xfrm>
            <a:off x="162857" y="1418102"/>
            <a:ext cx="5225122" cy="4782981"/>
          </a:xfrm>
          <a:prstGeom prst="rect">
            <a:avLst/>
          </a:prstGeom>
        </p:spPr>
        <p:txBody>
          <a:bodyPr vert="horz" lIns="91440" tIns="45720" rIns="91440" bIns="45720" rtlCol="0">
            <a:noAutofit/>
          </a:bodyPr>
          <a:lstStyle/>
          <a:p>
            <a:pPr lvl="0">
              <a:lnSpc>
                <a:spcPct val="150000"/>
              </a:lnSpc>
              <a:spcAft>
                <a:spcPts val="600"/>
              </a:spcAft>
            </a:pPr>
            <a:r>
              <a:rPr lang="en-US" sz="1400" b="0" dirty="0">
                <a:solidFill>
                  <a:srgbClr val="001132"/>
                </a:solidFill>
              </a:rPr>
              <a:t>A Calendar spread always wants the underlying market to sit still.  Time decay increases as the option approaches expiration. The short-term option decays faster than the long term</a:t>
            </a:r>
          </a:p>
          <a:p>
            <a:pPr lvl="0">
              <a:lnSpc>
                <a:spcPct val="150000"/>
              </a:lnSpc>
              <a:spcAft>
                <a:spcPts val="600"/>
              </a:spcAft>
            </a:pPr>
            <a:r>
              <a:rPr lang="en-US" sz="1400" b="0" dirty="0">
                <a:solidFill>
                  <a:srgbClr val="001132"/>
                </a:solidFill>
              </a:rPr>
              <a:t>Ex.: Lets look at an October-July 30 Call Calendar Spread.  The July 30 Calls are trading at $6.00, and the October are $7.50, meaning the value of the spread is $1.50.  A month goes by, and the underlying value is unchanged both options will lose value.  The short term has greater theta and will lose more than the long term. October may decrease $.25 in time decay, but July could lose time decay of $1.00. Now they are worth $5.00 and $7.25, and the spread is worth $2.25.  </a:t>
            </a:r>
          </a:p>
          <a:p>
            <a:pPr marL="57150" lvl="0">
              <a:lnSpc>
                <a:spcPct val="150000"/>
              </a:lnSpc>
              <a:spcAft>
                <a:spcPts val="600"/>
              </a:spcAft>
            </a:pPr>
            <a:r>
              <a:rPr lang="en-US" sz="1400" b="0" dirty="0">
                <a:solidFill>
                  <a:srgbClr val="001132"/>
                </a:solidFill>
              </a:rPr>
              <a:t>Long Term Calendar Spreads will always have a Long Vega, Short Gamma, and Long Theta.  </a:t>
            </a:r>
          </a:p>
          <a:p>
            <a:pPr marL="57150" lvl="0">
              <a:spcAft>
                <a:spcPts val="600"/>
              </a:spcAft>
            </a:pPr>
            <a:r>
              <a:rPr lang="en-US" sz="1400" b="0" dirty="0">
                <a:solidFill>
                  <a:srgbClr val="001132"/>
                </a:solidFill>
              </a:rPr>
              <a:t>Short Term Calendar Spreads will always have a Short </a:t>
            </a:r>
          </a:p>
          <a:p>
            <a:pPr marL="57150" lvl="0">
              <a:spcAft>
                <a:spcPts val="600"/>
              </a:spcAft>
            </a:pPr>
            <a:r>
              <a:rPr lang="en-US" sz="1400" b="0" dirty="0">
                <a:solidFill>
                  <a:srgbClr val="001132"/>
                </a:solidFill>
              </a:rPr>
              <a:t>Vega, Long Gamma, and Short Theta.</a:t>
            </a:r>
          </a:p>
        </p:txBody>
      </p:sp>
      <p:pic>
        <p:nvPicPr>
          <p:cNvPr id="9" name="Picture 8">
            <a:extLst>
              <a:ext uri="{FF2B5EF4-FFF2-40B4-BE49-F238E27FC236}">
                <a16:creationId xmlns:a16="http://schemas.microsoft.com/office/drawing/2014/main" id="{5EE0A05F-6A12-B3F6-7BA2-805E6B748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8002" y="6201083"/>
            <a:ext cx="558730" cy="533333"/>
          </a:xfrm>
          <a:prstGeom prst="rect">
            <a:avLst/>
          </a:prstGeom>
        </p:spPr>
      </p:pic>
    </p:spTree>
    <p:extLst>
      <p:ext uri="{BB962C8B-B14F-4D97-AF65-F5344CB8AC3E}">
        <p14:creationId xmlns:p14="http://schemas.microsoft.com/office/powerpoint/2010/main" val="42481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6049586-42D9-5730-F4FA-C5ED8B57A48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622" r="17622"/>
          <a:stretch/>
        </p:blipFill>
        <p:spPr>
          <a:xfrm>
            <a:off x="317320" y="987829"/>
            <a:ext cx="4886100" cy="4882342"/>
          </a:xfrm>
        </p:spPr>
      </p:pic>
      <p:sp>
        <p:nvSpPr>
          <p:cNvPr id="6" name="TextBox 5">
            <a:extLst>
              <a:ext uri="{FF2B5EF4-FFF2-40B4-BE49-F238E27FC236}">
                <a16:creationId xmlns:a16="http://schemas.microsoft.com/office/drawing/2014/main" id="{A9A9A2DF-33FE-9ABB-E6D8-8E4EFF5FDF7A}"/>
              </a:ext>
            </a:extLst>
          </p:cNvPr>
          <p:cNvSpPr txBox="1"/>
          <p:nvPr/>
        </p:nvSpPr>
        <p:spPr>
          <a:xfrm>
            <a:off x="5549031" y="842801"/>
            <a:ext cx="5912285" cy="5632311"/>
          </a:xfrm>
          <a:prstGeom prst="rect">
            <a:avLst/>
          </a:prstGeom>
          <a:noFill/>
        </p:spPr>
        <p:txBody>
          <a:bodyPr wrap="square" rtlCol="0">
            <a:spAutoFit/>
          </a:bodyPr>
          <a:lstStyle/>
          <a:p>
            <a:pPr marL="285750" lvl="0" indent="-285750" rtl="0">
              <a:buFont typeface="Arial" panose="020B0604020202020204" pitchFamily="34" charset="0"/>
              <a:buChar char="•"/>
            </a:pPr>
            <a:r>
              <a:rPr lang="x-none" sz="1800" b="0" dirty="0">
                <a:solidFill>
                  <a:srgbClr val="001132"/>
                </a:solidFill>
                <a:cs typeface="Tahoma"/>
              </a:rPr>
              <a:t>A long </a:t>
            </a:r>
            <a:r>
              <a:rPr lang="en-US" sz="1800" b="0" dirty="0">
                <a:solidFill>
                  <a:srgbClr val="001132"/>
                </a:solidFill>
                <a:cs typeface="Tahoma"/>
              </a:rPr>
              <a:t>Calendar</a:t>
            </a:r>
            <a:r>
              <a:rPr lang="x-none" sz="1800" b="0" dirty="0">
                <a:solidFill>
                  <a:srgbClr val="001132"/>
                </a:solidFill>
                <a:cs typeface="Tahoma"/>
              </a:rPr>
              <a:t> </a:t>
            </a:r>
            <a:r>
              <a:rPr lang="en-US" sz="1800" b="0" dirty="0">
                <a:solidFill>
                  <a:srgbClr val="001132"/>
                </a:solidFill>
                <a:cs typeface="Tahoma"/>
              </a:rPr>
              <a:t>S</a:t>
            </a:r>
            <a:r>
              <a:rPr lang="x-none" sz="1800" b="0" dirty="0">
                <a:solidFill>
                  <a:srgbClr val="001132"/>
                </a:solidFill>
                <a:cs typeface="Tahoma"/>
              </a:rPr>
              <a:t>pread benefits from increase in implied volatility. A longer</a:t>
            </a:r>
            <a:r>
              <a:rPr lang="en-US" sz="1800" b="0" dirty="0">
                <a:solidFill>
                  <a:srgbClr val="001132"/>
                </a:solidFill>
                <a:cs typeface="Tahoma"/>
              </a:rPr>
              <a:t>-</a:t>
            </a:r>
            <a:r>
              <a:rPr lang="x-none" sz="1800" b="0" dirty="0">
                <a:solidFill>
                  <a:srgbClr val="001132"/>
                </a:solidFill>
                <a:cs typeface="Tahoma"/>
              </a:rPr>
              <a:t>term option is more sensitive to volatility change (vega) than a shorter</a:t>
            </a:r>
            <a:r>
              <a:rPr lang="en-US" sz="1800" b="0" dirty="0">
                <a:solidFill>
                  <a:srgbClr val="001132"/>
                </a:solidFill>
                <a:cs typeface="Tahoma"/>
              </a:rPr>
              <a:t>-</a:t>
            </a:r>
            <a:r>
              <a:rPr lang="x-none" sz="1800" b="0" dirty="0">
                <a:solidFill>
                  <a:srgbClr val="001132"/>
                </a:solidFill>
                <a:cs typeface="Tahoma"/>
              </a:rPr>
              <a:t>term option. </a:t>
            </a:r>
          </a:p>
          <a:p>
            <a:pPr marL="285750" lvl="0" indent="-285750" rtl="0">
              <a:buFont typeface="Arial" panose="020B0604020202020204" pitchFamily="34" charset="0"/>
              <a:buChar char="•"/>
            </a:pPr>
            <a:r>
              <a:rPr lang="x-none" sz="1800" b="0" dirty="0">
                <a:solidFill>
                  <a:srgbClr val="001132"/>
                </a:solidFill>
                <a:cs typeface="Tahoma"/>
              </a:rPr>
              <a:t>Assume the 100 call </a:t>
            </a:r>
            <a:r>
              <a:rPr lang="en-US" sz="1800" b="0" dirty="0">
                <a:solidFill>
                  <a:srgbClr val="001132"/>
                </a:solidFill>
                <a:cs typeface="Tahoma"/>
              </a:rPr>
              <a:t>Calendar</a:t>
            </a:r>
            <a:r>
              <a:rPr lang="x-none" sz="1800" b="0" dirty="0">
                <a:solidFill>
                  <a:srgbClr val="001132"/>
                </a:solidFill>
                <a:cs typeface="Tahoma"/>
              </a:rPr>
              <a:t> spread is worth $1.50. If volatility increases</a:t>
            </a:r>
            <a:r>
              <a:rPr lang="en-US" sz="1800" b="0" dirty="0">
                <a:solidFill>
                  <a:srgbClr val="001132"/>
                </a:solidFill>
                <a:cs typeface="Tahoma"/>
              </a:rPr>
              <a:t>,</a:t>
            </a:r>
            <a:r>
              <a:rPr lang="x-none" sz="1800" b="0" dirty="0">
                <a:solidFill>
                  <a:srgbClr val="001132"/>
                </a:solidFill>
                <a:cs typeface="Tahoma"/>
              </a:rPr>
              <a:t> both options will increase as volatility increases add value to options.  The longer</a:t>
            </a:r>
            <a:r>
              <a:rPr lang="en-US" sz="1800" b="0" dirty="0">
                <a:solidFill>
                  <a:srgbClr val="001132"/>
                </a:solidFill>
                <a:cs typeface="Tahoma"/>
              </a:rPr>
              <a:t>-</a:t>
            </a:r>
            <a:r>
              <a:rPr lang="x-none" sz="1800" b="0" dirty="0">
                <a:solidFill>
                  <a:srgbClr val="001132"/>
                </a:solidFill>
                <a:cs typeface="Tahoma"/>
              </a:rPr>
              <a:t>term option is more sensitive and will gain more, widening the time spread.</a:t>
            </a:r>
          </a:p>
          <a:p>
            <a:pPr marL="285750" lvl="0" indent="-285750" rtl="0">
              <a:buFont typeface="Arial" panose="020B0604020202020204" pitchFamily="34" charset="0"/>
              <a:buChar char="•"/>
            </a:pPr>
            <a:r>
              <a:rPr lang="x-none" sz="1800" b="0" dirty="0">
                <a:solidFill>
                  <a:srgbClr val="001132"/>
                </a:solidFill>
                <a:cs typeface="Tahoma"/>
              </a:rPr>
              <a:t>If volatility decreases both options will decrease but the long term will decrease more</a:t>
            </a:r>
            <a:r>
              <a:rPr lang="en-US" sz="1800" b="0" dirty="0">
                <a:solidFill>
                  <a:srgbClr val="001132"/>
                </a:solidFill>
                <a:cs typeface="Tahoma"/>
              </a:rPr>
              <a:t>,</a:t>
            </a:r>
            <a:r>
              <a:rPr lang="x-none" sz="1800" b="0" dirty="0">
                <a:solidFill>
                  <a:srgbClr val="001132"/>
                </a:solidFill>
                <a:cs typeface="Tahoma"/>
              </a:rPr>
              <a:t> and the time spread will lose value</a:t>
            </a:r>
          </a:p>
          <a:p>
            <a:pPr marL="285750" indent="-285750">
              <a:buFont typeface="Arial" panose="020B0604020202020204" pitchFamily="34" charset="0"/>
              <a:buChar char="•"/>
            </a:pPr>
            <a:r>
              <a:rPr lang="x-none" sz="1800" b="0" dirty="0">
                <a:solidFill>
                  <a:srgbClr val="001132"/>
                </a:solidFill>
                <a:cs typeface="Tahoma"/>
              </a:rPr>
              <a:t>Implied volatility rises time spreads widen, if volatility falls spreads narrow.</a:t>
            </a:r>
            <a:endParaRPr lang="en-US" sz="1800" b="0" dirty="0">
              <a:solidFill>
                <a:srgbClr val="001132"/>
              </a:solidFill>
              <a:cs typeface="Tahoma"/>
            </a:endParaRPr>
          </a:p>
          <a:p>
            <a:pPr lvl="0"/>
            <a:endParaRPr lang="en-US" sz="1800" dirty="0">
              <a:solidFill>
                <a:srgbClr val="001132"/>
              </a:solidFill>
              <a:cs typeface="Tahoma"/>
            </a:endParaRPr>
          </a:p>
          <a:p>
            <a:pPr lvl="0"/>
            <a:r>
              <a:rPr lang="x-none" sz="1800" dirty="0">
                <a:solidFill>
                  <a:srgbClr val="001132"/>
                </a:solidFill>
                <a:cs typeface="Tahoma"/>
              </a:rPr>
              <a:t>Is this contradictory?</a:t>
            </a:r>
          </a:p>
          <a:p>
            <a:pPr marL="285750" lvl="0" indent="-285750">
              <a:buFont typeface="Arial" panose="020B0604020202020204" pitchFamily="34" charset="0"/>
              <a:buChar char="•"/>
            </a:pPr>
            <a:r>
              <a:rPr lang="x-none" sz="1800" b="0" dirty="0">
                <a:solidFill>
                  <a:srgbClr val="001132"/>
                </a:solidFill>
                <a:cs typeface="Tahoma"/>
              </a:rPr>
              <a:t>We want the market to stay still, but we want people to think the market will move so implied volatility increases, thus widening the spread.</a:t>
            </a:r>
          </a:p>
          <a:p>
            <a:pPr marL="285750" lvl="0" indent="-285750">
              <a:buFont typeface="Arial" panose="020B0604020202020204" pitchFamily="34" charset="0"/>
              <a:buChar char="•"/>
            </a:pPr>
            <a:r>
              <a:rPr lang="x-none" sz="1800" b="0" dirty="0">
                <a:solidFill>
                  <a:srgbClr val="001132"/>
                </a:solidFill>
                <a:cs typeface="Tahoma"/>
              </a:rPr>
              <a:t>This happens often, underlying is unchanged, but market perceives a move coming</a:t>
            </a:r>
            <a:r>
              <a:rPr lang="x-none" sz="1800" b="0" dirty="0">
                <a:solidFill>
                  <a:srgbClr val="001132"/>
                </a:solidFill>
                <a:latin typeface="Tahoma"/>
                <a:cs typeface="Tahoma"/>
              </a:rPr>
              <a:t>. </a:t>
            </a:r>
          </a:p>
        </p:txBody>
      </p:sp>
      <p:sp>
        <p:nvSpPr>
          <p:cNvPr id="7" name="TextBox 6">
            <a:extLst>
              <a:ext uri="{FF2B5EF4-FFF2-40B4-BE49-F238E27FC236}">
                <a16:creationId xmlns:a16="http://schemas.microsoft.com/office/drawing/2014/main" id="{E0989038-707E-AE5A-CE28-A505CAA42EE1}"/>
              </a:ext>
            </a:extLst>
          </p:cNvPr>
          <p:cNvSpPr txBox="1"/>
          <p:nvPr/>
        </p:nvSpPr>
        <p:spPr>
          <a:xfrm>
            <a:off x="5549031" y="196470"/>
            <a:ext cx="3512115" cy="646331"/>
          </a:xfrm>
          <a:prstGeom prst="rect">
            <a:avLst/>
          </a:prstGeom>
          <a:noFill/>
        </p:spPr>
        <p:txBody>
          <a:bodyPr wrap="none" rtlCol="0">
            <a:spAutoFit/>
          </a:bodyPr>
          <a:lstStyle/>
          <a:p>
            <a:r>
              <a:rPr lang="en-US" sz="3600" b="1" dirty="0">
                <a:solidFill>
                  <a:srgbClr val="001132"/>
                </a:solidFill>
              </a:rPr>
              <a:t>Calendar Spreads</a:t>
            </a:r>
          </a:p>
        </p:txBody>
      </p:sp>
      <p:pic>
        <p:nvPicPr>
          <p:cNvPr id="9" name="Picture 8">
            <a:extLst>
              <a:ext uri="{FF2B5EF4-FFF2-40B4-BE49-F238E27FC236}">
                <a16:creationId xmlns:a16="http://schemas.microsoft.com/office/drawing/2014/main" id="{71524D35-CB2F-A444-62C9-F5870A648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7698" y="6208446"/>
            <a:ext cx="490210" cy="467928"/>
          </a:xfrm>
          <a:prstGeom prst="rect">
            <a:avLst/>
          </a:prstGeom>
        </p:spPr>
      </p:pic>
    </p:spTree>
    <p:extLst>
      <p:ext uri="{BB962C8B-B14F-4D97-AF65-F5344CB8AC3E}">
        <p14:creationId xmlns:p14="http://schemas.microsoft.com/office/powerpoint/2010/main" val="187158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3A3711-E3D4-25C5-F8D6-9D79D381EAE6}"/>
              </a:ext>
            </a:extLst>
          </p:cNvPr>
          <p:cNvSpPr txBox="1"/>
          <p:nvPr/>
        </p:nvSpPr>
        <p:spPr>
          <a:xfrm>
            <a:off x="639663" y="634181"/>
            <a:ext cx="3374265" cy="77453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rgbClr val="001132"/>
                </a:solidFill>
                <a:latin typeface="+mj-lt"/>
                <a:ea typeface="+mj-ea"/>
                <a:cs typeface="+mj-cs"/>
              </a:rPr>
              <a:t>Calendar Spreads</a:t>
            </a:r>
          </a:p>
        </p:txBody>
      </p:sp>
      <p:sp>
        <p:nvSpPr>
          <p:cNvPr id="5" name="TextBox 4">
            <a:extLst>
              <a:ext uri="{FF2B5EF4-FFF2-40B4-BE49-F238E27FC236}">
                <a16:creationId xmlns:a16="http://schemas.microsoft.com/office/drawing/2014/main" id="{ED37F4C3-60D9-1BD8-39C2-C8B786BCC541}"/>
              </a:ext>
            </a:extLst>
          </p:cNvPr>
          <p:cNvSpPr txBox="1"/>
          <p:nvPr/>
        </p:nvSpPr>
        <p:spPr>
          <a:xfrm>
            <a:off x="648930" y="2438400"/>
            <a:ext cx="3667037" cy="3785419"/>
          </a:xfrm>
          <a:prstGeom prst="rect">
            <a:avLst/>
          </a:prstGeom>
        </p:spPr>
        <p:txBody>
          <a:bodyPr vert="horz" lIns="91440" tIns="45720" rIns="91440" bIns="45720" rtlCol="0">
            <a:normAutofit/>
          </a:bodyPr>
          <a:lstStyle/>
          <a:p>
            <a:pPr lvl="0">
              <a:lnSpc>
                <a:spcPct val="150000"/>
              </a:lnSpc>
              <a:spcAft>
                <a:spcPts val="600"/>
              </a:spcAft>
            </a:pPr>
            <a:r>
              <a:rPr lang="en-US" b="0" dirty="0">
                <a:solidFill>
                  <a:srgbClr val="001132"/>
                </a:solidFill>
              </a:rPr>
              <a:t>Another use of a time spread is to make your insurance put cheaper.</a:t>
            </a:r>
          </a:p>
          <a:p>
            <a:pPr>
              <a:lnSpc>
                <a:spcPct val="150000"/>
              </a:lnSpc>
              <a:spcAft>
                <a:spcPts val="600"/>
              </a:spcAft>
            </a:pPr>
            <a:endParaRPr lang="en-US" dirty="0">
              <a:solidFill>
                <a:srgbClr val="001132"/>
              </a:solidFill>
            </a:endParaRPr>
          </a:p>
          <a:p>
            <a:pPr>
              <a:lnSpc>
                <a:spcPct val="150000"/>
              </a:lnSpc>
              <a:spcAft>
                <a:spcPts val="600"/>
              </a:spcAft>
            </a:pPr>
            <a:r>
              <a:rPr lang="en-US" b="0" dirty="0">
                <a:solidFill>
                  <a:srgbClr val="001132"/>
                </a:solidFill>
              </a:rPr>
              <a:t>If you have a long term put (Leap) you can sell the short-dated puts to reduce the cost of your long dated put.</a:t>
            </a:r>
          </a:p>
        </p:txBody>
      </p:sp>
      <p:pic>
        <p:nvPicPr>
          <p:cNvPr id="4" name="Picture Placeholder 3" descr="A picture containing text, person&#10;&#10;Description automatically generated">
            <a:extLst>
              <a:ext uri="{FF2B5EF4-FFF2-40B4-BE49-F238E27FC236}">
                <a16:creationId xmlns:a16="http://schemas.microsoft.com/office/drawing/2014/main" id="{962E5739-1C28-7254-E255-B7D2E96A6A0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232" r="14233" b="2"/>
          <a:stretch/>
        </p:blipFill>
        <p:spPr>
          <a:xfrm>
            <a:off x="4636008" y="640082"/>
            <a:ext cx="6916329" cy="5577837"/>
          </a:xfrm>
          <a:prstGeom prst="rect">
            <a:avLst/>
          </a:prstGeom>
          <a:effectLst/>
        </p:spPr>
      </p:pic>
      <p:pic>
        <p:nvPicPr>
          <p:cNvPr id="8" name="Picture 7">
            <a:extLst>
              <a:ext uri="{FF2B5EF4-FFF2-40B4-BE49-F238E27FC236}">
                <a16:creationId xmlns:a16="http://schemas.microsoft.com/office/drawing/2014/main" id="{7DA5160D-4AAB-38CE-BF3F-F3769DC06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337" y="6217918"/>
            <a:ext cx="520236" cy="496589"/>
          </a:xfrm>
          <a:prstGeom prst="rect">
            <a:avLst/>
          </a:prstGeom>
        </p:spPr>
      </p:pic>
    </p:spTree>
    <p:extLst>
      <p:ext uri="{BB962C8B-B14F-4D97-AF65-F5344CB8AC3E}">
        <p14:creationId xmlns:p14="http://schemas.microsoft.com/office/powerpoint/2010/main" val="365493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866474-52D7-FF24-2E4A-1E5F337649A2}"/>
              </a:ext>
            </a:extLst>
          </p:cNvPr>
          <p:cNvSpPr txBox="1"/>
          <p:nvPr/>
        </p:nvSpPr>
        <p:spPr>
          <a:xfrm>
            <a:off x="7202657" y="525195"/>
            <a:ext cx="4148093" cy="76269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Horizontal Spreads</a:t>
            </a:r>
          </a:p>
        </p:txBody>
      </p:sp>
      <p:pic>
        <p:nvPicPr>
          <p:cNvPr id="5" name="Picture Placeholder 4">
            <a:extLst>
              <a:ext uri="{FF2B5EF4-FFF2-40B4-BE49-F238E27FC236}">
                <a16:creationId xmlns:a16="http://schemas.microsoft.com/office/drawing/2014/main" id="{2EF42382-1AB1-E31C-A7EF-BED303B4F9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583" r="16583"/>
          <a:stretch/>
        </p:blipFill>
        <p:spPr>
          <a:xfrm>
            <a:off x="430899" y="171715"/>
            <a:ext cx="6140538" cy="6132829"/>
          </a:xfrm>
          <a:prstGeom prst="rect">
            <a:avLst/>
          </a:prstGeom>
        </p:spPr>
      </p:pic>
      <p:sp>
        <p:nvSpPr>
          <p:cNvPr id="6" name="TextBox 5">
            <a:extLst>
              <a:ext uri="{FF2B5EF4-FFF2-40B4-BE49-F238E27FC236}">
                <a16:creationId xmlns:a16="http://schemas.microsoft.com/office/drawing/2014/main" id="{E4BBD7CF-A88B-FD97-1281-624B4362A17D}"/>
              </a:ext>
            </a:extLst>
          </p:cNvPr>
          <p:cNvSpPr txBox="1"/>
          <p:nvPr/>
        </p:nvSpPr>
        <p:spPr>
          <a:xfrm>
            <a:off x="7202656" y="1813082"/>
            <a:ext cx="4148093" cy="2588458"/>
          </a:xfrm>
          <a:prstGeom prst="rect">
            <a:avLst/>
          </a:prstGeom>
        </p:spPr>
        <p:txBody>
          <a:bodyPr vert="horz" lIns="91440" tIns="45720" rIns="91440" bIns="45720" rtlCol="0">
            <a:normAutofit/>
          </a:bodyPr>
          <a:lstStyle/>
          <a:p>
            <a:pPr>
              <a:lnSpc>
                <a:spcPct val="90000"/>
              </a:lnSpc>
              <a:spcAft>
                <a:spcPts val="600"/>
              </a:spcAft>
            </a:pPr>
            <a:r>
              <a:rPr lang="en-US" sz="2000" b="0" dirty="0"/>
              <a:t>Look for 25-30 days of time premium in your short leg, look for an underlying value that has a implied vol. relatively low to historical vol. Make sure you take in at least $.50 in premium on your short leg or commissions will destroy your profit. Beware in the money spreads if there is a risk of early exercise.</a:t>
            </a:r>
            <a:endParaRPr lang="en-US" sz="2000" dirty="0"/>
          </a:p>
        </p:txBody>
      </p:sp>
      <p:sp>
        <p:nvSpPr>
          <p:cNvPr id="9" name="Shape 1256">
            <a:extLst>
              <a:ext uri="{FF2B5EF4-FFF2-40B4-BE49-F238E27FC236}">
                <a16:creationId xmlns:a16="http://schemas.microsoft.com/office/drawing/2014/main" id="{4FEF3914-F977-B176-FCDA-B9EB8A0A2D5F}"/>
              </a:ext>
            </a:extLst>
          </p:cNvPr>
          <p:cNvSpPr/>
          <p:nvPr/>
        </p:nvSpPr>
        <p:spPr>
          <a:xfrm>
            <a:off x="7202656" y="4722468"/>
            <a:ext cx="1817857" cy="1814604"/>
          </a:xfrm>
          <a:prstGeom prst="rect">
            <a:avLst/>
          </a:prstGeom>
          <a:blipFill>
            <a:blip r:embed="rId3" cstate="print"/>
            <a:stretch>
              <a:fillRect/>
            </a:stretch>
          </a:blipFill>
          <a:ln w="12700">
            <a:solidFill>
              <a:srgbClr val="001132"/>
            </a:solidFill>
          </a:ln>
        </p:spPr>
        <p:txBody>
          <a:bodyPr/>
          <a:lstStyle/>
          <a:p>
            <a:endParaRPr lang="en-US"/>
          </a:p>
        </p:txBody>
      </p:sp>
      <p:pic>
        <p:nvPicPr>
          <p:cNvPr id="10" name="Picture 9">
            <a:extLst>
              <a:ext uri="{FF2B5EF4-FFF2-40B4-BE49-F238E27FC236}">
                <a16:creationId xmlns:a16="http://schemas.microsoft.com/office/drawing/2014/main" id="{26FDFA26-36EE-49F5-BDAA-D3115CEC7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773" y="6350952"/>
            <a:ext cx="389966" cy="372240"/>
          </a:xfrm>
          <a:prstGeom prst="rect">
            <a:avLst/>
          </a:prstGeom>
        </p:spPr>
      </p:pic>
    </p:spTree>
    <p:extLst>
      <p:ext uri="{BB962C8B-B14F-4D97-AF65-F5344CB8AC3E}">
        <p14:creationId xmlns:p14="http://schemas.microsoft.com/office/powerpoint/2010/main" val="79628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76F177-4C84-8A92-8AAD-21330730FEE8}"/>
              </a:ext>
            </a:extLst>
          </p:cNvPr>
          <p:cNvSpPr txBox="1"/>
          <p:nvPr/>
        </p:nvSpPr>
        <p:spPr>
          <a:xfrm>
            <a:off x="965205" y="467908"/>
            <a:ext cx="5130795" cy="76721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mj-lt"/>
                <a:ea typeface="+mj-ea"/>
                <a:cs typeface="+mj-cs"/>
              </a:rPr>
              <a:t>Calendar Spreads</a:t>
            </a:r>
          </a:p>
        </p:txBody>
      </p:sp>
      <p:sp>
        <p:nvSpPr>
          <p:cNvPr id="5" name="TextBox 4">
            <a:extLst>
              <a:ext uri="{FF2B5EF4-FFF2-40B4-BE49-F238E27FC236}">
                <a16:creationId xmlns:a16="http://schemas.microsoft.com/office/drawing/2014/main" id="{6069FB7C-CFAF-9A63-3F1D-59401AF4513C}"/>
              </a:ext>
            </a:extLst>
          </p:cNvPr>
          <p:cNvSpPr txBox="1"/>
          <p:nvPr/>
        </p:nvSpPr>
        <p:spPr>
          <a:xfrm>
            <a:off x="187890" y="1235123"/>
            <a:ext cx="5322479" cy="5154966"/>
          </a:xfrm>
          <a:prstGeom prst="rect">
            <a:avLst/>
          </a:prstGeom>
        </p:spPr>
        <p:txBody>
          <a:bodyPr vert="horz" lIns="91440" tIns="45720" rIns="91440" bIns="45720" rtlCol="0">
            <a:noAutofit/>
          </a:bodyPr>
          <a:lstStyle/>
          <a:p>
            <a:pPr marL="285750" lvl="0" indent="-228600">
              <a:lnSpc>
                <a:spcPct val="150000"/>
              </a:lnSpc>
              <a:spcAft>
                <a:spcPts val="600"/>
              </a:spcAft>
              <a:buFont typeface="Arial" panose="020B0604020202020204" pitchFamily="34" charset="0"/>
              <a:buChar char="•"/>
            </a:pPr>
            <a:r>
              <a:rPr lang="en-US" sz="1600" b="0" dirty="0"/>
              <a:t>A double calendar is an out of the money call time spread combined with an out of the money put time spread. </a:t>
            </a:r>
          </a:p>
          <a:p>
            <a:pPr marL="285750" indent="-228600">
              <a:lnSpc>
                <a:spcPct val="150000"/>
              </a:lnSpc>
              <a:spcAft>
                <a:spcPts val="600"/>
              </a:spcAft>
              <a:buFont typeface="Arial" panose="020B0604020202020204" pitchFamily="34" charset="0"/>
              <a:buChar char="•"/>
            </a:pPr>
            <a:endParaRPr lang="en-US" sz="1600" b="0" dirty="0"/>
          </a:p>
          <a:p>
            <a:pPr marL="285750" indent="-228600">
              <a:lnSpc>
                <a:spcPct val="150000"/>
              </a:lnSpc>
              <a:spcAft>
                <a:spcPts val="600"/>
              </a:spcAft>
              <a:buFont typeface="Arial" panose="020B0604020202020204" pitchFamily="34" charset="0"/>
              <a:buChar char="•"/>
            </a:pPr>
            <a:r>
              <a:rPr lang="en-US" sz="1600" b="0" dirty="0"/>
              <a:t>This is a pure bet on volatility. You would enter this trade with at least 2 months to go in the short leg and 5 months in the long leg. When one of the two time spreads comes in enough to pay for the other, take it off. This leaves you with a free time spread.</a:t>
            </a:r>
          </a:p>
          <a:p>
            <a:pPr marL="285750" indent="-228600">
              <a:lnSpc>
                <a:spcPct val="150000"/>
              </a:lnSpc>
              <a:spcAft>
                <a:spcPts val="600"/>
              </a:spcAft>
              <a:buFont typeface="Arial" panose="020B0604020202020204" pitchFamily="34" charset="0"/>
              <a:buChar char="•"/>
            </a:pPr>
            <a:endParaRPr lang="en-US" sz="1600" b="0" dirty="0"/>
          </a:p>
          <a:p>
            <a:pPr marL="285750" indent="-228600">
              <a:lnSpc>
                <a:spcPct val="150000"/>
              </a:lnSpc>
              <a:spcAft>
                <a:spcPts val="600"/>
              </a:spcAft>
              <a:buFont typeface="Arial" panose="020B0604020202020204" pitchFamily="34" charset="0"/>
              <a:buChar char="•"/>
            </a:pPr>
            <a:r>
              <a:rPr lang="en-US" sz="1600" b="0" dirty="0"/>
              <a:t>Keene’s Trading Tip: I like Double Calendars if I can sell the front month options, and buy the Earnings Month Options for the same implied volatility.  This will have me long implied volatility in the “Catalyst” month.  </a:t>
            </a:r>
          </a:p>
        </p:txBody>
      </p:sp>
      <p:pic>
        <p:nvPicPr>
          <p:cNvPr id="4" name="Picture Placeholder 3">
            <a:extLst>
              <a:ext uri="{FF2B5EF4-FFF2-40B4-BE49-F238E27FC236}">
                <a16:creationId xmlns:a16="http://schemas.microsoft.com/office/drawing/2014/main" id="{735EC110-3698-A69F-BCC9-89FE2423E9D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016" r="10198" b="-2"/>
          <a:stretch/>
        </p:blipFill>
        <p:spPr>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pic>
        <p:nvPicPr>
          <p:cNvPr id="8" name="Picture 7">
            <a:extLst>
              <a:ext uri="{FF2B5EF4-FFF2-40B4-BE49-F238E27FC236}">
                <a16:creationId xmlns:a16="http://schemas.microsoft.com/office/drawing/2014/main" id="{8980FAAB-C692-B175-0A22-1946B6435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5936" y="6157097"/>
            <a:ext cx="488174" cy="465984"/>
          </a:xfrm>
          <a:prstGeom prst="rect">
            <a:avLst/>
          </a:prstGeom>
        </p:spPr>
      </p:pic>
    </p:spTree>
    <p:extLst>
      <p:ext uri="{BB962C8B-B14F-4D97-AF65-F5344CB8AC3E}">
        <p14:creationId xmlns:p14="http://schemas.microsoft.com/office/powerpoint/2010/main" val="3143853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2316</TotalTime>
  <Words>1544</Words>
  <Application>Microsoft Office PowerPoint</Application>
  <PresentationFormat>Widescreen</PresentationFormat>
  <Paragraphs>106</Paragraphs>
  <Slides>17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Meiryo</vt:lpstr>
      <vt:lpstr>Arial</vt:lpstr>
      <vt:lpstr>Calibri</vt:lpstr>
      <vt:lpstr>Montserrat Black</vt:lpstr>
      <vt:lpstr>Nunito Sans SemiBold</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427</cp:revision>
  <dcterms:created xsi:type="dcterms:W3CDTF">2020-06-17T05:33:19Z</dcterms:created>
  <dcterms:modified xsi:type="dcterms:W3CDTF">2024-04-14T18:59:02Z</dcterms:modified>
</cp:coreProperties>
</file>