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99" r:id="rId2"/>
    <p:sldId id="259" r:id="rId3"/>
    <p:sldId id="260" r:id="rId4"/>
    <p:sldId id="261" r:id="rId5"/>
    <p:sldId id="262" r:id="rId6"/>
    <p:sldId id="264" r:id="rId7"/>
    <p:sldId id="263" r:id="rId8"/>
    <p:sldId id="270" r:id="rId9"/>
    <p:sldId id="298" r:id="rId10"/>
    <p:sldId id="295" r:id="rId11"/>
    <p:sldId id="273" r:id="rId12"/>
    <p:sldId id="300" r:id="rId13"/>
    <p:sldId id="297"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B632C7-6544-4EFE-9572-AA8D5D9F35C3}">
          <p14:sldIdLst>
            <p14:sldId id="299"/>
            <p14:sldId id="259"/>
            <p14:sldId id="260"/>
            <p14:sldId id="261"/>
            <p14:sldId id="262"/>
            <p14:sldId id="264"/>
            <p14:sldId id="263"/>
            <p14:sldId id="270"/>
            <p14:sldId id="298"/>
            <p14:sldId id="295"/>
            <p14:sldId id="273"/>
            <p14:sldId id="300"/>
            <p14:sldId id="297"/>
            <p14:sldId id="276"/>
            <p14:sldId id="277"/>
            <p14:sldId id="278"/>
            <p14:sldId id="279"/>
            <p14:sldId id="280"/>
            <p14:sldId id="281"/>
            <p14:sldId id="282"/>
            <p14:sldId id="283"/>
            <p14:sldId id="284"/>
            <p14:sldId id="285"/>
            <p14:sldId id="286"/>
            <p14:sldId id="287"/>
            <p14:sldId id="288"/>
            <p14:sldId id="289"/>
            <p14:sldId id="290"/>
            <p14:sldId id="291"/>
            <p14:sldId id="292"/>
            <p14:sldId id="2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132"/>
    <a:srgbClr val="000101"/>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5" autoAdjust="0"/>
    <p:restoredTop sz="93699" autoAdjust="0"/>
  </p:normalViewPr>
  <p:slideViewPr>
    <p:cSldViewPr snapToGrid="0">
      <p:cViewPr varScale="1">
        <p:scale>
          <a:sx n="76" d="100"/>
          <a:sy n="76" d="100"/>
        </p:scale>
        <p:origin x="1902" y="78"/>
      </p:cViewPr>
      <p:guideLst/>
    </p:cSldViewPr>
  </p:slideViewPr>
  <p:notesTextViewPr>
    <p:cViewPr>
      <p:scale>
        <a:sx n="1" d="1"/>
        <a:sy n="1" d="1"/>
      </p:scale>
      <p:origin x="0" y="0"/>
    </p:cViewPr>
  </p:notesTextViewPr>
  <p:sorterViewPr>
    <p:cViewPr>
      <p:scale>
        <a:sx n="100" d="100"/>
        <a:sy n="100" d="100"/>
      </p:scale>
      <p:origin x="0" y="-8316"/>
    </p:cViewPr>
  </p:sorterViewPr>
  <p:notesViewPr>
    <p:cSldViewPr snapToGrid="0">
      <p:cViewPr varScale="1">
        <p:scale>
          <a:sx n="51" d="100"/>
          <a:sy n="51" d="100"/>
        </p:scale>
        <p:origin x="2697"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D9A794-8686-4685-8344-C04AA68E77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4EDB64-D3AB-4B00-9870-49FC0ACF61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3A15D0-226A-47D6-86E8-B6C5A1805F4A}" type="datetimeFigureOut">
              <a:rPr lang="en-US" smtClean="0"/>
              <a:t>4/14/2024</a:t>
            </a:fld>
            <a:endParaRPr lang="en-US"/>
          </a:p>
        </p:txBody>
      </p:sp>
      <p:sp>
        <p:nvSpPr>
          <p:cNvPr id="4" name="Footer Placeholder 3">
            <a:extLst>
              <a:ext uri="{FF2B5EF4-FFF2-40B4-BE49-F238E27FC236}">
                <a16:creationId xmlns:a16="http://schemas.microsoft.com/office/drawing/2014/main" id="{971A7FA2-BDAE-4D8D-BF6C-5BED775B06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DA106F-8AA8-48F9-AEA8-F7EB85399C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4A2CD1-AF6F-49B8-8A27-E1A8A5AABB6B}" type="slidenum">
              <a:rPr lang="en-US" smtClean="0"/>
              <a:t>‹#›</a:t>
            </a:fld>
            <a:endParaRPr lang="en-US"/>
          </a:p>
        </p:txBody>
      </p:sp>
    </p:spTree>
    <p:extLst>
      <p:ext uri="{BB962C8B-B14F-4D97-AF65-F5344CB8AC3E}">
        <p14:creationId xmlns:p14="http://schemas.microsoft.com/office/powerpoint/2010/main" val="3805905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008FB-3961-4465-A2EF-0EC75423D8E6}" type="datetimeFigureOut">
              <a:rPr lang="en-US" smtClean="0"/>
              <a:t>4/14/2024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7366C-7FF4-498D-9D4C-43ABFA05C1A6}" type="slidenum">
              <a:rPr lang="en-US" smtClean="0"/>
              <a:t>‹#›</a:t>
            </a:fld>
            <a:endParaRPr lang="en-US"/>
          </a:p>
        </p:txBody>
      </p:sp>
    </p:spTree>
    <p:extLst>
      <p:ext uri="{BB962C8B-B14F-4D97-AF65-F5344CB8AC3E}">
        <p14:creationId xmlns:p14="http://schemas.microsoft.com/office/powerpoint/2010/main" val="1374638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Insurance</a:t>
            </a:r>
            <a:r>
              <a:rPr lang="en-US" baseline="0" dirty="0"/>
              <a:t> example…. House insurance</a:t>
            </a:r>
          </a:p>
          <a:p>
            <a:endParaRPr lang="en-US" baseline="0" dirty="0"/>
          </a:p>
          <a:p>
            <a:r>
              <a:rPr lang="en-US" dirty="0"/>
              <a:t>Option Definition : Power or right to chose. The act of choosing.</a:t>
            </a:r>
          </a:p>
          <a:p>
            <a:endParaRPr lang="en-US" dirty="0"/>
          </a:p>
          <a:p>
            <a:r>
              <a:rPr lang="en-US" dirty="0"/>
              <a:t>Sports</a:t>
            </a:r>
            <a:r>
              <a:rPr lang="en-US" baseline="0" dirty="0"/>
              <a:t> Play Option – Run the option</a:t>
            </a:r>
          </a:p>
          <a:p>
            <a:endParaRPr lang="en-US" baseline="0" dirty="0"/>
          </a:p>
          <a:p>
            <a:endParaRPr lang="en-US" baseline="0" dirty="0"/>
          </a:p>
          <a:p>
            <a:r>
              <a:rPr lang="en-US" baseline="0" dirty="0"/>
              <a:t>There are options on futures and on </a:t>
            </a:r>
            <a:r>
              <a:rPr lang="en-US" baseline="0" dirty="0" err="1"/>
              <a:t>forex</a:t>
            </a:r>
            <a:r>
              <a:rPr lang="en-US" baseline="0" dirty="0"/>
              <a:t> but we focus on stocks</a:t>
            </a:r>
          </a:p>
          <a:p>
            <a:endParaRPr lang="en-US" baseline="0" dirty="0"/>
          </a:p>
          <a:p>
            <a:r>
              <a:rPr lang="en-US" baseline="0" dirty="0"/>
              <a:t>We need to cover some key fundamental Concepts and definitions before we can get into the juicy stuff</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041339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91" name="Shape 59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800" b="0" i="0" u="none" strike="noStrike" cap="none" baseline="0"/>
              <a:t>Puts price will increase with the fall of the underlying stock price</a:t>
            </a:r>
          </a:p>
          <a:p>
            <a:endParaRPr lang="x-none" sz="1800" b="0" i="0" u="none" strike="noStrike" cap="none" baseline="0"/>
          </a:p>
          <a:p>
            <a:endParaRPr lang="x-none" sz="1800" b="0" i="0" u="none" strike="noStrike" cap="none" baseline="0"/>
          </a:p>
        </p:txBody>
      </p:sp>
      <p:sp>
        <p:nvSpPr>
          <p:cNvPr id="592" name="Shape 59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600" name="Shape 6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617" name="Shape 6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800" b="0" i="0" u="none" strike="noStrike" cap="none" baseline="0"/>
              <a:t>Picture _ Management</a:t>
            </a:r>
          </a:p>
          <a:p>
            <a:endParaRPr lang="x-none" sz="1800" b="0" i="0" u="none" strike="noStrike" cap="none" baseline="0"/>
          </a:p>
          <a:p>
            <a:pPr>
              <a:buNone/>
            </a:pPr>
            <a:r>
              <a:rPr lang="x-none" sz="1800" b="0" i="0" u="none" strike="noStrike" cap="none" baseline="0"/>
              <a:t>Picture of falling stock price</a:t>
            </a:r>
          </a:p>
        </p:txBody>
      </p:sp>
      <p:sp>
        <p:nvSpPr>
          <p:cNvPr id="618" name="Shape 61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682699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If I am long options I will have positive Gamma and I will have negative Gamma if I am short options.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Gamma</a:t>
            </a:r>
            <a:r>
              <a:rPr lang="en-US" sz="1200" kern="1200" baseline="0" dirty="0">
                <a:solidFill>
                  <a:schemeClr val="tx1"/>
                </a:solidFill>
                <a:latin typeface="+mn-lt"/>
                <a:ea typeface="+mn-ea"/>
                <a:cs typeface="+mn-cs"/>
              </a:rPr>
              <a:t> is the highest ATM front month and Decreases as we move away from ATM in either direction and out into the back months.</a:t>
            </a: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893609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is a Limited</a:t>
            </a:r>
            <a:r>
              <a:rPr lang="en-US" baseline="0" dirty="0"/>
              <a:t> Time Asset</a:t>
            </a:r>
          </a:p>
          <a:p>
            <a:endParaRPr lang="en-US" baseline="0" dirty="0"/>
          </a:p>
          <a:p>
            <a:r>
              <a:rPr lang="en-US" baseline="0" dirty="0"/>
              <a:t>Its intrinsic value erodes over time</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242883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Equation on why interest</a:t>
            </a:r>
            <a:r>
              <a:rPr lang="en-US" baseline="0"/>
              <a:t> rates increase the cost of options</a:t>
            </a:r>
          </a:p>
          <a:p>
            <a:endParaRPr lang="en-US" baseline="0" dirty="0"/>
          </a:p>
          <a:p>
            <a:endParaRPr lang="en-US" baseline="0" dirty="0"/>
          </a:p>
          <a:p>
            <a:r>
              <a:rPr lang="en-US" baseline="0" dirty="0"/>
              <a:t>Cost to carry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853979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Shape 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 name="Shape 43"/>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What is Leverage</a:t>
            </a:r>
            <a:r>
              <a:rPr lang="en-US" baseline="0" dirty="0"/>
              <a:t> – Using a little amount of money to control more assets in efforts to gain higher returns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110068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Reverse</a:t>
            </a:r>
            <a:r>
              <a:rPr lang="en-US" baseline="0" dirty="0"/>
              <a:t> is true for the Limited Loss Graph. </a:t>
            </a:r>
          </a:p>
          <a:p>
            <a:endParaRPr lang="en-US" baseline="0" dirty="0"/>
          </a:p>
          <a:p>
            <a:r>
              <a:rPr lang="en-US" baseline="0" dirty="0"/>
              <a:t>As you can see this graph levels out at $6.00 dollars and that is the maximum loss I can occur with this trade.</a:t>
            </a:r>
          </a:p>
          <a:p>
            <a:endParaRPr lang="en-US" baseline="0" dirty="0"/>
          </a:p>
          <a:p>
            <a:r>
              <a:rPr lang="en-US" baseline="0" dirty="0"/>
              <a:t>Long Call for $6.00.</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846704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Perpetua" pitchFamily="18" charset="0"/>
                <a:ea typeface="+mn-ea"/>
                <a:cs typeface="+mn-cs"/>
              </a:rPr>
              <a:t>Need Interactive</a:t>
            </a:r>
            <a:r>
              <a:rPr kumimoji="0" lang="en-US" sz="1200" b="0" i="0" u="none" strike="noStrike" kern="1200" cap="none" spc="0" normalizeH="0" noProof="0" dirty="0">
                <a:ln>
                  <a:noFill/>
                </a:ln>
                <a:solidFill>
                  <a:schemeClr val="tx1"/>
                </a:solidFill>
                <a:effectLst/>
                <a:uLnTx/>
                <a:uFillTx/>
                <a:latin typeface="Perpetua" pitchFamily="18" charset="0"/>
                <a:ea typeface="+mn-ea"/>
                <a:cs typeface="+mn-cs"/>
              </a:rPr>
              <a:t> Brokers Screen Shot</a:t>
            </a:r>
            <a:endParaRPr kumimoji="0" lang="en-US" sz="1200" b="0" i="0" u="none" strike="noStrike" kern="1200" cap="none" spc="0" normalizeH="0" baseline="0" noProof="0" dirty="0">
              <a:ln>
                <a:noFill/>
              </a:ln>
              <a:solidFill>
                <a:schemeClr val="tx1"/>
              </a:solidFill>
              <a:effectLst/>
              <a:uLnTx/>
              <a:uFillTx/>
              <a:latin typeface="Perpetua" pitchFamily="18" charset="0"/>
              <a:ea typeface="+mn-ea"/>
              <a:cs typeface="+mn-cs"/>
            </a:endParaRPr>
          </a:p>
          <a:p>
            <a:endParaRPr lang="en-US" dirty="0"/>
          </a:p>
          <a:p>
            <a:endParaRPr lang="en-US" dirty="0"/>
          </a:p>
          <a:p>
            <a:r>
              <a:rPr lang="en-US" dirty="0"/>
              <a:t>Said</a:t>
            </a:r>
            <a:r>
              <a:rPr lang="en-US" baseline="0" dirty="0"/>
              <a:t> simply The AAPL August 2012 600 Calls  are Trading $7.45</a:t>
            </a:r>
          </a:p>
          <a:p>
            <a:endParaRPr lang="en-US" baseline="0" dirty="0"/>
          </a:p>
          <a:p>
            <a:r>
              <a:rPr lang="en-US" baseline="0" dirty="0"/>
              <a:t>If the Year in which the option is trading </a:t>
            </a:r>
            <a:r>
              <a:rPr lang="en-US" baseline="0" dirty="0" err="1"/>
              <a:t>isnt</a:t>
            </a:r>
            <a:r>
              <a:rPr lang="en-US" baseline="0" dirty="0"/>
              <a:t> said or listed, the general assumption is that it is the front month. Or closest august to todays date.</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512388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a:t>
            </a:r>
            <a:r>
              <a:rPr lang="en-US" baseline="0" dirty="0"/>
              <a:t> Idea _ Math equations</a:t>
            </a:r>
          </a:p>
          <a:p>
            <a:endParaRPr lang="en-US" baseline="0" dirty="0"/>
          </a:p>
          <a:p>
            <a:endParaRPr lang="en-US" baseline="0" dirty="0"/>
          </a:p>
          <a:p>
            <a:r>
              <a:rPr lang="en-US" baseline="0" dirty="0"/>
              <a:t>Don</a:t>
            </a:r>
            <a:r>
              <a:rPr lang="fr-FR" baseline="0" dirty="0"/>
              <a:t>’</a:t>
            </a:r>
            <a:r>
              <a:rPr lang="en-US" baseline="0" dirty="0"/>
              <a:t>t need to be a Math wiz to understand options.</a:t>
            </a:r>
          </a:p>
          <a:p>
            <a:r>
              <a:rPr lang="en-US" baseline="0" dirty="0"/>
              <a:t>Simple arithmetic is all that is needed.</a:t>
            </a:r>
          </a:p>
          <a:p>
            <a:endParaRPr lang="en-US" baseline="0" dirty="0"/>
          </a:p>
          <a:p>
            <a:br>
              <a:rPr lang="en-US" baseline="0" dirty="0"/>
            </a:br>
            <a:br>
              <a:rPr lang="en-US" baseline="0" dirty="0"/>
            </a:br>
            <a:r>
              <a:rPr lang="en-US" sz="1200" dirty="0">
                <a:solidFill>
                  <a:prstClr val="black"/>
                </a:solidFill>
                <a:latin typeface="ArialMT"/>
              </a:rPr>
              <a:t>Pricing of Options:  </a:t>
            </a:r>
            <a:r>
              <a:rPr lang="en-US" sz="1200" b="0" dirty="0">
                <a:solidFill>
                  <a:prstClr val="black"/>
                </a:solidFill>
                <a:latin typeface="ArialMT"/>
              </a:rPr>
              <a:t>Just like everything in the world, the difference between what an item is worth in the amount a Buyer is willing to pay for this item and what a seller wants to sell it for.  I think of a Bottled Water, if I am at the Cubs game maybe I will pay $5 for it, at the gym $2 and at the grocery store 24 for $6.  Options pricing is what people think the value of the stock will be in the future, this is called implied volatility.  Traders and customers predict what the price for a stock will be in the futures.</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247838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to we Value Options?</a:t>
            </a:r>
          </a:p>
          <a:p>
            <a:endParaRPr lang="en-US" dirty="0"/>
          </a:p>
          <a:p>
            <a:r>
              <a:rPr lang="en-US" dirty="0"/>
              <a:t>Options</a:t>
            </a:r>
            <a:r>
              <a:rPr lang="en-US" baseline="0" dirty="0"/>
              <a:t>, as we went over are kind of like insurance. Thus why the term “premium” is used.</a:t>
            </a:r>
          </a:p>
          <a:p>
            <a:endParaRPr lang="en-US" baseline="0" dirty="0"/>
          </a:p>
          <a:p>
            <a:endParaRPr lang="en-US" dirty="0"/>
          </a:p>
          <a:p>
            <a:endParaRPr lang="en-US" dirty="0"/>
          </a:p>
          <a:p>
            <a:r>
              <a:rPr lang="en-US" dirty="0"/>
              <a:t>Picture</a:t>
            </a:r>
            <a:r>
              <a:rPr lang="en-US" baseline="0" dirty="0"/>
              <a:t> Needed _ Value And Premium</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748324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37" name="Shape 53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800" b="0" i="0" u="none" strike="noStrike" cap="none" baseline="0"/>
              <a:t>Calls price will increase with the rise in stock</a:t>
            </a:r>
          </a:p>
          <a:p>
            <a:endParaRPr lang="x-none" sz="1800" b="0" i="0" u="none" strike="noStrike" cap="none" baseline="0"/>
          </a:p>
          <a:p>
            <a:endParaRPr lang="x-none" sz="1800" b="0" i="0" u="none" strike="noStrike" cap="none" baseline="0"/>
          </a:p>
        </p:txBody>
      </p:sp>
      <p:sp>
        <p:nvSpPr>
          <p:cNvPr id="538" name="Shape 53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46" name="Shape 54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200" b="0" i="0" u="none" strike="noStrike" cap="none" baseline="0">
                <a:solidFill>
                  <a:schemeClr val="dk1"/>
                </a:solidFill>
                <a:latin typeface="Calibri"/>
                <a:ea typeface="Calibri"/>
                <a:cs typeface="Calibri"/>
                <a:sym typeface="Calibri"/>
              </a:rPr>
              <a:t>This is just a summary slide. We will go over them a little fast and you can always go back and reference them quickly if you forget </a:t>
            </a:r>
          </a:p>
          <a:p>
            <a:endParaRPr lang="x-none" sz="1200" b="0" i="0" u="none" strike="noStrike" cap="none" baseline="0">
              <a:solidFill>
                <a:schemeClr val="dk1"/>
              </a:solidFill>
              <a:latin typeface="Calibri"/>
              <a:ea typeface="Calibri"/>
              <a:cs typeface="Calibri"/>
              <a:sym typeface="Calibri"/>
            </a:endParaRPr>
          </a:p>
          <a:p>
            <a:pPr>
              <a:buNone/>
            </a:pPr>
            <a:r>
              <a:rPr lang="x-none" sz="1200" b="0" i="0" u="none" strike="noStrike" cap="none" baseline="0">
                <a:solidFill>
                  <a:schemeClr val="dk1"/>
                </a:solidFill>
                <a:latin typeface="Calibri"/>
                <a:ea typeface="Calibri"/>
                <a:cs typeface="Calibri"/>
                <a:sym typeface="Calibri"/>
              </a:rPr>
              <a:t>Calls will always have positive delta, while Puts will have negative delta.  This tells us that Calls will increase in value as Stock increase and Calls will decrease in value as the Stock falls.  </a:t>
            </a:r>
          </a:p>
          <a:p>
            <a:endParaRPr lang="x-none" sz="1200" b="0" i="0" u="none" strike="noStrike" cap="none" baseline="0">
              <a:solidFill>
                <a:schemeClr val="dk1"/>
              </a:solidFill>
              <a:latin typeface="Calibri"/>
              <a:ea typeface="Calibri"/>
              <a:cs typeface="Calibri"/>
              <a:sym typeface="Calibri"/>
            </a:endParaRPr>
          </a:p>
          <a:p>
            <a:pPr>
              <a:buNone/>
            </a:pPr>
            <a:r>
              <a:rPr lang="x-none" sz="1200" b="0" i="0" u="none" strike="noStrike" cap="none" baseline="0">
                <a:solidFill>
                  <a:schemeClr val="dk1"/>
                </a:solidFill>
                <a:latin typeface="Calibri"/>
                <a:ea typeface="Calibri"/>
                <a:cs typeface="Calibri"/>
                <a:sym typeface="Calibri"/>
              </a:rPr>
              <a:t>Calls have unlimited potential reward and limited risk</a:t>
            </a:r>
          </a:p>
          <a:p>
            <a:endParaRPr lang="x-none" sz="1200" b="0" i="0" u="none" strike="noStrike" cap="none" baseline="0">
              <a:solidFill>
                <a:schemeClr val="dk1"/>
              </a:solidFill>
              <a:latin typeface="Calibri"/>
              <a:ea typeface="Calibri"/>
              <a:cs typeface="Calibri"/>
              <a:sym typeface="Calibri"/>
            </a:endParaRPr>
          </a:p>
          <a:p>
            <a:endParaRPr lang="x-none" sz="1200" b="0" i="0" u="none" strike="noStrike" cap="none" baseline="0">
              <a:solidFill>
                <a:schemeClr val="dk1"/>
              </a:solidFill>
              <a:latin typeface="Calibri"/>
              <a:ea typeface="Calibri"/>
              <a:cs typeface="Calibri"/>
              <a:sym typeface="Calibri"/>
            </a:endParaRPr>
          </a:p>
          <a:p>
            <a:pPr>
              <a:buNone/>
            </a:pPr>
            <a:r>
              <a:rPr lang="x-none" sz="1200" b="0" i="0" u="none" strike="noStrike" cap="none" baseline="0">
                <a:solidFill>
                  <a:schemeClr val="dk1"/>
                </a:solidFill>
                <a:latin typeface="Calibri"/>
                <a:ea typeface="Calibri"/>
                <a:cs typeface="Calibri"/>
                <a:sym typeface="Calibri"/>
              </a:rPr>
              <a:t>Don’t worry about knowing the Synthetic yet. We just want to put them on the slide so you can reference them later</a:t>
            </a:r>
          </a:p>
          <a:p>
            <a:endParaRPr lang="x-none" sz="1200" b="0" i="0" u="none" strike="noStrike" cap="none" baseline="0">
              <a:solidFill>
                <a:schemeClr val="dk1"/>
              </a:solidFill>
              <a:latin typeface="Calibri"/>
              <a:ea typeface="Calibri"/>
              <a:cs typeface="Calibri"/>
              <a:sym typeface="Calibri"/>
            </a:endParaRPr>
          </a:p>
        </p:txBody>
      </p:sp>
      <p:sp>
        <p:nvSpPr>
          <p:cNvPr id="547" name="Shape 54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64" name="Shape 56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800" b="0" i="0" u="none" strike="noStrike" cap="none" baseline="0"/>
              <a:t>Picture _ Stock chart of Stock moving up.</a:t>
            </a:r>
          </a:p>
          <a:p>
            <a:endParaRPr lang="x-none" sz="1800" b="0" i="0" u="none" strike="noStrike" cap="none" baseline="0"/>
          </a:p>
          <a:p>
            <a:endParaRPr lang="x-none" sz="1800" b="0" i="0" u="none" strike="noStrike" cap="none" baseline="0"/>
          </a:p>
          <a:p>
            <a:endParaRPr lang="x-none" sz="1800" b="0" i="0" u="none" strike="noStrike" cap="none" baseline="0"/>
          </a:p>
          <a:p>
            <a:pPr>
              <a:buNone/>
            </a:pPr>
            <a:r>
              <a:rPr lang="x-none" sz="1800" b="1" i="0" u="none" strike="noStrike" cap="none" baseline="0"/>
              <a:t>Remember </a:t>
            </a:r>
            <a:r>
              <a:rPr lang="x-none" sz="1800" b="0" i="0" u="none" strike="noStrike" cap="none" baseline="0"/>
              <a:t>: Long options value erodes over time,  A one month option comparted to a 12 month option as far more theta efffect. So in essence you will be paying far less “per day” to own a call that is 12 or 6 months out than a 1 month option.</a:t>
            </a:r>
          </a:p>
          <a:p>
            <a:endParaRPr lang="x-none" sz="1800" b="0" i="0" u="none" strike="noStrike" cap="none" baseline="0"/>
          </a:p>
          <a:p>
            <a:endParaRPr lang="x-none" sz="1800" b="0" i="0" u="none" strike="noStrike" cap="none" baseline="0"/>
          </a:p>
        </p:txBody>
      </p:sp>
      <p:sp>
        <p:nvSpPr>
          <p:cNvPr id="565" name="Shape 56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281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87D1CBB-5EF3-40E6-A9A4-96A1D97FCF02}"/>
              </a:ext>
            </a:extLst>
          </p:cNvPr>
          <p:cNvSpPr>
            <a:spLocks noGrp="1"/>
          </p:cNvSpPr>
          <p:nvPr>
            <p:ph type="pic" sz="quarter" idx="10"/>
          </p:nvPr>
        </p:nvSpPr>
        <p:spPr>
          <a:xfrm>
            <a:off x="1" y="554702"/>
            <a:ext cx="4840093" cy="5717811"/>
          </a:xfrm>
          <a:custGeom>
            <a:avLst/>
            <a:gdLst>
              <a:gd name="connsiteX0" fmla="*/ 0 w 4840093"/>
              <a:gd name="connsiteY0" fmla="*/ 0 h 5717811"/>
              <a:gd name="connsiteX1" fmla="*/ 4705060 w 4840093"/>
              <a:gd name="connsiteY1" fmla="*/ 258649 h 5717811"/>
              <a:gd name="connsiteX2" fmla="*/ 4840093 w 4840093"/>
              <a:gd name="connsiteY2" fmla="*/ 401309 h 5717811"/>
              <a:gd name="connsiteX3" fmla="*/ 4840093 w 4840093"/>
              <a:gd name="connsiteY3" fmla="*/ 5250921 h 5717811"/>
              <a:gd name="connsiteX4" fmla="*/ 4707040 w 4840093"/>
              <a:gd name="connsiteY4" fmla="*/ 5393453 h 5717811"/>
              <a:gd name="connsiteX5" fmla="*/ 0 w 4840093"/>
              <a:gd name="connsiteY5" fmla="*/ 5717811 h 571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0093" h="5717811">
                <a:moveTo>
                  <a:pt x="0" y="0"/>
                </a:moveTo>
                <a:lnTo>
                  <a:pt x="4705060" y="258649"/>
                </a:lnTo>
                <a:cubicBezTo>
                  <a:pt x="4780807" y="262813"/>
                  <a:pt x="4840093" y="325448"/>
                  <a:pt x="4840093" y="401309"/>
                </a:cubicBezTo>
                <a:lnTo>
                  <a:pt x="4840093" y="5250921"/>
                </a:lnTo>
                <a:cubicBezTo>
                  <a:pt x="4840093" y="5326016"/>
                  <a:pt x="4781958" y="5388290"/>
                  <a:pt x="4707040" y="5393453"/>
                </a:cubicBezTo>
                <a:lnTo>
                  <a:pt x="0" y="571781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52638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2A2BF95-F4F5-4C4D-8CF8-A40AFFCD20FE}"/>
              </a:ext>
            </a:extLst>
          </p:cNvPr>
          <p:cNvSpPr>
            <a:spLocks noGrp="1"/>
          </p:cNvSpPr>
          <p:nvPr>
            <p:ph type="pic" sz="quarter" idx="12"/>
          </p:nvPr>
        </p:nvSpPr>
        <p:spPr>
          <a:xfrm>
            <a:off x="1523999"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3DB2694B-9858-41F1-BA1D-199F09A99DAF}"/>
              </a:ext>
            </a:extLst>
          </p:cNvPr>
          <p:cNvSpPr>
            <a:spLocks noGrp="1"/>
          </p:cNvSpPr>
          <p:nvPr>
            <p:ph type="pic" sz="quarter" idx="13"/>
          </p:nvPr>
        </p:nvSpPr>
        <p:spPr>
          <a:xfrm>
            <a:off x="4545807" y="1955228"/>
            <a:ext cx="3100387" cy="4279106"/>
          </a:xfrm>
          <a:custGeom>
            <a:avLst/>
            <a:gdLst>
              <a:gd name="connsiteX0" fmla="*/ 111025 w 3100387"/>
              <a:gd name="connsiteY0" fmla="*/ 0 h 4279106"/>
              <a:gd name="connsiteX1" fmla="*/ 2989362 w 3100387"/>
              <a:gd name="connsiteY1" fmla="*/ 0 h 4279106"/>
              <a:gd name="connsiteX2" fmla="*/ 3100387 w 3100387"/>
              <a:gd name="connsiteY2" fmla="*/ 111025 h 4279106"/>
              <a:gd name="connsiteX3" fmla="*/ 3100387 w 3100387"/>
              <a:gd name="connsiteY3" fmla="*/ 4168081 h 4279106"/>
              <a:gd name="connsiteX4" fmla="*/ 2989362 w 3100387"/>
              <a:gd name="connsiteY4" fmla="*/ 4279106 h 4279106"/>
              <a:gd name="connsiteX5" fmla="*/ 111025 w 3100387"/>
              <a:gd name="connsiteY5" fmla="*/ 4279106 h 4279106"/>
              <a:gd name="connsiteX6" fmla="*/ 0 w 3100387"/>
              <a:gd name="connsiteY6" fmla="*/ 4168081 h 4279106"/>
              <a:gd name="connsiteX7" fmla="*/ 0 w 3100387"/>
              <a:gd name="connsiteY7" fmla="*/ 111025 h 4279106"/>
              <a:gd name="connsiteX8" fmla="*/ 111025 w 3100387"/>
              <a:gd name="connsiteY8" fmla="*/ 0 h 427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0387" h="4279106">
                <a:moveTo>
                  <a:pt x="111025" y="0"/>
                </a:moveTo>
                <a:lnTo>
                  <a:pt x="2989362" y="0"/>
                </a:lnTo>
                <a:cubicBezTo>
                  <a:pt x="3050679" y="0"/>
                  <a:pt x="3100387" y="49708"/>
                  <a:pt x="3100387" y="111025"/>
                </a:cubicBezTo>
                <a:lnTo>
                  <a:pt x="3100387" y="4168081"/>
                </a:lnTo>
                <a:cubicBezTo>
                  <a:pt x="3100387" y="4229398"/>
                  <a:pt x="3050679" y="4279106"/>
                  <a:pt x="2989362" y="4279106"/>
                </a:cubicBezTo>
                <a:lnTo>
                  <a:pt x="111025" y="4279106"/>
                </a:lnTo>
                <a:cubicBezTo>
                  <a:pt x="49708" y="4279106"/>
                  <a:pt x="0" y="4229398"/>
                  <a:pt x="0" y="4168081"/>
                </a:cubicBezTo>
                <a:lnTo>
                  <a:pt x="0" y="111025"/>
                </a:lnTo>
                <a:cubicBezTo>
                  <a:pt x="0" y="49708"/>
                  <a:pt x="49708" y="0"/>
                  <a:pt x="11102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2" name="Picture Placeholder 11">
            <a:extLst>
              <a:ext uri="{FF2B5EF4-FFF2-40B4-BE49-F238E27FC236}">
                <a16:creationId xmlns:a16="http://schemas.microsoft.com/office/drawing/2014/main" id="{FCFB4AC5-B81E-43D1-87DB-C5473A012F62}"/>
              </a:ext>
            </a:extLst>
          </p:cNvPr>
          <p:cNvSpPr>
            <a:spLocks noGrp="1"/>
          </p:cNvSpPr>
          <p:nvPr>
            <p:ph type="pic" sz="quarter" idx="11"/>
          </p:nvPr>
        </p:nvSpPr>
        <p:spPr>
          <a:xfrm>
            <a:off x="8079583"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516165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2FE9AF0-A0C1-47C2-B649-0294F073D876}"/>
              </a:ext>
            </a:extLst>
          </p:cNvPr>
          <p:cNvSpPr>
            <a:spLocks noGrp="1"/>
          </p:cNvSpPr>
          <p:nvPr>
            <p:ph type="pic" sz="quarter" idx="13"/>
          </p:nvPr>
        </p:nvSpPr>
        <p:spPr>
          <a:xfrm>
            <a:off x="6436860" y="776514"/>
            <a:ext cx="4760911" cy="6081486"/>
          </a:xfrm>
          <a:custGeom>
            <a:avLst/>
            <a:gdLst>
              <a:gd name="connsiteX0" fmla="*/ 0 w 4760911"/>
              <a:gd name="connsiteY0" fmla="*/ 0 h 6081486"/>
              <a:gd name="connsiteX1" fmla="*/ 4760911 w 4760911"/>
              <a:gd name="connsiteY1" fmla="*/ 0 h 6081486"/>
              <a:gd name="connsiteX2" fmla="*/ 4760911 w 4760911"/>
              <a:gd name="connsiteY2" fmla="*/ 6081486 h 6081486"/>
              <a:gd name="connsiteX3" fmla="*/ 0 w 4760911"/>
              <a:gd name="connsiteY3" fmla="*/ 6081486 h 6081486"/>
            </a:gdLst>
            <a:ahLst/>
            <a:cxnLst>
              <a:cxn ang="0">
                <a:pos x="connsiteX0" y="connsiteY0"/>
              </a:cxn>
              <a:cxn ang="0">
                <a:pos x="connsiteX1" y="connsiteY1"/>
              </a:cxn>
              <a:cxn ang="0">
                <a:pos x="connsiteX2" y="connsiteY2"/>
              </a:cxn>
              <a:cxn ang="0">
                <a:pos x="connsiteX3" y="connsiteY3"/>
              </a:cxn>
            </a:cxnLst>
            <a:rect l="l" t="t" r="r" b="b"/>
            <a:pathLst>
              <a:path w="4760911" h="6081486">
                <a:moveTo>
                  <a:pt x="0" y="0"/>
                </a:moveTo>
                <a:lnTo>
                  <a:pt x="4760911" y="0"/>
                </a:lnTo>
                <a:lnTo>
                  <a:pt x="4760911" y="6081486"/>
                </a:lnTo>
                <a:lnTo>
                  <a:pt x="0" y="6081486"/>
                </a:lnTo>
                <a:close/>
              </a:path>
            </a:pathLst>
          </a:cu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805429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D4FA4C2-7E2B-407C-83B7-F6A1FE937251}"/>
              </a:ext>
            </a:extLst>
          </p:cNvPr>
          <p:cNvSpPr>
            <a:spLocks noGrp="1"/>
          </p:cNvSpPr>
          <p:nvPr>
            <p:ph type="pic" sz="quarter" idx="14"/>
          </p:nvPr>
        </p:nvSpPr>
        <p:spPr>
          <a:xfrm>
            <a:off x="7999771" y="780305"/>
            <a:ext cx="3293270" cy="3293270"/>
          </a:xfrm>
          <a:custGeom>
            <a:avLst/>
            <a:gdLst>
              <a:gd name="connsiteX0" fmla="*/ 1646635 w 3293270"/>
              <a:gd name="connsiteY0" fmla="*/ 0 h 3293270"/>
              <a:gd name="connsiteX1" fmla="*/ 3293270 w 3293270"/>
              <a:gd name="connsiteY1" fmla="*/ 1646635 h 3293270"/>
              <a:gd name="connsiteX2" fmla="*/ 3293269 w 3293270"/>
              <a:gd name="connsiteY2" fmla="*/ 1646635 h 3293270"/>
              <a:gd name="connsiteX3" fmla="*/ 1646634 w 3293270"/>
              <a:gd name="connsiteY3" fmla="*/ 3293270 h 3293270"/>
              <a:gd name="connsiteX4" fmla="*/ 0 w 3293270"/>
              <a:gd name="connsiteY4" fmla="*/ 3293270 h 3293270"/>
              <a:gd name="connsiteX5" fmla="*/ 0 w 3293270"/>
              <a:gd name="connsiteY5" fmla="*/ 1646635 h 3293270"/>
              <a:gd name="connsiteX6" fmla="*/ 1646635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5" y="0"/>
                </a:moveTo>
                <a:cubicBezTo>
                  <a:pt x="2556046" y="0"/>
                  <a:pt x="3293270" y="737224"/>
                  <a:pt x="3293270" y="1646635"/>
                </a:cubicBezTo>
                <a:lnTo>
                  <a:pt x="3293269" y="1646635"/>
                </a:lnTo>
                <a:cubicBezTo>
                  <a:pt x="3293269" y="2556046"/>
                  <a:pt x="2556045" y="3293270"/>
                  <a:pt x="1646634" y="3293270"/>
                </a:cubicBezTo>
                <a:lnTo>
                  <a:pt x="0" y="3293270"/>
                </a:lnTo>
                <a:lnTo>
                  <a:pt x="0" y="1646635"/>
                </a:lnTo>
                <a:cubicBezTo>
                  <a:pt x="0" y="737224"/>
                  <a:pt x="737224" y="0"/>
                  <a:pt x="164663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09EF5213-7CDD-494D-84E8-20E261F3409D}"/>
              </a:ext>
            </a:extLst>
          </p:cNvPr>
          <p:cNvSpPr>
            <a:spLocks noGrp="1"/>
          </p:cNvSpPr>
          <p:nvPr>
            <p:ph type="pic" sz="quarter" idx="13"/>
          </p:nvPr>
        </p:nvSpPr>
        <p:spPr>
          <a:xfrm>
            <a:off x="4420751" y="2784425"/>
            <a:ext cx="3293270" cy="3293270"/>
          </a:xfrm>
          <a:custGeom>
            <a:avLst/>
            <a:gdLst>
              <a:gd name="connsiteX0" fmla="*/ 1646636 w 3293270"/>
              <a:gd name="connsiteY0" fmla="*/ 0 h 3293270"/>
              <a:gd name="connsiteX1" fmla="*/ 3293270 w 3293270"/>
              <a:gd name="connsiteY1" fmla="*/ 0 h 3293270"/>
              <a:gd name="connsiteX2" fmla="*/ 3293270 w 3293270"/>
              <a:gd name="connsiteY2" fmla="*/ 1646635 h 3293270"/>
              <a:gd name="connsiteX3" fmla="*/ 1646635 w 3293270"/>
              <a:gd name="connsiteY3" fmla="*/ 3293270 h 3293270"/>
              <a:gd name="connsiteX4" fmla="*/ 0 w 3293270"/>
              <a:gd name="connsiteY4" fmla="*/ 1646635 h 3293270"/>
              <a:gd name="connsiteX5" fmla="*/ 1 w 3293270"/>
              <a:gd name="connsiteY5" fmla="*/ 1646635 h 3293270"/>
              <a:gd name="connsiteX6" fmla="*/ 1646636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6" y="0"/>
                </a:moveTo>
                <a:lnTo>
                  <a:pt x="3293270" y="0"/>
                </a:lnTo>
                <a:lnTo>
                  <a:pt x="3293270" y="1646635"/>
                </a:lnTo>
                <a:cubicBezTo>
                  <a:pt x="3293270" y="2556046"/>
                  <a:pt x="2556046" y="3293270"/>
                  <a:pt x="1646635" y="3293270"/>
                </a:cubicBezTo>
                <a:cubicBezTo>
                  <a:pt x="737224" y="3293270"/>
                  <a:pt x="0" y="2556046"/>
                  <a:pt x="0" y="1646635"/>
                </a:cubicBezTo>
                <a:lnTo>
                  <a:pt x="1" y="1646635"/>
                </a:lnTo>
                <a:cubicBezTo>
                  <a:pt x="1" y="737224"/>
                  <a:pt x="737225" y="0"/>
                  <a:pt x="164663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Graphic 22">
            <a:extLst>
              <a:ext uri="{FF2B5EF4-FFF2-40B4-BE49-F238E27FC236}">
                <a16:creationId xmlns:a16="http://schemas.microsoft.com/office/drawing/2014/main" id="{54C39EAC-78FC-4BDB-8A96-50BCECEDE716}"/>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904725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097F2AD-7A26-4492-9C62-2BBD53B82CDE}"/>
              </a:ext>
            </a:extLst>
          </p:cNvPr>
          <p:cNvSpPr>
            <a:spLocks noGrp="1"/>
          </p:cNvSpPr>
          <p:nvPr>
            <p:ph type="pic" sz="quarter" idx="13"/>
          </p:nvPr>
        </p:nvSpPr>
        <p:spPr>
          <a:xfrm>
            <a:off x="3536979" y="2647786"/>
            <a:ext cx="2288142" cy="2288142"/>
          </a:xfrm>
          <a:custGeom>
            <a:avLst/>
            <a:gdLst>
              <a:gd name="connsiteX0" fmla="*/ 1144071 w 2288142"/>
              <a:gd name="connsiteY0" fmla="*/ 0 h 2288142"/>
              <a:gd name="connsiteX1" fmla="*/ 2288142 w 2288142"/>
              <a:gd name="connsiteY1" fmla="*/ 1144071 h 2288142"/>
              <a:gd name="connsiteX2" fmla="*/ 1144071 w 2288142"/>
              <a:gd name="connsiteY2" fmla="*/ 2288142 h 2288142"/>
              <a:gd name="connsiteX3" fmla="*/ 0 w 2288142"/>
              <a:gd name="connsiteY3" fmla="*/ 1144071 h 2288142"/>
              <a:gd name="connsiteX4" fmla="*/ 1144071 w 2288142"/>
              <a:gd name="connsiteY4" fmla="*/ 0 h 2288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142" h="2288142">
                <a:moveTo>
                  <a:pt x="1144071" y="0"/>
                </a:moveTo>
                <a:cubicBezTo>
                  <a:pt x="1775924" y="0"/>
                  <a:pt x="2288142" y="512218"/>
                  <a:pt x="2288142" y="1144071"/>
                </a:cubicBezTo>
                <a:cubicBezTo>
                  <a:pt x="2288142" y="1775924"/>
                  <a:pt x="1775924" y="2288142"/>
                  <a:pt x="1144071" y="2288142"/>
                </a:cubicBezTo>
                <a:cubicBezTo>
                  <a:pt x="512218" y="2288142"/>
                  <a:pt x="0" y="1775924"/>
                  <a:pt x="0" y="1144071"/>
                </a:cubicBezTo>
                <a:cubicBezTo>
                  <a:pt x="0" y="512218"/>
                  <a:pt x="512218" y="0"/>
                  <a:pt x="114407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FDFBC260-03B4-4E46-9767-B2D99AFE4F31}"/>
              </a:ext>
            </a:extLst>
          </p:cNvPr>
          <p:cNvSpPr>
            <a:spLocks noGrp="1"/>
          </p:cNvSpPr>
          <p:nvPr>
            <p:ph type="pic" sz="quarter" idx="14"/>
          </p:nvPr>
        </p:nvSpPr>
        <p:spPr>
          <a:xfrm>
            <a:off x="667511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82A5B8D8-8A11-4B23-BF08-08B303F5FD5F}"/>
              </a:ext>
            </a:extLst>
          </p:cNvPr>
          <p:cNvSpPr>
            <a:spLocks noGrp="1"/>
          </p:cNvSpPr>
          <p:nvPr>
            <p:ph type="pic" sz="quarter" idx="15"/>
          </p:nvPr>
        </p:nvSpPr>
        <p:spPr>
          <a:xfrm>
            <a:off x="9434800"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4" name="Picture Placeholder 13">
            <a:extLst>
              <a:ext uri="{FF2B5EF4-FFF2-40B4-BE49-F238E27FC236}">
                <a16:creationId xmlns:a16="http://schemas.microsoft.com/office/drawing/2014/main" id="{7618ACB5-2C2B-4A0C-B9E9-D29D0C9EF897}"/>
              </a:ext>
            </a:extLst>
          </p:cNvPr>
          <p:cNvSpPr>
            <a:spLocks noGrp="1"/>
          </p:cNvSpPr>
          <p:nvPr>
            <p:ph type="pic" sz="quarter" idx="12"/>
          </p:nvPr>
        </p:nvSpPr>
        <p:spPr>
          <a:xfrm>
            <a:off x="72520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043179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01CC36B-EDA6-4FEB-A15B-33D8FB3BD5C5}"/>
              </a:ext>
            </a:extLst>
          </p:cNvPr>
          <p:cNvSpPr/>
          <p:nvPr userDrawn="1"/>
        </p:nvSpPr>
        <p:spPr>
          <a:xfrm>
            <a:off x="0" y="0"/>
            <a:ext cx="4551945" cy="5036457"/>
          </a:xfrm>
          <a:custGeom>
            <a:avLst/>
            <a:gdLst>
              <a:gd name="connsiteX0" fmla="*/ 2202961 w 4795325"/>
              <a:gd name="connsiteY0" fmla="*/ 0 h 5305743"/>
              <a:gd name="connsiteX1" fmla="*/ 4421256 w 4795325"/>
              <a:gd name="connsiteY1" fmla="*/ 0 h 5305743"/>
              <a:gd name="connsiteX2" fmla="*/ 4505035 w 4795325"/>
              <a:gd name="connsiteY2" fmla="*/ 173913 h 5305743"/>
              <a:gd name="connsiteX3" fmla="*/ 4795325 w 4795325"/>
              <a:gd name="connsiteY3" fmla="*/ 1611773 h 5305743"/>
              <a:gd name="connsiteX4" fmla="*/ 1101355 w 4795325"/>
              <a:gd name="connsiteY4" fmla="*/ 5305743 h 5305743"/>
              <a:gd name="connsiteX5" fmla="*/ 2882 w 4795325"/>
              <a:gd name="connsiteY5" fmla="*/ 5139670 h 5305743"/>
              <a:gd name="connsiteX6" fmla="*/ 0 w 4795325"/>
              <a:gd name="connsiteY6" fmla="*/ 5138695 h 5305743"/>
              <a:gd name="connsiteX7" fmla="*/ 0 w 4795325"/>
              <a:gd name="connsiteY7" fmla="*/ 3223734 h 5305743"/>
              <a:gd name="connsiteX8" fmla="*/ 9620 w 4795325"/>
              <a:gd name="connsiteY8" fmla="*/ 3230927 h 5305743"/>
              <a:gd name="connsiteX9" fmla="*/ 1101355 w 4795325"/>
              <a:gd name="connsiteY9" fmla="*/ 3564406 h 5305743"/>
              <a:gd name="connsiteX10" fmla="*/ 3053988 w 4795325"/>
              <a:gd name="connsiteY10" fmla="*/ 1611773 h 5305743"/>
              <a:gd name="connsiteX11" fmla="*/ 2343411 w 4795325"/>
              <a:gd name="connsiteY11" fmla="*/ 105027 h 530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5325" h="5305743">
                <a:moveTo>
                  <a:pt x="2202961" y="0"/>
                </a:moveTo>
                <a:lnTo>
                  <a:pt x="4421256" y="0"/>
                </a:lnTo>
                <a:lnTo>
                  <a:pt x="4505035" y="173913"/>
                </a:lnTo>
                <a:cubicBezTo>
                  <a:pt x="4691960" y="615854"/>
                  <a:pt x="4795325" y="1101742"/>
                  <a:pt x="4795325" y="1611773"/>
                </a:cubicBezTo>
                <a:cubicBezTo>
                  <a:pt x="4795325" y="3651896"/>
                  <a:pt x="3141478" y="5305743"/>
                  <a:pt x="1101355" y="5305743"/>
                </a:cubicBezTo>
                <a:cubicBezTo>
                  <a:pt x="718832" y="5305743"/>
                  <a:pt x="349889" y="5247600"/>
                  <a:pt x="2882" y="5139670"/>
                </a:cubicBezTo>
                <a:lnTo>
                  <a:pt x="0" y="5138695"/>
                </a:lnTo>
                <a:lnTo>
                  <a:pt x="0" y="3223734"/>
                </a:lnTo>
                <a:lnTo>
                  <a:pt x="9620" y="3230927"/>
                </a:lnTo>
                <a:cubicBezTo>
                  <a:pt x="321262" y="3441468"/>
                  <a:pt x="696952" y="3564406"/>
                  <a:pt x="1101355" y="3564406"/>
                </a:cubicBezTo>
                <a:cubicBezTo>
                  <a:pt x="2179764" y="3564406"/>
                  <a:pt x="3053988" y="2690182"/>
                  <a:pt x="3053988" y="1611773"/>
                </a:cubicBezTo>
                <a:cubicBezTo>
                  <a:pt x="3053988" y="1005168"/>
                  <a:pt x="2777378" y="463168"/>
                  <a:pt x="2343411" y="105027"/>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Picture Placeholder 9">
            <a:extLst>
              <a:ext uri="{FF2B5EF4-FFF2-40B4-BE49-F238E27FC236}">
                <a16:creationId xmlns:a16="http://schemas.microsoft.com/office/drawing/2014/main" id="{C559A31E-2921-4443-8080-A05B93F84F7B}"/>
              </a:ext>
            </a:extLst>
          </p:cNvPr>
          <p:cNvSpPr>
            <a:spLocks noGrp="1"/>
          </p:cNvSpPr>
          <p:nvPr>
            <p:ph type="pic" sz="quarter" idx="12"/>
          </p:nvPr>
        </p:nvSpPr>
        <p:spPr>
          <a:xfrm>
            <a:off x="928914" y="1058008"/>
            <a:ext cx="4760685" cy="2370991"/>
          </a:xfrm>
          <a:custGeom>
            <a:avLst/>
            <a:gdLst>
              <a:gd name="connsiteX0" fmla="*/ 98823 w 4760685"/>
              <a:gd name="connsiteY0" fmla="*/ 0 h 2370991"/>
              <a:gd name="connsiteX1" fmla="*/ 4661862 w 4760685"/>
              <a:gd name="connsiteY1" fmla="*/ 0 h 2370991"/>
              <a:gd name="connsiteX2" fmla="*/ 4760685 w 4760685"/>
              <a:gd name="connsiteY2" fmla="*/ 98823 h 2370991"/>
              <a:gd name="connsiteX3" fmla="*/ 4760685 w 4760685"/>
              <a:gd name="connsiteY3" fmla="*/ 2272168 h 2370991"/>
              <a:gd name="connsiteX4" fmla="*/ 4661862 w 4760685"/>
              <a:gd name="connsiteY4" fmla="*/ 2370991 h 2370991"/>
              <a:gd name="connsiteX5" fmla="*/ 98823 w 4760685"/>
              <a:gd name="connsiteY5" fmla="*/ 2370991 h 2370991"/>
              <a:gd name="connsiteX6" fmla="*/ 0 w 4760685"/>
              <a:gd name="connsiteY6" fmla="*/ 2272168 h 2370991"/>
              <a:gd name="connsiteX7" fmla="*/ 0 w 4760685"/>
              <a:gd name="connsiteY7" fmla="*/ 98823 h 2370991"/>
              <a:gd name="connsiteX8" fmla="*/ 98823 w 4760685"/>
              <a:gd name="connsiteY8" fmla="*/ 0 h 237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0685" h="2370991">
                <a:moveTo>
                  <a:pt x="98823" y="0"/>
                </a:moveTo>
                <a:lnTo>
                  <a:pt x="4661862" y="0"/>
                </a:lnTo>
                <a:cubicBezTo>
                  <a:pt x="4716440" y="0"/>
                  <a:pt x="4760685" y="44245"/>
                  <a:pt x="4760685" y="98823"/>
                </a:cubicBezTo>
                <a:lnTo>
                  <a:pt x="4760685" y="2272168"/>
                </a:lnTo>
                <a:cubicBezTo>
                  <a:pt x="4760685" y="2326746"/>
                  <a:pt x="4716440" y="2370991"/>
                  <a:pt x="4661862" y="2370991"/>
                </a:cubicBezTo>
                <a:lnTo>
                  <a:pt x="98823" y="2370991"/>
                </a:lnTo>
                <a:cubicBezTo>
                  <a:pt x="44245" y="2370991"/>
                  <a:pt x="0" y="2326746"/>
                  <a:pt x="0" y="2272168"/>
                </a:cubicBezTo>
                <a:lnTo>
                  <a:pt x="0" y="98823"/>
                </a:lnTo>
                <a:cubicBezTo>
                  <a:pt x="0" y="44245"/>
                  <a:pt x="44245" y="0"/>
                  <a:pt x="98823"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98FC388E-7514-4F33-998D-5979C02EE759}"/>
              </a:ext>
            </a:extLst>
          </p:cNvPr>
          <p:cNvSpPr>
            <a:spLocks noGrp="1"/>
          </p:cNvSpPr>
          <p:nvPr>
            <p:ph type="pic" sz="quarter" idx="13"/>
          </p:nvPr>
        </p:nvSpPr>
        <p:spPr>
          <a:xfrm>
            <a:off x="6096001" y="1058009"/>
            <a:ext cx="5167086" cy="3357774"/>
          </a:xfrm>
          <a:custGeom>
            <a:avLst/>
            <a:gdLst>
              <a:gd name="connsiteX0" fmla="*/ 139952 w 5167086"/>
              <a:gd name="connsiteY0" fmla="*/ 0 h 3357774"/>
              <a:gd name="connsiteX1" fmla="*/ 5027134 w 5167086"/>
              <a:gd name="connsiteY1" fmla="*/ 0 h 3357774"/>
              <a:gd name="connsiteX2" fmla="*/ 5167086 w 5167086"/>
              <a:gd name="connsiteY2" fmla="*/ 139952 h 3357774"/>
              <a:gd name="connsiteX3" fmla="*/ 5167086 w 5167086"/>
              <a:gd name="connsiteY3" fmla="*/ 3217822 h 3357774"/>
              <a:gd name="connsiteX4" fmla="*/ 5027134 w 5167086"/>
              <a:gd name="connsiteY4" fmla="*/ 3357774 h 3357774"/>
              <a:gd name="connsiteX5" fmla="*/ 139952 w 5167086"/>
              <a:gd name="connsiteY5" fmla="*/ 3357774 h 3357774"/>
              <a:gd name="connsiteX6" fmla="*/ 0 w 5167086"/>
              <a:gd name="connsiteY6" fmla="*/ 3217822 h 3357774"/>
              <a:gd name="connsiteX7" fmla="*/ 0 w 5167086"/>
              <a:gd name="connsiteY7" fmla="*/ 139952 h 3357774"/>
              <a:gd name="connsiteX8" fmla="*/ 139952 w 5167086"/>
              <a:gd name="connsiteY8" fmla="*/ 0 h 335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086" h="3357774">
                <a:moveTo>
                  <a:pt x="139952" y="0"/>
                </a:moveTo>
                <a:lnTo>
                  <a:pt x="5027134" y="0"/>
                </a:lnTo>
                <a:cubicBezTo>
                  <a:pt x="5104427" y="0"/>
                  <a:pt x="5167086" y="62659"/>
                  <a:pt x="5167086" y="139952"/>
                </a:cubicBezTo>
                <a:lnTo>
                  <a:pt x="5167086" y="3217822"/>
                </a:lnTo>
                <a:cubicBezTo>
                  <a:pt x="5167086" y="3295115"/>
                  <a:pt x="5104427" y="3357774"/>
                  <a:pt x="5027134" y="3357774"/>
                </a:cubicBezTo>
                <a:lnTo>
                  <a:pt x="139952" y="3357774"/>
                </a:lnTo>
                <a:cubicBezTo>
                  <a:pt x="62659" y="3357774"/>
                  <a:pt x="0" y="3295115"/>
                  <a:pt x="0" y="3217822"/>
                </a:cubicBezTo>
                <a:lnTo>
                  <a:pt x="0" y="139952"/>
                </a:lnTo>
                <a:cubicBezTo>
                  <a:pt x="0" y="62659"/>
                  <a:pt x="62659" y="0"/>
                  <a:pt x="13995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199051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F7251A2-C2C1-4EA6-8282-307DDF5CA67D}"/>
              </a:ext>
            </a:extLst>
          </p:cNvPr>
          <p:cNvSpPr>
            <a:spLocks noGrp="1"/>
          </p:cNvSpPr>
          <p:nvPr>
            <p:ph type="pic" sz="quarter" idx="15"/>
          </p:nvPr>
        </p:nvSpPr>
        <p:spPr>
          <a:xfrm>
            <a:off x="9059079" y="1643250"/>
            <a:ext cx="2422247" cy="3635998"/>
          </a:xfrm>
          <a:custGeom>
            <a:avLst/>
            <a:gdLst>
              <a:gd name="connsiteX0" fmla="*/ 88460 w 2422247"/>
              <a:gd name="connsiteY0" fmla="*/ 0 h 3635998"/>
              <a:gd name="connsiteX1" fmla="*/ 2333787 w 2422247"/>
              <a:gd name="connsiteY1" fmla="*/ 0 h 3635998"/>
              <a:gd name="connsiteX2" fmla="*/ 2422247 w 2422247"/>
              <a:gd name="connsiteY2" fmla="*/ 88460 h 3635998"/>
              <a:gd name="connsiteX3" fmla="*/ 2422247 w 2422247"/>
              <a:gd name="connsiteY3" fmla="*/ 3547538 h 3635998"/>
              <a:gd name="connsiteX4" fmla="*/ 2333787 w 2422247"/>
              <a:gd name="connsiteY4" fmla="*/ 3635998 h 3635998"/>
              <a:gd name="connsiteX5" fmla="*/ 88460 w 2422247"/>
              <a:gd name="connsiteY5" fmla="*/ 3635998 h 3635998"/>
              <a:gd name="connsiteX6" fmla="*/ 0 w 2422247"/>
              <a:gd name="connsiteY6" fmla="*/ 3547538 h 3635998"/>
              <a:gd name="connsiteX7" fmla="*/ 0 w 2422247"/>
              <a:gd name="connsiteY7" fmla="*/ 88460 h 3635998"/>
              <a:gd name="connsiteX8" fmla="*/ 88460 w 2422247"/>
              <a:gd name="connsiteY8" fmla="*/ 0 h 363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247" h="3635998">
                <a:moveTo>
                  <a:pt x="88460" y="0"/>
                </a:moveTo>
                <a:lnTo>
                  <a:pt x="2333787" y="0"/>
                </a:lnTo>
                <a:cubicBezTo>
                  <a:pt x="2382642" y="0"/>
                  <a:pt x="2422247" y="39605"/>
                  <a:pt x="2422247" y="88460"/>
                </a:cubicBezTo>
                <a:lnTo>
                  <a:pt x="2422247" y="3547538"/>
                </a:lnTo>
                <a:cubicBezTo>
                  <a:pt x="2422247" y="3596393"/>
                  <a:pt x="2382642" y="3635998"/>
                  <a:pt x="2333787" y="3635998"/>
                </a:cubicBezTo>
                <a:lnTo>
                  <a:pt x="88460" y="3635998"/>
                </a:lnTo>
                <a:cubicBezTo>
                  <a:pt x="39605" y="3635998"/>
                  <a:pt x="0" y="3596393"/>
                  <a:pt x="0" y="3547538"/>
                </a:cubicBezTo>
                <a:lnTo>
                  <a:pt x="0" y="88460"/>
                </a:lnTo>
                <a:cubicBezTo>
                  <a:pt x="0" y="39605"/>
                  <a:pt x="39605" y="0"/>
                  <a:pt x="88460"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92577E8A-0E99-46BF-AB4C-ADB90B0B02E4}"/>
              </a:ext>
            </a:extLst>
          </p:cNvPr>
          <p:cNvSpPr>
            <a:spLocks noGrp="1"/>
          </p:cNvSpPr>
          <p:nvPr>
            <p:ph type="pic" sz="quarter" idx="14"/>
          </p:nvPr>
        </p:nvSpPr>
        <p:spPr>
          <a:xfrm>
            <a:off x="7454430" y="1347892"/>
            <a:ext cx="2815772" cy="4226712"/>
          </a:xfrm>
          <a:custGeom>
            <a:avLst/>
            <a:gdLst>
              <a:gd name="connsiteX0" fmla="*/ 102832 w 2815772"/>
              <a:gd name="connsiteY0" fmla="*/ 0 h 4226712"/>
              <a:gd name="connsiteX1" fmla="*/ 2712940 w 2815772"/>
              <a:gd name="connsiteY1" fmla="*/ 0 h 4226712"/>
              <a:gd name="connsiteX2" fmla="*/ 2815772 w 2815772"/>
              <a:gd name="connsiteY2" fmla="*/ 102832 h 4226712"/>
              <a:gd name="connsiteX3" fmla="*/ 2815772 w 2815772"/>
              <a:gd name="connsiteY3" fmla="*/ 4123880 h 4226712"/>
              <a:gd name="connsiteX4" fmla="*/ 2712940 w 2815772"/>
              <a:gd name="connsiteY4" fmla="*/ 4226712 h 4226712"/>
              <a:gd name="connsiteX5" fmla="*/ 102832 w 2815772"/>
              <a:gd name="connsiteY5" fmla="*/ 4226712 h 4226712"/>
              <a:gd name="connsiteX6" fmla="*/ 0 w 2815772"/>
              <a:gd name="connsiteY6" fmla="*/ 4123880 h 4226712"/>
              <a:gd name="connsiteX7" fmla="*/ 0 w 2815772"/>
              <a:gd name="connsiteY7" fmla="*/ 102832 h 4226712"/>
              <a:gd name="connsiteX8" fmla="*/ 102832 w 2815772"/>
              <a:gd name="connsiteY8" fmla="*/ 0 h 422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772" h="4226712">
                <a:moveTo>
                  <a:pt x="102832" y="0"/>
                </a:moveTo>
                <a:lnTo>
                  <a:pt x="2712940" y="0"/>
                </a:lnTo>
                <a:cubicBezTo>
                  <a:pt x="2769733" y="0"/>
                  <a:pt x="2815772" y="46039"/>
                  <a:pt x="2815772" y="102832"/>
                </a:cubicBezTo>
                <a:lnTo>
                  <a:pt x="2815772" y="4123880"/>
                </a:lnTo>
                <a:cubicBezTo>
                  <a:pt x="2815772" y="4180673"/>
                  <a:pt x="2769733" y="4226712"/>
                  <a:pt x="2712940" y="4226712"/>
                </a:cubicBezTo>
                <a:lnTo>
                  <a:pt x="102832" y="4226712"/>
                </a:lnTo>
                <a:cubicBezTo>
                  <a:pt x="46039" y="4226712"/>
                  <a:pt x="0" y="4180673"/>
                  <a:pt x="0" y="4123880"/>
                </a:cubicBezTo>
                <a:lnTo>
                  <a:pt x="0" y="102832"/>
                </a:lnTo>
                <a:cubicBezTo>
                  <a:pt x="0" y="46039"/>
                  <a:pt x="46039" y="0"/>
                  <a:pt x="102832"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340CB6AA-B7E2-40BD-AA39-ED138EF81272}"/>
              </a:ext>
            </a:extLst>
          </p:cNvPr>
          <p:cNvSpPr>
            <a:spLocks noGrp="1"/>
          </p:cNvSpPr>
          <p:nvPr>
            <p:ph type="pic" sz="quarter" idx="13"/>
          </p:nvPr>
        </p:nvSpPr>
        <p:spPr>
          <a:xfrm>
            <a:off x="5654659" y="1140915"/>
            <a:ext cx="3091543" cy="4640668"/>
          </a:xfrm>
          <a:custGeom>
            <a:avLst/>
            <a:gdLst>
              <a:gd name="connsiteX0" fmla="*/ 112903 w 3091543"/>
              <a:gd name="connsiteY0" fmla="*/ 0 h 4640668"/>
              <a:gd name="connsiteX1" fmla="*/ 2978640 w 3091543"/>
              <a:gd name="connsiteY1" fmla="*/ 0 h 4640668"/>
              <a:gd name="connsiteX2" fmla="*/ 3091543 w 3091543"/>
              <a:gd name="connsiteY2" fmla="*/ 112903 h 4640668"/>
              <a:gd name="connsiteX3" fmla="*/ 3091543 w 3091543"/>
              <a:gd name="connsiteY3" fmla="*/ 4527765 h 4640668"/>
              <a:gd name="connsiteX4" fmla="*/ 2978640 w 3091543"/>
              <a:gd name="connsiteY4" fmla="*/ 4640668 h 4640668"/>
              <a:gd name="connsiteX5" fmla="*/ 112903 w 3091543"/>
              <a:gd name="connsiteY5" fmla="*/ 4640668 h 4640668"/>
              <a:gd name="connsiteX6" fmla="*/ 0 w 3091543"/>
              <a:gd name="connsiteY6" fmla="*/ 4527765 h 4640668"/>
              <a:gd name="connsiteX7" fmla="*/ 0 w 3091543"/>
              <a:gd name="connsiteY7" fmla="*/ 112903 h 4640668"/>
              <a:gd name="connsiteX8" fmla="*/ 112903 w 3091543"/>
              <a:gd name="connsiteY8" fmla="*/ 0 h 464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1543" h="4640668">
                <a:moveTo>
                  <a:pt x="112903" y="0"/>
                </a:moveTo>
                <a:lnTo>
                  <a:pt x="2978640" y="0"/>
                </a:lnTo>
                <a:cubicBezTo>
                  <a:pt x="3040995" y="0"/>
                  <a:pt x="3091543" y="50548"/>
                  <a:pt x="3091543" y="112903"/>
                </a:cubicBezTo>
                <a:lnTo>
                  <a:pt x="3091543" y="4527765"/>
                </a:lnTo>
                <a:cubicBezTo>
                  <a:pt x="3091543" y="4590120"/>
                  <a:pt x="3040995" y="4640668"/>
                  <a:pt x="2978640" y="4640668"/>
                </a:cubicBezTo>
                <a:lnTo>
                  <a:pt x="112903" y="4640668"/>
                </a:lnTo>
                <a:cubicBezTo>
                  <a:pt x="50548" y="4640668"/>
                  <a:pt x="0" y="4590120"/>
                  <a:pt x="0" y="4527765"/>
                </a:cubicBezTo>
                <a:lnTo>
                  <a:pt x="0" y="112903"/>
                </a:lnTo>
                <a:cubicBezTo>
                  <a:pt x="0" y="50548"/>
                  <a:pt x="50548" y="0"/>
                  <a:pt x="112903" y="0"/>
                </a:cubicBezTo>
                <a:close/>
              </a:path>
            </a:pathLst>
          </a:custGeom>
          <a:pattFill prst="pct5">
            <a:fgClr>
              <a:srgbClr val="FF0000"/>
            </a:fgClr>
            <a:bgClr>
              <a:schemeClr val="bg1"/>
            </a:bgClr>
          </a:pattFill>
          <a:effectLst>
            <a:outerShdw blurRad="381000" dist="50800" dir="21540000" algn="ctr" rotWithShape="0">
              <a:srgbClr val="001132">
                <a:alpha val="23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1583668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EE72087-A3DC-478A-BD66-F5A989DF8C4D}"/>
              </a:ext>
            </a:extLst>
          </p:cNvPr>
          <p:cNvSpPr>
            <a:spLocks noGrp="1"/>
          </p:cNvSpPr>
          <p:nvPr>
            <p:ph type="pic" sz="quarter" idx="13"/>
          </p:nvPr>
        </p:nvSpPr>
        <p:spPr>
          <a:xfrm>
            <a:off x="1077174" y="987828"/>
            <a:ext cx="4886100" cy="4882342"/>
          </a:xfrm>
          <a:custGeom>
            <a:avLst/>
            <a:gdLst>
              <a:gd name="connsiteX0" fmla="*/ 1191541 w 4886100"/>
              <a:gd name="connsiteY0" fmla="*/ 2499262 h 4882342"/>
              <a:gd name="connsiteX1" fmla="*/ 2383080 w 4886100"/>
              <a:gd name="connsiteY1" fmla="*/ 2499262 h 4882342"/>
              <a:gd name="connsiteX2" fmla="*/ 2383080 w 4886100"/>
              <a:gd name="connsiteY2" fmla="*/ 3690802 h 4882342"/>
              <a:gd name="connsiteX3" fmla="*/ 1191540 w 4886100"/>
              <a:gd name="connsiteY3" fmla="*/ 4882342 h 4882342"/>
              <a:gd name="connsiteX4" fmla="*/ 0 w 4886100"/>
              <a:gd name="connsiteY4" fmla="*/ 3690802 h 4882342"/>
              <a:gd name="connsiteX5" fmla="*/ 1 w 4886100"/>
              <a:gd name="connsiteY5" fmla="*/ 3690802 h 4882342"/>
              <a:gd name="connsiteX6" fmla="*/ 1191541 w 4886100"/>
              <a:gd name="connsiteY6" fmla="*/ 2499262 h 4882342"/>
              <a:gd name="connsiteX7" fmla="*/ 2503020 w 4886100"/>
              <a:gd name="connsiteY7" fmla="*/ 2499261 h 4882342"/>
              <a:gd name="connsiteX8" fmla="*/ 3694559 w 4886100"/>
              <a:gd name="connsiteY8" fmla="*/ 2499261 h 4882342"/>
              <a:gd name="connsiteX9" fmla="*/ 4886099 w 4886100"/>
              <a:gd name="connsiteY9" fmla="*/ 3690801 h 4882342"/>
              <a:gd name="connsiteX10" fmla="*/ 4886100 w 4886100"/>
              <a:gd name="connsiteY10" fmla="*/ 3690801 h 4882342"/>
              <a:gd name="connsiteX11" fmla="*/ 3694560 w 4886100"/>
              <a:gd name="connsiteY11" fmla="*/ 4882341 h 4882342"/>
              <a:gd name="connsiteX12" fmla="*/ 2503020 w 4886100"/>
              <a:gd name="connsiteY12" fmla="*/ 3690801 h 4882342"/>
              <a:gd name="connsiteX13" fmla="*/ 1191540 w 4886100"/>
              <a:gd name="connsiteY13" fmla="*/ 1 h 4882342"/>
              <a:gd name="connsiteX14" fmla="*/ 2383080 w 4886100"/>
              <a:gd name="connsiteY14" fmla="*/ 1191541 h 4882342"/>
              <a:gd name="connsiteX15" fmla="*/ 2383080 w 4886100"/>
              <a:gd name="connsiteY15" fmla="*/ 2383081 h 4882342"/>
              <a:gd name="connsiteX16" fmla="*/ 1191541 w 4886100"/>
              <a:gd name="connsiteY16" fmla="*/ 2383081 h 4882342"/>
              <a:gd name="connsiteX17" fmla="*/ 1 w 4886100"/>
              <a:gd name="connsiteY17" fmla="*/ 1191541 h 4882342"/>
              <a:gd name="connsiteX18" fmla="*/ 0 w 4886100"/>
              <a:gd name="connsiteY18" fmla="*/ 1191541 h 4882342"/>
              <a:gd name="connsiteX19" fmla="*/ 1191540 w 4886100"/>
              <a:gd name="connsiteY19" fmla="*/ 1 h 4882342"/>
              <a:gd name="connsiteX20" fmla="*/ 3694560 w 4886100"/>
              <a:gd name="connsiteY20" fmla="*/ 0 h 4882342"/>
              <a:gd name="connsiteX21" fmla="*/ 4886100 w 4886100"/>
              <a:gd name="connsiteY21" fmla="*/ 1191540 h 4882342"/>
              <a:gd name="connsiteX22" fmla="*/ 4886099 w 4886100"/>
              <a:gd name="connsiteY22" fmla="*/ 1191540 h 4882342"/>
              <a:gd name="connsiteX23" fmla="*/ 3694559 w 4886100"/>
              <a:gd name="connsiteY23" fmla="*/ 2383080 h 4882342"/>
              <a:gd name="connsiteX24" fmla="*/ 2503020 w 4886100"/>
              <a:gd name="connsiteY24" fmla="*/ 2383080 h 4882342"/>
              <a:gd name="connsiteX25" fmla="*/ 2503020 w 4886100"/>
              <a:gd name="connsiteY25" fmla="*/ 1191540 h 4882342"/>
              <a:gd name="connsiteX26" fmla="*/ 3694560 w 4886100"/>
              <a:gd name="connsiteY26" fmla="*/ 0 h 48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86100" h="4882342">
                <a:moveTo>
                  <a:pt x="1191541" y="2499262"/>
                </a:moveTo>
                <a:lnTo>
                  <a:pt x="2383080" y="2499262"/>
                </a:lnTo>
                <a:lnTo>
                  <a:pt x="2383080" y="3690802"/>
                </a:lnTo>
                <a:cubicBezTo>
                  <a:pt x="2383080" y="4348871"/>
                  <a:pt x="1849609" y="4882342"/>
                  <a:pt x="1191540" y="4882342"/>
                </a:cubicBezTo>
                <a:cubicBezTo>
                  <a:pt x="533471" y="4882342"/>
                  <a:pt x="0" y="4348871"/>
                  <a:pt x="0" y="3690802"/>
                </a:cubicBezTo>
                <a:lnTo>
                  <a:pt x="1" y="3690802"/>
                </a:lnTo>
                <a:cubicBezTo>
                  <a:pt x="1" y="3032733"/>
                  <a:pt x="533472" y="2499262"/>
                  <a:pt x="1191541" y="2499262"/>
                </a:cubicBezTo>
                <a:close/>
                <a:moveTo>
                  <a:pt x="2503020" y="2499261"/>
                </a:moveTo>
                <a:lnTo>
                  <a:pt x="3694559" y="2499261"/>
                </a:lnTo>
                <a:cubicBezTo>
                  <a:pt x="4352628" y="2499261"/>
                  <a:pt x="4886099" y="3032732"/>
                  <a:pt x="4886099" y="3690801"/>
                </a:cubicBezTo>
                <a:lnTo>
                  <a:pt x="4886100" y="3690801"/>
                </a:lnTo>
                <a:cubicBezTo>
                  <a:pt x="4886100" y="4348870"/>
                  <a:pt x="4352629" y="4882341"/>
                  <a:pt x="3694560" y="4882341"/>
                </a:cubicBezTo>
                <a:cubicBezTo>
                  <a:pt x="3036491" y="4882341"/>
                  <a:pt x="2503020" y="4348870"/>
                  <a:pt x="2503020" y="3690801"/>
                </a:cubicBezTo>
                <a:close/>
                <a:moveTo>
                  <a:pt x="1191540" y="1"/>
                </a:moveTo>
                <a:cubicBezTo>
                  <a:pt x="1849609" y="1"/>
                  <a:pt x="2383080" y="533472"/>
                  <a:pt x="2383080" y="1191541"/>
                </a:cubicBezTo>
                <a:lnTo>
                  <a:pt x="2383080" y="2383081"/>
                </a:lnTo>
                <a:lnTo>
                  <a:pt x="1191541" y="2383081"/>
                </a:lnTo>
                <a:cubicBezTo>
                  <a:pt x="533472" y="2383081"/>
                  <a:pt x="1" y="1849610"/>
                  <a:pt x="1" y="1191541"/>
                </a:cubicBezTo>
                <a:lnTo>
                  <a:pt x="0" y="1191541"/>
                </a:lnTo>
                <a:cubicBezTo>
                  <a:pt x="0" y="533472"/>
                  <a:pt x="533471" y="1"/>
                  <a:pt x="1191540" y="1"/>
                </a:cubicBezTo>
                <a:close/>
                <a:moveTo>
                  <a:pt x="3694560" y="0"/>
                </a:moveTo>
                <a:cubicBezTo>
                  <a:pt x="4352629" y="0"/>
                  <a:pt x="4886100" y="533471"/>
                  <a:pt x="4886100" y="1191540"/>
                </a:cubicBezTo>
                <a:lnTo>
                  <a:pt x="4886099" y="1191540"/>
                </a:lnTo>
                <a:cubicBezTo>
                  <a:pt x="4886099" y="1849609"/>
                  <a:pt x="4352628" y="2383080"/>
                  <a:pt x="3694559" y="2383080"/>
                </a:cubicBezTo>
                <a:lnTo>
                  <a:pt x="2503020" y="2383080"/>
                </a:lnTo>
                <a:lnTo>
                  <a:pt x="2503020" y="1191540"/>
                </a:lnTo>
                <a:cubicBezTo>
                  <a:pt x="2503020" y="533471"/>
                  <a:pt x="3036491" y="0"/>
                  <a:pt x="3694560" y="0"/>
                </a:cubicBezTo>
                <a:close/>
              </a:path>
            </a:pathLst>
          </a:custGeom>
          <a:pattFill prst="pct5">
            <a:fgClr>
              <a:srgbClr val="FF0000"/>
            </a:fgClr>
            <a:bgClr>
              <a:schemeClr val="bg1"/>
            </a:bgClr>
          </a:pattFill>
          <a:effectLst>
            <a:outerShdw blurRad="381000" dist="50800" dir="5400000" algn="ctr" rotWithShape="0">
              <a:srgbClr val="001132">
                <a:alpha val="2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996387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B98ED-0CE3-4D87-87E3-E62B6E90CA9C}"/>
              </a:ext>
            </a:extLst>
          </p:cNvPr>
          <p:cNvSpPr/>
          <p:nvPr userDrawn="1"/>
        </p:nvSpPr>
        <p:spPr>
          <a:xfrm>
            <a:off x="9043988" y="0"/>
            <a:ext cx="314801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0A1A4A4B-43C3-4886-9FBD-BE142771DF7D}"/>
              </a:ext>
            </a:extLst>
          </p:cNvPr>
          <p:cNvSpPr>
            <a:spLocks noGrp="1"/>
          </p:cNvSpPr>
          <p:nvPr>
            <p:ph type="pic" sz="quarter" idx="13"/>
          </p:nvPr>
        </p:nvSpPr>
        <p:spPr>
          <a:xfrm>
            <a:off x="6880317" y="692942"/>
            <a:ext cx="5311681" cy="5472115"/>
          </a:xfrm>
          <a:custGeom>
            <a:avLst/>
            <a:gdLst>
              <a:gd name="connsiteX0" fmla="*/ 1535021 w 5311681"/>
              <a:gd name="connsiteY0" fmla="*/ 2 h 5472115"/>
              <a:gd name="connsiteX1" fmla="*/ 5311681 w 5311681"/>
              <a:gd name="connsiteY1" fmla="*/ 2 h 5472115"/>
              <a:gd name="connsiteX2" fmla="*/ 5311681 w 5311681"/>
              <a:gd name="connsiteY2" fmla="*/ 5472115 h 5472115"/>
              <a:gd name="connsiteX3" fmla="*/ 1535021 w 5311681"/>
              <a:gd name="connsiteY3" fmla="*/ 5472115 h 5472115"/>
              <a:gd name="connsiteX4" fmla="*/ 105249 w 5311681"/>
              <a:gd name="connsiteY4" fmla="*/ 0 h 5472115"/>
              <a:gd name="connsiteX5" fmla="*/ 1402947 w 5311681"/>
              <a:gd name="connsiteY5" fmla="*/ 0 h 5472115"/>
              <a:gd name="connsiteX6" fmla="*/ 1402947 w 5311681"/>
              <a:gd name="connsiteY6" fmla="*/ 5472113 h 5472115"/>
              <a:gd name="connsiteX7" fmla="*/ 105249 w 5311681"/>
              <a:gd name="connsiteY7" fmla="*/ 5472113 h 5472115"/>
              <a:gd name="connsiteX8" fmla="*/ 0 w 5311681"/>
              <a:gd name="connsiteY8" fmla="*/ 5366864 h 5472115"/>
              <a:gd name="connsiteX9" fmla="*/ 0 w 5311681"/>
              <a:gd name="connsiteY9" fmla="*/ 105249 h 5472115"/>
              <a:gd name="connsiteX10" fmla="*/ 105249 w 5311681"/>
              <a:gd name="connsiteY10" fmla="*/ 0 h 547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11681" h="5472115">
                <a:moveTo>
                  <a:pt x="1535021" y="2"/>
                </a:moveTo>
                <a:lnTo>
                  <a:pt x="5311681" y="2"/>
                </a:lnTo>
                <a:lnTo>
                  <a:pt x="5311681" y="5472115"/>
                </a:lnTo>
                <a:lnTo>
                  <a:pt x="1535021" y="5472115"/>
                </a:lnTo>
                <a:close/>
                <a:moveTo>
                  <a:pt x="105249" y="0"/>
                </a:moveTo>
                <a:lnTo>
                  <a:pt x="1402947" y="0"/>
                </a:lnTo>
                <a:lnTo>
                  <a:pt x="1402947" y="5472113"/>
                </a:lnTo>
                <a:lnTo>
                  <a:pt x="105249" y="5472113"/>
                </a:lnTo>
                <a:cubicBezTo>
                  <a:pt x="47122" y="5472113"/>
                  <a:pt x="0" y="5424991"/>
                  <a:pt x="0" y="5366864"/>
                </a:cubicBezTo>
                <a:lnTo>
                  <a:pt x="0" y="105249"/>
                </a:lnTo>
                <a:cubicBezTo>
                  <a:pt x="0" y="47122"/>
                  <a:pt x="47122" y="0"/>
                  <a:pt x="105249"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709177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C80B57D-AF22-494D-8DBE-C5CCF32FDDD8}"/>
              </a:ext>
            </a:extLst>
          </p:cNvPr>
          <p:cNvSpPr>
            <a:spLocks noGrp="1"/>
          </p:cNvSpPr>
          <p:nvPr>
            <p:ph type="pic" sz="quarter" idx="13"/>
          </p:nvPr>
        </p:nvSpPr>
        <p:spPr>
          <a:xfrm>
            <a:off x="1055206" y="1041400"/>
            <a:ext cx="4775202" cy="4775202"/>
          </a:xfrm>
          <a:custGeom>
            <a:avLst/>
            <a:gdLst>
              <a:gd name="connsiteX0" fmla="*/ 2387602 w 4775202"/>
              <a:gd name="connsiteY0" fmla="*/ 0 h 4775202"/>
              <a:gd name="connsiteX1" fmla="*/ 4775202 w 4775202"/>
              <a:gd name="connsiteY1" fmla="*/ 0 h 4775202"/>
              <a:gd name="connsiteX2" fmla="*/ 4775202 w 4775202"/>
              <a:gd name="connsiteY2" fmla="*/ 2387601 h 4775202"/>
              <a:gd name="connsiteX3" fmla="*/ 2387601 w 4775202"/>
              <a:gd name="connsiteY3" fmla="*/ 4775202 h 4775202"/>
              <a:gd name="connsiteX4" fmla="*/ 0 w 4775202"/>
              <a:gd name="connsiteY4" fmla="*/ 2387601 h 4775202"/>
              <a:gd name="connsiteX5" fmla="*/ 1 w 4775202"/>
              <a:gd name="connsiteY5" fmla="*/ 2387601 h 4775202"/>
              <a:gd name="connsiteX6" fmla="*/ 2387602 w 4775202"/>
              <a:gd name="connsiteY6" fmla="*/ 0 h 477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5202" h="4775202">
                <a:moveTo>
                  <a:pt x="2387602" y="0"/>
                </a:moveTo>
                <a:lnTo>
                  <a:pt x="4775202" y="0"/>
                </a:lnTo>
                <a:lnTo>
                  <a:pt x="4775202" y="2387601"/>
                </a:lnTo>
                <a:cubicBezTo>
                  <a:pt x="4775202" y="3706237"/>
                  <a:pt x="3706237" y="4775202"/>
                  <a:pt x="2387601" y="4775202"/>
                </a:cubicBezTo>
                <a:cubicBezTo>
                  <a:pt x="1068965" y="4775202"/>
                  <a:pt x="0" y="3706237"/>
                  <a:pt x="0" y="2387601"/>
                </a:cubicBezTo>
                <a:lnTo>
                  <a:pt x="1" y="2387601"/>
                </a:lnTo>
                <a:cubicBezTo>
                  <a:pt x="1" y="1068965"/>
                  <a:pt x="1068966" y="0"/>
                  <a:pt x="238760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7" name="Graphic 22">
            <a:extLst>
              <a:ext uri="{FF2B5EF4-FFF2-40B4-BE49-F238E27FC236}">
                <a16:creationId xmlns:a16="http://schemas.microsoft.com/office/drawing/2014/main" id="{3938DB5D-5AF7-4D67-848D-4D44929200EF}"/>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6773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49EECC1-1B82-4FCD-AA61-10C9D3751F55}"/>
              </a:ext>
            </a:extLst>
          </p:cNvPr>
          <p:cNvSpPr>
            <a:spLocks noGrp="1"/>
          </p:cNvSpPr>
          <p:nvPr>
            <p:ph type="pic" sz="quarter" idx="10"/>
          </p:nvPr>
        </p:nvSpPr>
        <p:spPr>
          <a:xfrm>
            <a:off x="0" y="0"/>
            <a:ext cx="12192000" cy="6858000"/>
          </a:xfrm>
          <a:pattFill prst="pct5">
            <a:fgClr>
              <a:srgbClr val="FF0000"/>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57393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75FD715-2D6A-40A8-92B9-8177F5476A88}"/>
              </a:ext>
            </a:extLst>
          </p:cNvPr>
          <p:cNvSpPr>
            <a:spLocks noGrp="1"/>
          </p:cNvSpPr>
          <p:nvPr>
            <p:ph type="pic" sz="quarter" idx="11"/>
          </p:nvPr>
        </p:nvSpPr>
        <p:spPr>
          <a:xfrm>
            <a:off x="6588383" y="0"/>
            <a:ext cx="5603617" cy="6857998"/>
          </a:xfrm>
          <a:custGeom>
            <a:avLst/>
            <a:gdLst>
              <a:gd name="connsiteX0" fmla="*/ 5603617 w 5603617"/>
              <a:gd name="connsiteY0" fmla="*/ 1947915 h 6857998"/>
              <a:gd name="connsiteX1" fmla="*/ 5595681 w 5603617"/>
              <a:gd name="connsiteY1" fmla="*/ 6857998 h 6857998"/>
              <a:gd name="connsiteX2" fmla="*/ 415381 w 5603617"/>
              <a:gd name="connsiteY2" fmla="*/ 6857998 h 6857998"/>
              <a:gd name="connsiteX3" fmla="*/ 4550861 w 5603617"/>
              <a:gd name="connsiteY3" fmla="*/ 0 h 6857998"/>
              <a:gd name="connsiteX4" fmla="*/ 5593562 w 5603617"/>
              <a:gd name="connsiteY4" fmla="*/ 0 h 6857998"/>
              <a:gd name="connsiteX5" fmla="*/ 5593562 w 5603617"/>
              <a:gd name="connsiteY5" fmla="*/ 1663740 h 6857998"/>
              <a:gd name="connsiteX6" fmla="*/ 2796781 w 5603617"/>
              <a:gd name="connsiteY6" fmla="*/ 4316479 h 6857998"/>
              <a:gd name="connsiteX7" fmla="*/ 0 w 5603617"/>
              <a:gd name="connsiteY7" fmla="*/ 43164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3617" h="6857998">
                <a:moveTo>
                  <a:pt x="5603617" y="1947915"/>
                </a:moveTo>
                <a:lnTo>
                  <a:pt x="5595681" y="6857998"/>
                </a:lnTo>
                <a:lnTo>
                  <a:pt x="415381" y="6857998"/>
                </a:lnTo>
                <a:close/>
                <a:moveTo>
                  <a:pt x="4550861" y="0"/>
                </a:moveTo>
                <a:lnTo>
                  <a:pt x="5593562" y="0"/>
                </a:lnTo>
                <a:lnTo>
                  <a:pt x="5593562" y="1663740"/>
                </a:lnTo>
                <a:lnTo>
                  <a:pt x="2796781" y="4316479"/>
                </a:lnTo>
                <a:lnTo>
                  <a:pt x="0" y="4316479"/>
                </a:lnTo>
                <a:close/>
              </a:path>
            </a:pathLst>
          </a:custGeom>
          <a:pattFill prst="pct5">
            <a:fgClr>
              <a:srgbClr val="FF0000"/>
            </a:fgClr>
            <a:bgClr>
              <a:schemeClr val="bg1"/>
            </a:bgClr>
          </a:pattFill>
          <a:effectLst>
            <a:outerShdw blurRad="304800" dist="50800" dir="120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3606354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96DEE6-31B8-4DCA-8022-304D5211E812}"/>
              </a:ext>
            </a:extLst>
          </p:cNvPr>
          <p:cNvSpPr/>
          <p:nvPr userDrawn="1"/>
        </p:nvSpPr>
        <p:spPr>
          <a:xfrm>
            <a:off x="0" y="0"/>
            <a:ext cx="4034972" cy="6858000"/>
          </a:xfrm>
          <a:prstGeom prst="rect">
            <a:avLst/>
          </a:prstGeom>
          <a:solidFill>
            <a:srgbClr val="001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925D87C-76B5-4235-ACEE-6344B2FDEABF}"/>
              </a:ext>
            </a:extLst>
          </p:cNvPr>
          <p:cNvSpPr>
            <a:spLocks noGrp="1"/>
          </p:cNvSpPr>
          <p:nvPr>
            <p:ph type="pic" sz="quarter" idx="13"/>
          </p:nvPr>
        </p:nvSpPr>
        <p:spPr>
          <a:xfrm>
            <a:off x="1299030" y="725714"/>
            <a:ext cx="4376053" cy="5406572"/>
          </a:xfrm>
          <a:custGeom>
            <a:avLst/>
            <a:gdLst>
              <a:gd name="connsiteX0" fmla="*/ 90716 w 4376053"/>
              <a:gd name="connsiteY0" fmla="*/ 0 h 5406572"/>
              <a:gd name="connsiteX1" fmla="*/ 3341903 w 4376053"/>
              <a:gd name="connsiteY1" fmla="*/ 0 h 5406572"/>
              <a:gd name="connsiteX2" fmla="*/ 4376053 w 4376053"/>
              <a:gd name="connsiteY2" fmla="*/ 1034150 h 5406572"/>
              <a:gd name="connsiteX3" fmla="*/ 4376053 w 4376053"/>
              <a:gd name="connsiteY3" fmla="*/ 5315876 h 5406572"/>
              <a:gd name="connsiteX4" fmla="*/ 4368928 w 4376053"/>
              <a:gd name="connsiteY4" fmla="*/ 5351167 h 5406572"/>
              <a:gd name="connsiteX5" fmla="*/ 4285341 w 4376053"/>
              <a:gd name="connsiteY5" fmla="*/ 5406572 h 5406572"/>
              <a:gd name="connsiteX6" fmla="*/ 1034147 w 4376053"/>
              <a:gd name="connsiteY6" fmla="*/ 5406572 h 5406572"/>
              <a:gd name="connsiteX7" fmla="*/ 5336 w 4376053"/>
              <a:gd name="connsiteY7" fmla="*/ 4478158 h 5406572"/>
              <a:gd name="connsiteX8" fmla="*/ 0 w 4376053"/>
              <a:gd name="connsiteY8" fmla="*/ 4372482 h 5406572"/>
              <a:gd name="connsiteX9" fmla="*/ 0 w 4376053"/>
              <a:gd name="connsiteY9" fmla="*/ 90716 h 5406572"/>
              <a:gd name="connsiteX10" fmla="*/ 90716 w 4376053"/>
              <a:gd name="connsiteY10" fmla="*/ 0 h 540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6053" h="5406572">
                <a:moveTo>
                  <a:pt x="90716" y="0"/>
                </a:moveTo>
                <a:lnTo>
                  <a:pt x="3341903" y="0"/>
                </a:lnTo>
                <a:cubicBezTo>
                  <a:pt x="3913048" y="0"/>
                  <a:pt x="4376053" y="463005"/>
                  <a:pt x="4376053" y="1034150"/>
                </a:cubicBezTo>
                <a:lnTo>
                  <a:pt x="4376053" y="5315876"/>
                </a:lnTo>
                <a:lnTo>
                  <a:pt x="4368928" y="5351167"/>
                </a:lnTo>
                <a:cubicBezTo>
                  <a:pt x="4355157" y="5383726"/>
                  <a:pt x="4322917" y="5406572"/>
                  <a:pt x="4285341" y="5406572"/>
                </a:cubicBezTo>
                <a:lnTo>
                  <a:pt x="1034147" y="5406572"/>
                </a:lnTo>
                <a:cubicBezTo>
                  <a:pt x="498699" y="5406572"/>
                  <a:pt x="58295" y="4999634"/>
                  <a:pt x="5336" y="4478158"/>
                </a:cubicBezTo>
                <a:lnTo>
                  <a:pt x="0" y="4372482"/>
                </a:lnTo>
                <a:lnTo>
                  <a:pt x="0" y="90716"/>
                </a:lnTo>
                <a:cubicBezTo>
                  <a:pt x="0" y="40615"/>
                  <a:pt x="40615" y="0"/>
                  <a:pt x="9071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934952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D71363F-E3BC-448B-8800-C8F8A6446389}"/>
              </a:ext>
            </a:extLst>
          </p:cNvPr>
          <p:cNvSpPr/>
          <p:nvPr userDrawn="1"/>
        </p:nvSpPr>
        <p:spPr>
          <a:xfrm>
            <a:off x="7451935" y="0"/>
            <a:ext cx="4740065" cy="4398019"/>
          </a:xfrm>
          <a:custGeom>
            <a:avLst/>
            <a:gdLst>
              <a:gd name="connsiteX0" fmla="*/ 227749 w 4740065"/>
              <a:gd name="connsiteY0" fmla="*/ 0 h 4398019"/>
              <a:gd name="connsiteX1" fmla="*/ 1103059 w 4740065"/>
              <a:gd name="connsiteY1" fmla="*/ 0 h 4398019"/>
              <a:gd name="connsiteX2" fmla="*/ 1085397 w 4740065"/>
              <a:gd name="connsiteY2" fmla="*/ 29072 h 4398019"/>
              <a:gd name="connsiteX3" fmla="*/ 793128 w 4740065"/>
              <a:gd name="connsiteY3" fmla="*/ 1183331 h 4398019"/>
              <a:gd name="connsiteX4" fmla="*/ 3214688 w 4740065"/>
              <a:gd name="connsiteY4" fmla="*/ 3604891 h 4398019"/>
              <a:gd name="connsiteX5" fmla="*/ 4568605 w 4740065"/>
              <a:gd name="connsiteY5" fmla="*/ 3191327 h 4398019"/>
              <a:gd name="connsiteX6" fmla="*/ 4740065 w 4740065"/>
              <a:gd name="connsiteY6" fmla="*/ 3063112 h 4398019"/>
              <a:gd name="connsiteX7" fmla="*/ 4740065 w 4740065"/>
              <a:gd name="connsiteY7" fmla="*/ 4013364 h 4398019"/>
              <a:gd name="connsiteX8" fmla="*/ 4465990 w 4740065"/>
              <a:gd name="connsiteY8" fmla="*/ 4145393 h 4398019"/>
              <a:gd name="connsiteX9" fmla="*/ 3214688 w 4740065"/>
              <a:gd name="connsiteY9" fmla="*/ 4398019 h 4398019"/>
              <a:gd name="connsiteX10" fmla="*/ 0 w 4740065"/>
              <a:gd name="connsiteY10" fmla="*/ 1183331 h 4398019"/>
              <a:gd name="connsiteX11" fmla="*/ 144526 w 4740065"/>
              <a:gd name="connsiteY11" fmla="*/ 227381 h 439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065" h="4398019">
                <a:moveTo>
                  <a:pt x="227749" y="0"/>
                </a:moveTo>
                <a:lnTo>
                  <a:pt x="1103059" y="0"/>
                </a:lnTo>
                <a:lnTo>
                  <a:pt x="1085397" y="29072"/>
                </a:lnTo>
                <a:cubicBezTo>
                  <a:pt x="899004" y="372190"/>
                  <a:pt x="793128" y="765396"/>
                  <a:pt x="793128" y="1183331"/>
                </a:cubicBezTo>
                <a:cubicBezTo>
                  <a:pt x="793128" y="2520722"/>
                  <a:pt x="1877297" y="3604891"/>
                  <a:pt x="3214688" y="3604891"/>
                </a:cubicBezTo>
                <a:cubicBezTo>
                  <a:pt x="3716210" y="3604891"/>
                  <a:pt x="4182122" y="3452430"/>
                  <a:pt x="4568605" y="3191327"/>
                </a:cubicBezTo>
                <a:lnTo>
                  <a:pt x="4740065" y="3063112"/>
                </a:lnTo>
                <a:lnTo>
                  <a:pt x="4740065" y="4013364"/>
                </a:lnTo>
                <a:lnTo>
                  <a:pt x="4465990" y="4145393"/>
                </a:lnTo>
                <a:cubicBezTo>
                  <a:pt x="4081390" y="4308065"/>
                  <a:pt x="3658544" y="4398019"/>
                  <a:pt x="3214688" y="4398019"/>
                </a:cubicBezTo>
                <a:cubicBezTo>
                  <a:pt x="1439265" y="4398019"/>
                  <a:pt x="0" y="2958754"/>
                  <a:pt x="0" y="1183331"/>
                </a:cubicBezTo>
                <a:cubicBezTo>
                  <a:pt x="0" y="850439"/>
                  <a:pt x="50600" y="529365"/>
                  <a:pt x="144526" y="227381"/>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Picture Placeholder 21">
            <a:extLst>
              <a:ext uri="{FF2B5EF4-FFF2-40B4-BE49-F238E27FC236}">
                <a16:creationId xmlns:a16="http://schemas.microsoft.com/office/drawing/2014/main" id="{E7006146-2D31-443F-A19A-965007E9780F}"/>
              </a:ext>
            </a:extLst>
          </p:cNvPr>
          <p:cNvSpPr>
            <a:spLocks noGrp="1"/>
          </p:cNvSpPr>
          <p:nvPr>
            <p:ph type="pic" sz="quarter" idx="16"/>
          </p:nvPr>
        </p:nvSpPr>
        <p:spPr>
          <a:xfrm>
            <a:off x="7132021" y="3899805"/>
            <a:ext cx="1427938" cy="1449529"/>
          </a:xfrm>
          <a:custGeom>
            <a:avLst/>
            <a:gdLst>
              <a:gd name="connsiteX0" fmla="*/ 713969 w 1427938"/>
              <a:gd name="connsiteY0" fmla="*/ 0 h 1299212"/>
              <a:gd name="connsiteX1" fmla="*/ 1427938 w 1427938"/>
              <a:gd name="connsiteY1" fmla="*/ 649606 h 1299212"/>
              <a:gd name="connsiteX2" fmla="*/ 713969 w 1427938"/>
              <a:gd name="connsiteY2" fmla="*/ 1299212 h 1299212"/>
              <a:gd name="connsiteX3" fmla="*/ 0 w 1427938"/>
              <a:gd name="connsiteY3" fmla="*/ 649606 h 1299212"/>
              <a:gd name="connsiteX4" fmla="*/ 713969 w 1427938"/>
              <a:gd name="connsiteY4" fmla="*/ 0 h 1299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938" h="1299212">
                <a:moveTo>
                  <a:pt x="713969" y="0"/>
                </a:moveTo>
                <a:cubicBezTo>
                  <a:pt x="1108283" y="0"/>
                  <a:pt x="1427938" y="290839"/>
                  <a:pt x="1427938" y="649606"/>
                </a:cubicBezTo>
                <a:cubicBezTo>
                  <a:pt x="1427938" y="1008373"/>
                  <a:pt x="1108283" y="1299212"/>
                  <a:pt x="713969" y="1299212"/>
                </a:cubicBezTo>
                <a:cubicBezTo>
                  <a:pt x="319655" y="1299212"/>
                  <a:pt x="0" y="1008373"/>
                  <a:pt x="0" y="649606"/>
                </a:cubicBezTo>
                <a:cubicBezTo>
                  <a:pt x="0" y="290839"/>
                  <a:pt x="319655" y="0"/>
                  <a:pt x="713969"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3" name="Picture Placeholder 22">
            <a:extLst>
              <a:ext uri="{FF2B5EF4-FFF2-40B4-BE49-F238E27FC236}">
                <a16:creationId xmlns:a16="http://schemas.microsoft.com/office/drawing/2014/main" id="{D55BBC2D-97C4-4FDA-AF9E-6026691409DF}"/>
              </a:ext>
            </a:extLst>
          </p:cNvPr>
          <p:cNvSpPr>
            <a:spLocks noGrp="1"/>
          </p:cNvSpPr>
          <p:nvPr>
            <p:ph type="pic" sz="quarter" idx="15"/>
          </p:nvPr>
        </p:nvSpPr>
        <p:spPr>
          <a:xfrm>
            <a:off x="9062809" y="5452201"/>
            <a:ext cx="786440" cy="786440"/>
          </a:xfrm>
          <a:custGeom>
            <a:avLst/>
            <a:gdLst>
              <a:gd name="connsiteX0" fmla="*/ 393220 w 786440"/>
              <a:gd name="connsiteY0" fmla="*/ 0 h 786440"/>
              <a:gd name="connsiteX1" fmla="*/ 786440 w 786440"/>
              <a:gd name="connsiteY1" fmla="*/ 393220 h 786440"/>
              <a:gd name="connsiteX2" fmla="*/ 393220 w 786440"/>
              <a:gd name="connsiteY2" fmla="*/ 786440 h 786440"/>
              <a:gd name="connsiteX3" fmla="*/ 0 w 786440"/>
              <a:gd name="connsiteY3" fmla="*/ 393220 h 786440"/>
              <a:gd name="connsiteX4" fmla="*/ 393220 w 786440"/>
              <a:gd name="connsiteY4" fmla="*/ 0 h 786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40" h="786440">
                <a:moveTo>
                  <a:pt x="393220" y="0"/>
                </a:moveTo>
                <a:cubicBezTo>
                  <a:pt x="610389" y="0"/>
                  <a:pt x="786440" y="176051"/>
                  <a:pt x="786440" y="393220"/>
                </a:cubicBezTo>
                <a:cubicBezTo>
                  <a:pt x="786440" y="610389"/>
                  <a:pt x="610389" y="786440"/>
                  <a:pt x="393220" y="786440"/>
                </a:cubicBezTo>
                <a:cubicBezTo>
                  <a:pt x="176051" y="786440"/>
                  <a:pt x="0" y="610389"/>
                  <a:pt x="0" y="393220"/>
                </a:cubicBezTo>
                <a:cubicBezTo>
                  <a:pt x="0" y="176051"/>
                  <a:pt x="176051" y="0"/>
                  <a:pt x="393220"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0" name="Picture Placeholder 19">
            <a:extLst>
              <a:ext uri="{FF2B5EF4-FFF2-40B4-BE49-F238E27FC236}">
                <a16:creationId xmlns:a16="http://schemas.microsoft.com/office/drawing/2014/main" id="{3B10DD01-21EA-4D2C-9353-459F65FD94FE}"/>
              </a:ext>
            </a:extLst>
          </p:cNvPr>
          <p:cNvSpPr>
            <a:spLocks noGrp="1"/>
          </p:cNvSpPr>
          <p:nvPr>
            <p:ph type="pic" sz="quarter" idx="13"/>
          </p:nvPr>
        </p:nvSpPr>
        <p:spPr>
          <a:xfrm>
            <a:off x="9849249" y="1417007"/>
            <a:ext cx="1102328" cy="1102328"/>
          </a:xfrm>
          <a:custGeom>
            <a:avLst/>
            <a:gdLst>
              <a:gd name="connsiteX0" fmla="*/ 551164 w 1102328"/>
              <a:gd name="connsiteY0" fmla="*/ 0 h 1102328"/>
              <a:gd name="connsiteX1" fmla="*/ 1102328 w 1102328"/>
              <a:gd name="connsiteY1" fmla="*/ 551164 h 1102328"/>
              <a:gd name="connsiteX2" fmla="*/ 551164 w 1102328"/>
              <a:gd name="connsiteY2" fmla="*/ 1102328 h 1102328"/>
              <a:gd name="connsiteX3" fmla="*/ 0 w 1102328"/>
              <a:gd name="connsiteY3" fmla="*/ 551164 h 1102328"/>
              <a:gd name="connsiteX4" fmla="*/ 551164 w 1102328"/>
              <a:gd name="connsiteY4" fmla="*/ 0 h 110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28" h="1102328">
                <a:moveTo>
                  <a:pt x="551164" y="0"/>
                </a:moveTo>
                <a:cubicBezTo>
                  <a:pt x="855563" y="0"/>
                  <a:pt x="1102328" y="246765"/>
                  <a:pt x="1102328" y="551164"/>
                </a:cubicBezTo>
                <a:cubicBezTo>
                  <a:pt x="1102328" y="855563"/>
                  <a:pt x="855563" y="1102328"/>
                  <a:pt x="551164" y="1102328"/>
                </a:cubicBezTo>
                <a:cubicBezTo>
                  <a:pt x="246765" y="1102328"/>
                  <a:pt x="0" y="855563"/>
                  <a:pt x="0" y="551164"/>
                </a:cubicBezTo>
                <a:cubicBezTo>
                  <a:pt x="0" y="246765"/>
                  <a:pt x="246765" y="0"/>
                  <a:pt x="551164"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1" name="Picture Placeholder 20">
            <a:extLst>
              <a:ext uri="{FF2B5EF4-FFF2-40B4-BE49-F238E27FC236}">
                <a16:creationId xmlns:a16="http://schemas.microsoft.com/office/drawing/2014/main" id="{16067994-1D1E-47B2-B8D4-361DC0792BD8}"/>
              </a:ext>
            </a:extLst>
          </p:cNvPr>
          <p:cNvSpPr>
            <a:spLocks noGrp="1"/>
          </p:cNvSpPr>
          <p:nvPr>
            <p:ph type="pic" sz="quarter" idx="14"/>
          </p:nvPr>
        </p:nvSpPr>
        <p:spPr>
          <a:xfrm>
            <a:off x="9211430" y="3201915"/>
            <a:ext cx="1605962" cy="1605962"/>
          </a:xfrm>
          <a:custGeom>
            <a:avLst/>
            <a:gdLst>
              <a:gd name="connsiteX0" fmla="*/ 802981 w 1605962"/>
              <a:gd name="connsiteY0" fmla="*/ 0 h 1605962"/>
              <a:gd name="connsiteX1" fmla="*/ 1605962 w 1605962"/>
              <a:gd name="connsiteY1" fmla="*/ 802981 h 1605962"/>
              <a:gd name="connsiteX2" fmla="*/ 802981 w 1605962"/>
              <a:gd name="connsiteY2" fmla="*/ 1605962 h 1605962"/>
              <a:gd name="connsiteX3" fmla="*/ 0 w 1605962"/>
              <a:gd name="connsiteY3" fmla="*/ 802981 h 1605962"/>
              <a:gd name="connsiteX4" fmla="*/ 802981 w 1605962"/>
              <a:gd name="connsiteY4" fmla="*/ 0 h 160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962" h="1605962">
                <a:moveTo>
                  <a:pt x="802981" y="0"/>
                </a:moveTo>
                <a:cubicBezTo>
                  <a:pt x="1246455" y="0"/>
                  <a:pt x="1605962" y="359507"/>
                  <a:pt x="1605962" y="802981"/>
                </a:cubicBezTo>
                <a:cubicBezTo>
                  <a:pt x="1605962" y="1246455"/>
                  <a:pt x="1246455" y="1605962"/>
                  <a:pt x="802981" y="1605962"/>
                </a:cubicBezTo>
                <a:cubicBezTo>
                  <a:pt x="359507" y="1605962"/>
                  <a:pt x="0" y="1246455"/>
                  <a:pt x="0" y="802981"/>
                </a:cubicBezTo>
                <a:cubicBezTo>
                  <a:pt x="0" y="359507"/>
                  <a:pt x="359507" y="0"/>
                  <a:pt x="802981"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19" name="Picture Placeholder 18">
            <a:extLst>
              <a:ext uri="{FF2B5EF4-FFF2-40B4-BE49-F238E27FC236}">
                <a16:creationId xmlns:a16="http://schemas.microsoft.com/office/drawing/2014/main" id="{588B231B-C88F-4B8B-A8B7-06E2B5EB0E43}"/>
              </a:ext>
            </a:extLst>
          </p:cNvPr>
          <p:cNvSpPr>
            <a:spLocks noGrp="1"/>
          </p:cNvSpPr>
          <p:nvPr>
            <p:ph type="pic" sz="quarter" idx="12"/>
          </p:nvPr>
        </p:nvSpPr>
        <p:spPr>
          <a:xfrm>
            <a:off x="7150896" y="1129005"/>
            <a:ext cx="2250286" cy="2250286"/>
          </a:xfrm>
          <a:custGeom>
            <a:avLst/>
            <a:gdLst>
              <a:gd name="connsiteX0" fmla="*/ 1125143 w 2250286"/>
              <a:gd name="connsiteY0" fmla="*/ 0 h 2250286"/>
              <a:gd name="connsiteX1" fmla="*/ 2250286 w 2250286"/>
              <a:gd name="connsiteY1" fmla="*/ 1125143 h 2250286"/>
              <a:gd name="connsiteX2" fmla="*/ 1125143 w 2250286"/>
              <a:gd name="connsiteY2" fmla="*/ 2250286 h 2250286"/>
              <a:gd name="connsiteX3" fmla="*/ 0 w 2250286"/>
              <a:gd name="connsiteY3" fmla="*/ 1125143 h 2250286"/>
              <a:gd name="connsiteX4" fmla="*/ 1125143 w 2250286"/>
              <a:gd name="connsiteY4" fmla="*/ 0 h 225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286" h="2250286">
                <a:moveTo>
                  <a:pt x="1125143" y="0"/>
                </a:moveTo>
                <a:cubicBezTo>
                  <a:pt x="1746542" y="0"/>
                  <a:pt x="2250286" y="503744"/>
                  <a:pt x="2250286" y="1125143"/>
                </a:cubicBezTo>
                <a:cubicBezTo>
                  <a:pt x="2250286" y="1746542"/>
                  <a:pt x="1746542" y="2250286"/>
                  <a:pt x="1125143" y="2250286"/>
                </a:cubicBezTo>
                <a:cubicBezTo>
                  <a:pt x="503744" y="2250286"/>
                  <a:pt x="0" y="1746542"/>
                  <a:pt x="0" y="1125143"/>
                </a:cubicBezTo>
                <a:cubicBezTo>
                  <a:pt x="0" y="503744"/>
                  <a:pt x="503744" y="0"/>
                  <a:pt x="1125143" y="0"/>
                </a:cubicBezTo>
                <a:close/>
              </a:path>
            </a:pathLst>
          </a:custGeom>
          <a:pattFill prst="pct5">
            <a:fgClr>
              <a:srgbClr val="FF0000"/>
            </a:fgClr>
            <a:bgClr>
              <a:schemeClr val="bg1"/>
            </a:bgClr>
          </a:pattFill>
          <a:ln w="127000">
            <a:gradFill>
              <a:gsLst>
                <a:gs pos="0">
                  <a:srgbClr val="92D050"/>
                </a:gs>
                <a:gs pos="100000">
                  <a:srgbClr val="00B0F0"/>
                </a:gs>
              </a:gsLst>
              <a:lin ang="5400000" scaled="1"/>
            </a:gradFill>
          </a:ln>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44541CEA-6B7C-46AE-9E9D-02A4A31A80FF}"/>
              </a:ext>
            </a:extLst>
          </p:cNvPr>
          <p:cNvSpPr>
            <a:spLocks noGrp="1"/>
          </p:cNvSpPr>
          <p:nvPr>
            <p:ph type="pic" sz="quarter" idx="11"/>
          </p:nvPr>
        </p:nvSpPr>
        <p:spPr>
          <a:xfrm>
            <a:off x="6096000" y="817541"/>
            <a:ext cx="819150" cy="819150"/>
          </a:xfrm>
          <a:custGeom>
            <a:avLst/>
            <a:gdLst>
              <a:gd name="connsiteX0" fmla="*/ 409575 w 819150"/>
              <a:gd name="connsiteY0" fmla="*/ 0 h 819150"/>
              <a:gd name="connsiteX1" fmla="*/ 819150 w 819150"/>
              <a:gd name="connsiteY1" fmla="*/ 409575 h 819150"/>
              <a:gd name="connsiteX2" fmla="*/ 409575 w 819150"/>
              <a:gd name="connsiteY2" fmla="*/ 819150 h 819150"/>
              <a:gd name="connsiteX3" fmla="*/ 0 w 819150"/>
              <a:gd name="connsiteY3" fmla="*/ 409575 h 819150"/>
              <a:gd name="connsiteX4" fmla="*/ 409575 w 819150"/>
              <a:gd name="connsiteY4" fmla="*/ 0 h 81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50">
                <a:moveTo>
                  <a:pt x="409575" y="0"/>
                </a:moveTo>
                <a:cubicBezTo>
                  <a:pt x="635777" y="0"/>
                  <a:pt x="819150" y="183373"/>
                  <a:pt x="819150" y="409575"/>
                </a:cubicBezTo>
                <a:cubicBezTo>
                  <a:pt x="819150" y="635777"/>
                  <a:pt x="635777" y="819150"/>
                  <a:pt x="409575" y="819150"/>
                </a:cubicBezTo>
                <a:cubicBezTo>
                  <a:pt x="183373" y="819150"/>
                  <a:pt x="0" y="635777"/>
                  <a:pt x="0" y="409575"/>
                </a:cubicBezTo>
                <a:cubicBezTo>
                  <a:pt x="0" y="183373"/>
                  <a:pt x="183373" y="0"/>
                  <a:pt x="409575"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496855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A3BA9615-F305-439B-9134-025701359DD9}"/>
              </a:ext>
            </a:extLst>
          </p:cNvPr>
          <p:cNvSpPr>
            <a:spLocks noGrp="1"/>
          </p:cNvSpPr>
          <p:nvPr>
            <p:ph type="pic" sz="quarter" idx="15"/>
          </p:nvPr>
        </p:nvSpPr>
        <p:spPr>
          <a:xfrm>
            <a:off x="9417048" y="3471862"/>
            <a:ext cx="2774952" cy="3386137"/>
          </a:xfrm>
          <a:custGeom>
            <a:avLst/>
            <a:gdLst>
              <a:gd name="connsiteX0" fmla="*/ 0 w 2774952"/>
              <a:gd name="connsiteY0" fmla="*/ 0 h 3386137"/>
              <a:gd name="connsiteX1" fmla="*/ 2774952 w 2774952"/>
              <a:gd name="connsiteY1" fmla="*/ 0 h 3386137"/>
              <a:gd name="connsiteX2" fmla="*/ 2774952 w 2774952"/>
              <a:gd name="connsiteY2" fmla="*/ 3386137 h 3386137"/>
              <a:gd name="connsiteX3" fmla="*/ 0 w 2774952"/>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74952" h="3386137">
                <a:moveTo>
                  <a:pt x="0" y="0"/>
                </a:moveTo>
                <a:lnTo>
                  <a:pt x="2774952" y="0"/>
                </a:lnTo>
                <a:lnTo>
                  <a:pt x="2774952"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2" name="Picture Placeholder 31">
            <a:extLst>
              <a:ext uri="{FF2B5EF4-FFF2-40B4-BE49-F238E27FC236}">
                <a16:creationId xmlns:a16="http://schemas.microsoft.com/office/drawing/2014/main" id="{9A243C06-8D54-427E-A2AD-66DD526A5F8A}"/>
              </a:ext>
            </a:extLst>
          </p:cNvPr>
          <p:cNvSpPr>
            <a:spLocks noGrp="1"/>
          </p:cNvSpPr>
          <p:nvPr>
            <p:ph type="pic" sz="quarter" idx="14"/>
          </p:nvPr>
        </p:nvSpPr>
        <p:spPr>
          <a:xfrm>
            <a:off x="6516912" y="3471862"/>
            <a:ext cx="2798538" cy="3386137"/>
          </a:xfrm>
          <a:custGeom>
            <a:avLst/>
            <a:gdLst>
              <a:gd name="connsiteX0" fmla="*/ 0 w 2798538"/>
              <a:gd name="connsiteY0" fmla="*/ 0 h 3386137"/>
              <a:gd name="connsiteX1" fmla="*/ 2798538 w 2798538"/>
              <a:gd name="connsiteY1" fmla="*/ 0 h 3386137"/>
              <a:gd name="connsiteX2" fmla="*/ 2798538 w 2798538"/>
              <a:gd name="connsiteY2" fmla="*/ 3386137 h 3386137"/>
              <a:gd name="connsiteX3" fmla="*/ 0 w 279853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98538" h="3386137">
                <a:moveTo>
                  <a:pt x="0" y="0"/>
                </a:moveTo>
                <a:lnTo>
                  <a:pt x="2798538" y="0"/>
                </a:lnTo>
                <a:lnTo>
                  <a:pt x="279853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0" name="Picture Placeholder 29">
            <a:extLst>
              <a:ext uri="{FF2B5EF4-FFF2-40B4-BE49-F238E27FC236}">
                <a16:creationId xmlns:a16="http://schemas.microsoft.com/office/drawing/2014/main" id="{8BEC2382-0F64-44DF-B911-134EA35F4CC1}"/>
              </a:ext>
            </a:extLst>
          </p:cNvPr>
          <p:cNvSpPr>
            <a:spLocks noGrp="1"/>
          </p:cNvSpPr>
          <p:nvPr>
            <p:ph type="pic" sz="quarter" idx="13"/>
          </p:nvPr>
        </p:nvSpPr>
        <p:spPr>
          <a:xfrm>
            <a:off x="6516912" y="0"/>
            <a:ext cx="5675088" cy="3386137"/>
          </a:xfrm>
          <a:custGeom>
            <a:avLst/>
            <a:gdLst>
              <a:gd name="connsiteX0" fmla="*/ 0 w 5675088"/>
              <a:gd name="connsiteY0" fmla="*/ 0 h 3386137"/>
              <a:gd name="connsiteX1" fmla="*/ 5675088 w 5675088"/>
              <a:gd name="connsiteY1" fmla="*/ 0 h 3386137"/>
              <a:gd name="connsiteX2" fmla="*/ 5675088 w 5675088"/>
              <a:gd name="connsiteY2" fmla="*/ 3386137 h 3386137"/>
              <a:gd name="connsiteX3" fmla="*/ 0 w 567508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5675088" h="3386137">
                <a:moveTo>
                  <a:pt x="0" y="0"/>
                </a:moveTo>
                <a:lnTo>
                  <a:pt x="5675088" y="0"/>
                </a:lnTo>
                <a:lnTo>
                  <a:pt x="567508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FD8AAD27-6089-4E54-AF7C-0A77E995D9B1}"/>
              </a:ext>
            </a:extLst>
          </p:cNvPr>
          <p:cNvSpPr>
            <a:spLocks noGrp="1"/>
          </p:cNvSpPr>
          <p:nvPr>
            <p:ph type="pic" sz="quarter" idx="12"/>
          </p:nvPr>
        </p:nvSpPr>
        <p:spPr>
          <a:xfrm>
            <a:off x="3258457" y="3471862"/>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C207AEDF-A5A5-4EFD-AC7A-AEA1A82DD74E}"/>
              </a:ext>
            </a:extLst>
          </p:cNvPr>
          <p:cNvSpPr>
            <a:spLocks noGrp="1"/>
          </p:cNvSpPr>
          <p:nvPr>
            <p:ph type="pic" sz="quarter" idx="11"/>
          </p:nvPr>
        </p:nvSpPr>
        <p:spPr>
          <a:xfrm>
            <a:off x="3258456" y="0"/>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50AE602-FFA8-41B6-9CAF-056E43D2CF7E}"/>
              </a:ext>
            </a:extLst>
          </p:cNvPr>
          <p:cNvSpPr>
            <a:spLocks noGrp="1"/>
          </p:cNvSpPr>
          <p:nvPr>
            <p:ph type="pic" sz="quarter" idx="10"/>
          </p:nvPr>
        </p:nvSpPr>
        <p:spPr>
          <a:xfrm>
            <a:off x="0" y="0"/>
            <a:ext cx="3156857" cy="6858000"/>
          </a:xfrm>
          <a:custGeom>
            <a:avLst/>
            <a:gdLst>
              <a:gd name="connsiteX0" fmla="*/ 0 w 3156857"/>
              <a:gd name="connsiteY0" fmla="*/ 0 h 6858000"/>
              <a:gd name="connsiteX1" fmla="*/ 3156857 w 3156857"/>
              <a:gd name="connsiteY1" fmla="*/ 0 h 6858000"/>
              <a:gd name="connsiteX2" fmla="*/ 3156857 w 3156857"/>
              <a:gd name="connsiteY2" fmla="*/ 6858000 h 6858000"/>
              <a:gd name="connsiteX3" fmla="*/ 0 w 31568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156857" h="6858000">
                <a:moveTo>
                  <a:pt x="0" y="0"/>
                </a:moveTo>
                <a:lnTo>
                  <a:pt x="3156857" y="0"/>
                </a:lnTo>
                <a:lnTo>
                  <a:pt x="3156857"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166503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02B22DDE-2A27-4B63-8C3A-F703EE15BB98}"/>
              </a:ext>
            </a:extLst>
          </p:cNvPr>
          <p:cNvSpPr>
            <a:spLocks noGrp="1"/>
          </p:cNvSpPr>
          <p:nvPr>
            <p:ph type="pic" sz="quarter" idx="14"/>
          </p:nvPr>
        </p:nvSpPr>
        <p:spPr>
          <a:xfrm>
            <a:off x="6161315" y="4023360"/>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5E2104A8-64A6-4C56-86AD-DF784217C539}"/>
              </a:ext>
            </a:extLst>
          </p:cNvPr>
          <p:cNvSpPr>
            <a:spLocks noGrp="1"/>
          </p:cNvSpPr>
          <p:nvPr>
            <p:ph type="pic" sz="quarter" idx="13"/>
          </p:nvPr>
        </p:nvSpPr>
        <p:spPr>
          <a:xfrm>
            <a:off x="361352" y="4023361"/>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AB1AE6FA-BB56-4279-83F9-DA732F872EA1}"/>
              </a:ext>
            </a:extLst>
          </p:cNvPr>
          <p:cNvSpPr>
            <a:spLocks noGrp="1"/>
          </p:cNvSpPr>
          <p:nvPr>
            <p:ph type="pic" sz="quarter" idx="12"/>
          </p:nvPr>
        </p:nvSpPr>
        <p:spPr>
          <a:xfrm>
            <a:off x="9127982" y="1341586"/>
            <a:ext cx="2702667" cy="2572671"/>
          </a:xfrm>
          <a:custGeom>
            <a:avLst/>
            <a:gdLst>
              <a:gd name="connsiteX0" fmla="*/ 0 w 2702667"/>
              <a:gd name="connsiteY0" fmla="*/ 0 h 2572671"/>
              <a:gd name="connsiteX1" fmla="*/ 2702667 w 2702667"/>
              <a:gd name="connsiteY1" fmla="*/ 0 h 2572671"/>
              <a:gd name="connsiteX2" fmla="*/ 2702667 w 2702667"/>
              <a:gd name="connsiteY2" fmla="*/ 2572671 h 2572671"/>
              <a:gd name="connsiteX3" fmla="*/ 0 w 2702667"/>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2702667" h="2572671">
                <a:moveTo>
                  <a:pt x="0" y="0"/>
                </a:moveTo>
                <a:lnTo>
                  <a:pt x="2702667" y="0"/>
                </a:lnTo>
                <a:lnTo>
                  <a:pt x="2702667"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F41543A-8205-4229-9347-5D93DD2DE010}"/>
              </a:ext>
            </a:extLst>
          </p:cNvPr>
          <p:cNvSpPr>
            <a:spLocks noGrp="1"/>
          </p:cNvSpPr>
          <p:nvPr>
            <p:ph type="pic" sz="quarter" idx="11"/>
          </p:nvPr>
        </p:nvSpPr>
        <p:spPr>
          <a:xfrm>
            <a:off x="5383294" y="1341586"/>
            <a:ext cx="3608306" cy="2572671"/>
          </a:xfrm>
          <a:custGeom>
            <a:avLst/>
            <a:gdLst>
              <a:gd name="connsiteX0" fmla="*/ 0 w 3608306"/>
              <a:gd name="connsiteY0" fmla="*/ 0 h 2572671"/>
              <a:gd name="connsiteX1" fmla="*/ 3608306 w 3608306"/>
              <a:gd name="connsiteY1" fmla="*/ 0 h 2572671"/>
              <a:gd name="connsiteX2" fmla="*/ 3608306 w 3608306"/>
              <a:gd name="connsiteY2" fmla="*/ 2572671 h 2572671"/>
              <a:gd name="connsiteX3" fmla="*/ 0 w 3608306"/>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3608306" h="2572671">
                <a:moveTo>
                  <a:pt x="0" y="0"/>
                </a:moveTo>
                <a:lnTo>
                  <a:pt x="3608306" y="0"/>
                </a:lnTo>
                <a:lnTo>
                  <a:pt x="3608306"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5" name="Picture Placeholder 14">
            <a:extLst>
              <a:ext uri="{FF2B5EF4-FFF2-40B4-BE49-F238E27FC236}">
                <a16:creationId xmlns:a16="http://schemas.microsoft.com/office/drawing/2014/main" id="{53ED3180-D2F0-4F01-95C3-CF8FF2B33F0F}"/>
              </a:ext>
            </a:extLst>
          </p:cNvPr>
          <p:cNvSpPr>
            <a:spLocks noGrp="1"/>
          </p:cNvSpPr>
          <p:nvPr>
            <p:ph type="pic" sz="quarter" idx="10"/>
          </p:nvPr>
        </p:nvSpPr>
        <p:spPr>
          <a:xfrm>
            <a:off x="361353" y="1341586"/>
            <a:ext cx="4885561" cy="2572671"/>
          </a:xfrm>
          <a:custGeom>
            <a:avLst/>
            <a:gdLst>
              <a:gd name="connsiteX0" fmla="*/ 0 w 4885561"/>
              <a:gd name="connsiteY0" fmla="*/ 0 h 2572671"/>
              <a:gd name="connsiteX1" fmla="*/ 4885561 w 4885561"/>
              <a:gd name="connsiteY1" fmla="*/ 0 h 2572671"/>
              <a:gd name="connsiteX2" fmla="*/ 4885561 w 4885561"/>
              <a:gd name="connsiteY2" fmla="*/ 2572671 h 2572671"/>
              <a:gd name="connsiteX3" fmla="*/ 0 w 4885561"/>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4885561" h="2572671">
                <a:moveTo>
                  <a:pt x="0" y="0"/>
                </a:moveTo>
                <a:lnTo>
                  <a:pt x="4885561" y="0"/>
                </a:lnTo>
                <a:lnTo>
                  <a:pt x="4885561"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198514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7F96A42-32C6-407B-BC03-909F3826F06B}"/>
              </a:ext>
            </a:extLst>
          </p:cNvPr>
          <p:cNvSpPr/>
          <p:nvPr userDrawn="1"/>
        </p:nvSpPr>
        <p:spPr>
          <a:xfrm>
            <a:off x="5759322" y="0"/>
            <a:ext cx="6432678" cy="6858000"/>
          </a:xfrm>
          <a:custGeom>
            <a:avLst/>
            <a:gdLst>
              <a:gd name="connsiteX0" fmla="*/ 710502 w 6432678"/>
              <a:gd name="connsiteY0" fmla="*/ 0 h 6936939"/>
              <a:gd name="connsiteX1" fmla="*/ 6432678 w 6432678"/>
              <a:gd name="connsiteY1" fmla="*/ 0 h 6936939"/>
              <a:gd name="connsiteX2" fmla="*/ 6432678 w 6432678"/>
              <a:gd name="connsiteY2" fmla="*/ 6936939 h 6936939"/>
              <a:gd name="connsiteX3" fmla="*/ 2221857 w 6432678"/>
              <a:gd name="connsiteY3" fmla="*/ 6936939 h 6936939"/>
              <a:gd name="connsiteX4" fmla="*/ 2119262 w 6432678"/>
              <a:gd name="connsiteY4" fmla="*/ 6863982 h 6936939"/>
              <a:gd name="connsiteX5" fmla="*/ 0 w 6432678"/>
              <a:gd name="connsiteY5" fmla="*/ 2636182 h 6936939"/>
              <a:gd name="connsiteX6" fmla="*/ 636777 w 6432678"/>
              <a:gd name="connsiteY6" fmla="*/ 121354 h 693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2678" h="6936939">
                <a:moveTo>
                  <a:pt x="710502" y="0"/>
                </a:moveTo>
                <a:lnTo>
                  <a:pt x="6432678" y="0"/>
                </a:lnTo>
                <a:lnTo>
                  <a:pt x="6432678" y="6936939"/>
                </a:lnTo>
                <a:lnTo>
                  <a:pt x="2221857" y="6936939"/>
                </a:lnTo>
                <a:lnTo>
                  <a:pt x="2119262" y="6863982"/>
                </a:lnTo>
                <a:cubicBezTo>
                  <a:pt x="832740" y="5901850"/>
                  <a:pt x="0" y="4366265"/>
                  <a:pt x="0" y="2636182"/>
                </a:cubicBezTo>
                <a:cubicBezTo>
                  <a:pt x="0" y="1725612"/>
                  <a:pt x="230675" y="868920"/>
                  <a:pt x="636777" y="121354"/>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A052F5B-57F5-4FEF-A91A-D488BF990DDE}"/>
              </a:ext>
            </a:extLst>
          </p:cNvPr>
          <p:cNvSpPr>
            <a:spLocks noGrp="1"/>
          </p:cNvSpPr>
          <p:nvPr>
            <p:ph type="pic" sz="quarter" idx="10"/>
          </p:nvPr>
        </p:nvSpPr>
        <p:spPr>
          <a:xfrm>
            <a:off x="5276850" y="1619250"/>
            <a:ext cx="5364480" cy="3348990"/>
          </a:xfrm>
          <a:custGeom>
            <a:avLst/>
            <a:gdLst>
              <a:gd name="connsiteX0" fmla="*/ 0 w 5364480"/>
              <a:gd name="connsiteY0" fmla="*/ 0 h 3348990"/>
              <a:gd name="connsiteX1" fmla="*/ 5364480 w 5364480"/>
              <a:gd name="connsiteY1" fmla="*/ 0 h 3348990"/>
              <a:gd name="connsiteX2" fmla="*/ 5364480 w 5364480"/>
              <a:gd name="connsiteY2" fmla="*/ 3348990 h 3348990"/>
              <a:gd name="connsiteX3" fmla="*/ 0 w 5364480"/>
              <a:gd name="connsiteY3" fmla="*/ 3348990 h 3348990"/>
            </a:gdLst>
            <a:ahLst/>
            <a:cxnLst>
              <a:cxn ang="0">
                <a:pos x="connsiteX0" y="connsiteY0"/>
              </a:cxn>
              <a:cxn ang="0">
                <a:pos x="connsiteX1" y="connsiteY1"/>
              </a:cxn>
              <a:cxn ang="0">
                <a:pos x="connsiteX2" y="connsiteY2"/>
              </a:cxn>
              <a:cxn ang="0">
                <a:pos x="connsiteX3" y="connsiteY3"/>
              </a:cxn>
            </a:cxnLst>
            <a:rect l="l" t="t" r="r" b="b"/>
            <a:pathLst>
              <a:path w="5364480" h="3348990">
                <a:moveTo>
                  <a:pt x="0" y="0"/>
                </a:moveTo>
                <a:lnTo>
                  <a:pt x="5364480" y="0"/>
                </a:lnTo>
                <a:lnTo>
                  <a:pt x="5364480" y="3348990"/>
                </a:lnTo>
                <a:lnTo>
                  <a:pt x="0" y="334899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400380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83E57C-CB56-40DE-BE86-2C32ED34F4AB}"/>
              </a:ext>
            </a:extLst>
          </p:cNvPr>
          <p:cNvSpPr/>
          <p:nvPr userDrawn="1"/>
        </p:nvSpPr>
        <p:spPr>
          <a:xfrm>
            <a:off x="0" y="0"/>
            <a:ext cx="353146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66D70F61-86EF-459A-81C7-9A40204137B1}"/>
              </a:ext>
            </a:extLst>
          </p:cNvPr>
          <p:cNvSpPr>
            <a:spLocks noGrp="1"/>
          </p:cNvSpPr>
          <p:nvPr>
            <p:ph type="pic" sz="quarter" idx="10"/>
          </p:nvPr>
        </p:nvSpPr>
        <p:spPr>
          <a:xfrm>
            <a:off x="1988457" y="616857"/>
            <a:ext cx="2794000" cy="5624286"/>
          </a:xfrm>
          <a:custGeom>
            <a:avLst/>
            <a:gdLst>
              <a:gd name="connsiteX0" fmla="*/ 306027 w 2794000"/>
              <a:gd name="connsiteY0" fmla="*/ 0 h 5624286"/>
              <a:gd name="connsiteX1" fmla="*/ 2487973 w 2794000"/>
              <a:gd name="connsiteY1" fmla="*/ 0 h 5624286"/>
              <a:gd name="connsiteX2" fmla="*/ 2794000 w 2794000"/>
              <a:gd name="connsiteY2" fmla="*/ 306027 h 5624286"/>
              <a:gd name="connsiteX3" fmla="*/ 2794000 w 2794000"/>
              <a:gd name="connsiteY3" fmla="*/ 5318259 h 5624286"/>
              <a:gd name="connsiteX4" fmla="*/ 2487973 w 2794000"/>
              <a:gd name="connsiteY4" fmla="*/ 5624286 h 5624286"/>
              <a:gd name="connsiteX5" fmla="*/ 306027 w 2794000"/>
              <a:gd name="connsiteY5" fmla="*/ 5624286 h 5624286"/>
              <a:gd name="connsiteX6" fmla="*/ 0 w 2794000"/>
              <a:gd name="connsiteY6" fmla="*/ 5318259 h 5624286"/>
              <a:gd name="connsiteX7" fmla="*/ 0 w 2794000"/>
              <a:gd name="connsiteY7" fmla="*/ 306027 h 5624286"/>
              <a:gd name="connsiteX8" fmla="*/ 306027 w 2794000"/>
              <a:gd name="connsiteY8" fmla="*/ 0 h 562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000" h="5624286">
                <a:moveTo>
                  <a:pt x="306027" y="0"/>
                </a:moveTo>
                <a:lnTo>
                  <a:pt x="2487973" y="0"/>
                </a:lnTo>
                <a:cubicBezTo>
                  <a:pt x="2656987" y="0"/>
                  <a:pt x="2794000" y="137013"/>
                  <a:pt x="2794000" y="306027"/>
                </a:cubicBezTo>
                <a:lnTo>
                  <a:pt x="2794000" y="5318259"/>
                </a:lnTo>
                <a:cubicBezTo>
                  <a:pt x="2794000" y="5487273"/>
                  <a:pt x="2656987" y="5624286"/>
                  <a:pt x="2487973" y="5624286"/>
                </a:cubicBezTo>
                <a:lnTo>
                  <a:pt x="306027" y="5624286"/>
                </a:lnTo>
                <a:cubicBezTo>
                  <a:pt x="137013" y="5624286"/>
                  <a:pt x="0" y="5487273"/>
                  <a:pt x="0" y="5318259"/>
                </a:cubicBezTo>
                <a:lnTo>
                  <a:pt x="0" y="306027"/>
                </a:lnTo>
                <a:cubicBezTo>
                  <a:pt x="0" y="137013"/>
                  <a:pt x="137013" y="0"/>
                  <a:pt x="306027"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165156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8A15EC4-1825-4D02-91C0-3FD8BBE002A1}"/>
              </a:ext>
            </a:extLst>
          </p:cNvPr>
          <p:cNvSpPr>
            <a:spLocks noGrp="1"/>
          </p:cNvSpPr>
          <p:nvPr>
            <p:ph type="pic" sz="quarter" idx="13"/>
          </p:nvPr>
        </p:nvSpPr>
        <p:spPr>
          <a:xfrm>
            <a:off x="4675868" y="-1"/>
            <a:ext cx="7516132" cy="4924071"/>
          </a:xfrm>
          <a:custGeom>
            <a:avLst/>
            <a:gdLst>
              <a:gd name="connsiteX0" fmla="*/ 0 w 7516132"/>
              <a:gd name="connsiteY0" fmla="*/ 0 h 4400550"/>
              <a:gd name="connsiteX1" fmla="*/ 7516132 w 7516132"/>
              <a:gd name="connsiteY1" fmla="*/ 0 h 4400550"/>
              <a:gd name="connsiteX2" fmla="*/ 7516132 w 7516132"/>
              <a:gd name="connsiteY2" fmla="*/ 4400550 h 4400550"/>
              <a:gd name="connsiteX3" fmla="*/ 0 w 7516132"/>
              <a:gd name="connsiteY3" fmla="*/ 4400550 h 4400550"/>
            </a:gdLst>
            <a:ahLst/>
            <a:cxnLst>
              <a:cxn ang="0">
                <a:pos x="connsiteX0" y="connsiteY0"/>
              </a:cxn>
              <a:cxn ang="0">
                <a:pos x="connsiteX1" y="connsiteY1"/>
              </a:cxn>
              <a:cxn ang="0">
                <a:pos x="connsiteX2" y="connsiteY2"/>
              </a:cxn>
              <a:cxn ang="0">
                <a:pos x="connsiteX3" y="connsiteY3"/>
              </a:cxn>
            </a:cxnLst>
            <a:rect l="l" t="t" r="r" b="b"/>
            <a:pathLst>
              <a:path w="7516132" h="4400550">
                <a:moveTo>
                  <a:pt x="0" y="0"/>
                </a:moveTo>
                <a:lnTo>
                  <a:pt x="7516132" y="0"/>
                </a:lnTo>
                <a:lnTo>
                  <a:pt x="7516132" y="4400550"/>
                </a:lnTo>
                <a:lnTo>
                  <a:pt x="0" y="440055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Rectangle 3">
            <a:extLst>
              <a:ext uri="{FF2B5EF4-FFF2-40B4-BE49-F238E27FC236}">
                <a16:creationId xmlns:a16="http://schemas.microsoft.com/office/drawing/2014/main" id="{9243D3F0-4F32-4810-B30E-FCA7A61E8B92}"/>
              </a:ext>
            </a:extLst>
          </p:cNvPr>
          <p:cNvSpPr/>
          <p:nvPr userDrawn="1"/>
        </p:nvSpPr>
        <p:spPr>
          <a:xfrm>
            <a:off x="0" y="4924071"/>
            <a:ext cx="12192000" cy="19339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431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766239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398035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27566765-2EB8-4AA9-9F00-7ABD39B4F3D0}"/>
              </a:ext>
            </a:extLst>
          </p:cNvPr>
          <p:cNvSpPr/>
          <p:nvPr userDrawn="1"/>
        </p:nvSpPr>
        <p:spPr>
          <a:xfrm>
            <a:off x="0" y="0"/>
            <a:ext cx="7043738" cy="6858000"/>
          </a:xfrm>
          <a:prstGeom prst="homePlate">
            <a:avLst>
              <a:gd name="adj" fmla="val 1345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8CFD3369-F82F-4421-8B16-E8CE1B7C98DA}"/>
              </a:ext>
            </a:extLst>
          </p:cNvPr>
          <p:cNvSpPr>
            <a:spLocks noGrp="1"/>
          </p:cNvSpPr>
          <p:nvPr>
            <p:ph type="pic" sz="quarter" idx="10"/>
          </p:nvPr>
        </p:nvSpPr>
        <p:spPr>
          <a:xfrm>
            <a:off x="0" y="0"/>
            <a:ext cx="6540918" cy="6858000"/>
          </a:xfrm>
          <a:custGeom>
            <a:avLst/>
            <a:gdLst>
              <a:gd name="connsiteX0" fmla="*/ 0 w 6540918"/>
              <a:gd name="connsiteY0" fmla="*/ 0 h 6858000"/>
              <a:gd name="connsiteX1" fmla="*/ 5660968 w 6540918"/>
              <a:gd name="connsiteY1" fmla="*/ 0 h 6858000"/>
              <a:gd name="connsiteX2" fmla="*/ 6540918 w 6540918"/>
              <a:gd name="connsiteY2" fmla="*/ 3429000 h 6858000"/>
              <a:gd name="connsiteX3" fmla="*/ 5660968 w 6540918"/>
              <a:gd name="connsiteY3" fmla="*/ 6858000 h 6858000"/>
              <a:gd name="connsiteX4" fmla="*/ 0 w 654091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918" h="6858000">
                <a:moveTo>
                  <a:pt x="0" y="0"/>
                </a:moveTo>
                <a:lnTo>
                  <a:pt x="5660968" y="0"/>
                </a:lnTo>
                <a:lnTo>
                  <a:pt x="6540918" y="3429000"/>
                </a:lnTo>
                <a:lnTo>
                  <a:pt x="5660968"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939454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269871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018949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035600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7107558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914400" y="428400"/>
            <a:ext cx="10363200" cy="639762"/>
          </a:xfrm>
          <a:prstGeom prst="rect">
            <a:avLst/>
          </a:prstGeom>
          <a:noFill/>
          <a:ln>
            <a:noFill/>
          </a:ln>
        </p:spPr>
        <p:txBody>
          <a:bodyPr lIns="91425" tIns="91425" rIns="91425" bIns="91425" anchor="ctr" anchorCtr="0"/>
          <a:lstStyle>
            <a:lvl1pPr algn="l" rtl="0">
              <a:spcBef>
                <a:spcPts val="0"/>
              </a:spcBef>
              <a:buClr>
                <a:schemeClr val="dk1"/>
              </a:buClr>
              <a:buFont typeface="Tahoma"/>
              <a:buNone/>
              <a:defRPr sz="3600" b="1" baseline="0">
                <a:solidFill>
                  <a:schemeClr val="dk1"/>
                </a:solidFill>
                <a:latin typeface="Tahoma"/>
                <a:ea typeface="Tahoma"/>
                <a:cs typeface="Tahoma"/>
                <a:sym typeface="Tahoma"/>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8" name="Shape 18"/>
          <p:cNvSpPr txBox="1">
            <a:spLocks noGrp="1"/>
          </p:cNvSpPr>
          <p:nvPr>
            <p:ph type="body" idx="1"/>
          </p:nvPr>
        </p:nvSpPr>
        <p:spPr>
          <a:xfrm>
            <a:off x="1016001" y="1676401"/>
            <a:ext cx="10159999" cy="4373563"/>
          </a:xfrm>
          <a:prstGeom prst="rect">
            <a:avLst/>
          </a:prstGeom>
          <a:noFill/>
          <a:ln>
            <a:noFill/>
          </a:ln>
        </p:spPr>
        <p:txBody>
          <a:bodyPr lIns="91425" tIns="91425" rIns="91425" bIns="91425" anchor="t" anchorCtr="0"/>
          <a:lstStyle>
            <a:lvl1pPr marL="0" indent="0" rtl="0">
              <a:lnSpc>
                <a:spcPct val="92857"/>
              </a:lnSpc>
              <a:buFont typeface="Tahoma"/>
              <a:buNone/>
              <a:defRPr sz="2800" b="1"/>
            </a:lvl1pPr>
            <a:lvl2pPr marL="684213" indent="-227012" rtl="0">
              <a:lnSpc>
                <a:spcPct val="108333"/>
              </a:lnSpc>
              <a:defRPr sz="2400"/>
            </a:lvl2pPr>
            <a:lvl3pPr marL="1087438" indent="-173037" rtl="0">
              <a:lnSpc>
                <a:spcPct val="130000"/>
              </a:lnSpc>
              <a:defRPr sz="2000"/>
            </a:lvl3pPr>
            <a:lvl4pPr marL="1541463" indent="-169862" rtl="0">
              <a:lnSpc>
                <a:spcPct val="162500"/>
              </a:lnSpc>
              <a:defRPr sz="1600"/>
            </a:lvl4pPr>
            <a:lvl5pPr marL="2001838" indent="-173038" rtl="0">
              <a:lnSpc>
                <a:spcPct val="185714"/>
              </a:lnSpc>
              <a:defRPr sz="1400"/>
            </a:lvl5pPr>
            <a:lvl6pPr rtl="0">
              <a:defRPr/>
            </a:lvl6pPr>
            <a:lvl7pPr rtl="0">
              <a:defRPr/>
            </a:lvl7pPr>
            <a:lvl8pPr rtl="0">
              <a:defRPr/>
            </a:lvl8pPr>
            <a:lvl9pPr rtl="0">
              <a:defRPr/>
            </a:lvl9pPr>
          </a:lstStyle>
          <a:p>
            <a:endParaRPr/>
          </a:p>
        </p:txBody>
      </p:sp>
      <p:sp>
        <p:nvSpPr>
          <p:cNvPr id="19" name="Shape 19"/>
          <p:cNvSpPr txBox="1">
            <a:spLocks noGrp="1"/>
          </p:cNvSpPr>
          <p:nvPr>
            <p:ph type="ftr" idx="11"/>
          </p:nvPr>
        </p:nvSpPr>
        <p:spPr>
          <a:xfrm>
            <a:off x="4165600" y="6550751"/>
            <a:ext cx="3860800" cy="365125"/>
          </a:xfrm>
          <a:prstGeom prst="rect">
            <a:avLst/>
          </a:prstGeom>
          <a:noFill/>
          <a:ln>
            <a:noFill/>
          </a:ln>
        </p:spPr>
        <p:txBody>
          <a:bodyPr lIns="91425" tIns="91425" rIns="91425" bIns="91425" anchor="t" anchorCtr="0"/>
          <a:lstStyle>
            <a:lvl1pPr marL="0" marR="0" indent="0" algn="ctr" rtl="0">
              <a:defRPr sz="1200" b="0"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09601" y="6550751"/>
            <a:ext cx="2844799" cy="365125"/>
          </a:xfrm>
          <a:prstGeom prst="rect">
            <a:avLst/>
          </a:prstGeom>
          <a:noFill/>
          <a:ln>
            <a:noFill/>
          </a:ln>
        </p:spPr>
        <p:txBody>
          <a:bodyPr lIns="91425" tIns="91425" rIns="91425" bIns="91425" anchor="t" anchorCtr="0"/>
          <a:lstStyle>
            <a:lvl1pPr marL="0" marR="0" indent="0" algn="l" rtl="0">
              <a:defRPr sz="1600" b="1"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1" name="Shape 21"/>
          <p:cNvSpPr txBox="1">
            <a:spLocks noGrp="1"/>
          </p:cNvSpPr>
          <p:nvPr>
            <p:ph type="body" idx="2"/>
          </p:nvPr>
        </p:nvSpPr>
        <p:spPr>
          <a:xfrm>
            <a:off x="943200" y="914400"/>
            <a:ext cx="10435999" cy="457200"/>
          </a:xfrm>
          <a:prstGeom prst="rect">
            <a:avLst/>
          </a:prstGeom>
          <a:noFill/>
          <a:ln>
            <a:noFill/>
          </a:ln>
        </p:spPr>
        <p:txBody>
          <a:bodyPr lIns="91425" tIns="91425" rIns="91425" bIns="91425" anchor="t" anchorCtr="0"/>
          <a:lstStyle>
            <a:lvl1pPr rtl="0">
              <a:buFont typeface="Tahoma"/>
              <a:buNone/>
              <a:defRPr sz="240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extLst>
      <p:ext uri="{BB962C8B-B14F-4D97-AF65-F5344CB8AC3E}">
        <p14:creationId xmlns:p14="http://schemas.microsoft.com/office/powerpoint/2010/main" val="239076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580007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9130255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267385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3954571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578200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7376273-CFB8-41EB-8436-49C9EE1A0956}"/>
              </a:ext>
            </a:extLst>
          </p:cNvPr>
          <p:cNvSpPr>
            <a:spLocks noGrp="1"/>
          </p:cNvSpPr>
          <p:nvPr>
            <p:ph type="pic" sz="quarter" idx="10"/>
          </p:nvPr>
        </p:nvSpPr>
        <p:spPr>
          <a:xfrm>
            <a:off x="6484676" y="900166"/>
            <a:ext cx="5707324" cy="5057668"/>
          </a:xfrm>
          <a:custGeom>
            <a:avLst/>
            <a:gdLst>
              <a:gd name="connsiteX0" fmla="*/ 5707324 w 5707324"/>
              <a:gd name="connsiteY0" fmla="*/ 0 h 5057668"/>
              <a:gd name="connsiteX1" fmla="*/ 5707324 w 5707324"/>
              <a:gd name="connsiteY1" fmla="*/ 5057668 h 5057668"/>
              <a:gd name="connsiteX2" fmla="*/ 113099 w 5707324"/>
              <a:gd name="connsiteY2" fmla="*/ 4672175 h 5057668"/>
              <a:gd name="connsiteX3" fmla="*/ 0 w 5707324"/>
              <a:gd name="connsiteY3" fmla="*/ 4551019 h 5057668"/>
              <a:gd name="connsiteX4" fmla="*/ 0 w 5707324"/>
              <a:gd name="connsiteY4" fmla="*/ 428702 h 5057668"/>
              <a:gd name="connsiteX5" fmla="*/ 114782 w 5707324"/>
              <a:gd name="connsiteY5" fmla="*/ 307437 h 505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324" h="5057668">
                <a:moveTo>
                  <a:pt x="5707324" y="0"/>
                </a:moveTo>
                <a:lnTo>
                  <a:pt x="5707324" y="5057668"/>
                </a:lnTo>
                <a:lnTo>
                  <a:pt x="113099" y="4672175"/>
                </a:lnTo>
                <a:cubicBezTo>
                  <a:pt x="49417" y="4667786"/>
                  <a:pt x="0" y="4614852"/>
                  <a:pt x="0" y="4551019"/>
                </a:cubicBezTo>
                <a:lnTo>
                  <a:pt x="0" y="428702"/>
                </a:lnTo>
                <a:cubicBezTo>
                  <a:pt x="0" y="364218"/>
                  <a:pt x="50395" y="310977"/>
                  <a:pt x="114782" y="307437"/>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01759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444091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39157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2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0D27972-1573-4495-B5FA-08E25DA988DA}" type="datetime1">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B22B7B-F849-4AB3-9F95-0DADF8D55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082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944151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27F8EC3-5438-4F5E-B758-1E3EB06369BE}"/>
              </a:ext>
            </a:extLst>
          </p:cNvPr>
          <p:cNvSpPr>
            <a:spLocks noGrp="1"/>
          </p:cNvSpPr>
          <p:nvPr>
            <p:ph type="pic" sz="quarter" idx="10"/>
          </p:nvPr>
        </p:nvSpPr>
        <p:spPr>
          <a:xfrm>
            <a:off x="0" y="621064"/>
            <a:ext cx="5065084" cy="6236936"/>
          </a:xfrm>
          <a:custGeom>
            <a:avLst/>
            <a:gdLst>
              <a:gd name="connsiteX0" fmla="*/ 0 w 5065084"/>
              <a:gd name="connsiteY0" fmla="*/ 0 h 6236936"/>
              <a:gd name="connsiteX1" fmla="*/ 4631478 w 5065084"/>
              <a:gd name="connsiteY1" fmla="*/ 835332 h 6236936"/>
              <a:gd name="connsiteX2" fmla="*/ 4740567 w 5065084"/>
              <a:gd name="connsiteY2" fmla="*/ 952974 h 6236936"/>
              <a:gd name="connsiteX3" fmla="*/ 5065084 w 5065084"/>
              <a:gd name="connsiteY3" fmla="*/ 6236936 h 6236936"/>
              <a:gd name="connsiteX4" fmla="*/ 0 w 5065084"/>
              <a:gd name="connsiteY4" fmla="*/ 6236936 h 623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5084" h="6236936">
                <a:moveTo>
                  <a:pt x="0" y="0"/>
                </a:moveTo>
                <a:lnTo>
                  <a:pt x="4631478" y="835332"/>
                </a:lnTo>
                <a:cubicBezTo>
                  <a:pt x="4692040" y="846261"/>
                  <a:pt x="4736999" y="894734"/>
                  <a:pt x="4740567" y="952974"/>
                </a:cubicBezTo>
                <a:lnTo>
                  <a:pt x="5065084" y="6236936"/>
                </a:lnTo>
                <a:lnTo>
                  <a:pt x="0" y="623693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752552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3C12D7E-DBC1-4AB6-8B59-AE4B42439B1F}"/>
              </a:ext>
            </a:extLst>
          </p:cNvPr>
          <p:cNvSpPr>
            <a:spLocks noGrp="1"/>
          </p:cNvSpPr>
          <p:nvPr>
            <p:ph type="pic" sz="quarter" idx="10"/>
          </p:nvPr>
        </p:nvSpPr>
        <p:spPr>
          <a:xfrm>
            <a:off x="6790870" y="2052862"/>
            <a:ext cx="3791860" cy="3791860"/>
          </a:xfrm>
          <a:custGeom>
            <a:avLst/>
            <a:gdLst>
              <a:gd name="connsiteX0" fmla="*/ 121681 w 3791860"/>
              <a:gd name="connsiteY0" fmla="*/ 0 h 3791860"/>
              <a:gd name="connsiteX1" fmla="*/ 3670179 w 3791860"/>
              <a:gd name="connsiteY1" fmla="*/ 0 h 3791860"/>
              <a:gd name="connsiteX2" fmla="*/ 3791860 w 3791860"/>
              <a:gd name="connsiteY2" fmla="*/ 121681 h 3791860"/>
              <a:gd name="connsiteX3" fmla="*/ 3791860 w 3791860"/>
              <a:gd name="connsiteY3" fmla="*/ 3670179 h 3791860"/>
              <a:gd name="connsiteX4" fmla="*/ 3670179 w 3791860"/>
              <a:gd name="connsiteY4" fmla="*/ 3791860 h 3791860"/>
              <a:gd name="connsiteX5" fmla="*/ 121681 w 3791860"/>
              <a:gd name="connsiteY5" fmla="*/ 3791860 h 3791860"/>
              <a:gd name="connsiteX6" fmla="*/ 0 w 3791860"/>
              <a:gd name="connsiteY6" fmla="*/ 3670179 h 3791860"/>
              <a:gd name="connsiteX7" fmla="*/ 0 w 3791860"/>
              <a:gd name="connsiteY7" fmla="*/ 121681 h 3791860"/>
              <a:gd name="connsiteX8" fmla="*/ 121681 w 3791860"/>
              <a:gd name="connsiteY8" fmla="*/ 0 h 37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860" h="3791860">
                <a:moveTo>
                  <a:pt x="121681" y="0"/>
                </a:moveTo>
                <a:lnTo>
                  <a:pt x="3670179" y="0"/>
                </a:lnTo>
                <a:cubicBezTo>
                  <a:pt x="3737382" y="0"/>
                  <a:pt x="3791860" y="54478"/>
                  <a:pt x="3791860" y="121681"/>
                </a:cubicBezTo>
                <a:lnTo>
                  <a:pt x="3791860" y="3670179"/>
                </a:lnTo>
                <a:cubicBezTo>
                  <a:pt x="3791860" y="3737382"/>
                  <a:pt x="3737382" y="3791860"/>
                  <a:pt x="3670179" y="3791860"/>
                </a:cubicBezTo>
                <a:lnTo>
                  <a:pt x="121681" y="3791860"/>
                </a:lnTo>
                <a:cubicBezTo>
                  <a:pt x="54478" y="3791860"/>
                  <a:pt x="0" y="3737382"/>
                  <a:pt x="0" y="3670179"/>
                </a:cubicBezTo>
                <a:lnTo>
                  <a:pt x="0" y="121681"/>
                </a:lnTo>
                <a:cubicBezTo>
                  <a:pt x="0" y="54478"/>
                  <a:pt x="54478" y="0"/>
                  <a:pt x="12168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652834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DB90AB9-199C-49FC-ADCE-5AD4DB77BCA0}"/>
              </a:ext>
            </a:extLst>
          </p:cNvPr>
          <p:cNvSpPr>
            <a:spLocks noGrp="1"/>
          </p:cNvSpPr>
          <p:nvPr>
            <p:ph type="pic" sz="quarter" idx="10"/>
          </p:nvPr>
        </p:nvSpPr>
        <p:spPr>
          <a:xfrm>
            <a:off x="1" y="2760941"/>
            <a:ext cx="5898189" cy="4097058"/>
          </a:xfrm>
          <a:custGeom>
            <a:avLst/>
            <a:gdLst>
              <a:gd name="connsiteX0" fmla="*/ 0 w 5898189"/>
              <a:gd name="connsiteY0" fmla="*/ 0 h 3429000"/>
              <a:gd name="connsiteX1" fmla="*/ 5898189 w 5898189"/>
              <a:gd name="connsiteY1" fmla="*/ 0 h 3429000"/>
              <a:gd name="connsiteX2" fmla="*/ 5898189 w 5898189"/>
              <a:gd name="connsiteY2" fmla="*/ 3429000 h 3429000"/>
              <a:gd name="connsiteX3" fmla="*/ 0 w 589818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898189" h="3429000">
                <a:moveTo>
                  <a:pt x="0" y="0"/>
                </a:moveTo>
                <a:lnTo>
                  <a:pt x="5898189" y="0"/>
                </a:lnTo>
                <a:lnTo>
                  <a:pt x="5898189"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82365B1E-E375-432F-B843-B40C618D1013}"/>
              </a:ext>
            </a:extLst>
          </p:cNvPr>
          <p:cNvSpPr>
            <a:spLocks noGrp="1"/>
          </p:cNvSpPr>
          <p:nvPr>
            <p:ph type="pic" sz="quarter" idx="11"/>
          </p:nvPr>
        </p:nvSpPr>
        <p:spPr>
          <a:xfrm>
            <a:off x="5898190" y="1"/>
            <a:ext cx="6293811" cy="3429000"/>
          </a:xfrm>
          <a:custGeom>
            <a:avLst/>
            <a:gdLst>
              <a:gd name="connsiteX0" fmla="*/ 0 w 6293811"/>
              <a:gd name="connsiteY0" fmla="*/ 0 h 3429000"/>
              <a:gd name="connsiteX1" fmla="*/ 6293811 w 6293811"/>
              <a:gd name="connsiteY1" fmla="*/ 0 h 3429000"/>
              <a:gd name="connsiteX2" fmla="*/ 6293811 w 6293811"/>
              <a:gd name="connsiteY2" fmla="*/ 3429000 h 3429000"/>
              <a:gd name="connsiteX3" fmla="*/ 0 w 629381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293811" h="3429000">
                <a:moveTo>
                  <a:pt x="0" y="0"/>
                </a:moveTo>
                <a:lnTo>
                  <a:pt x="6293811" y="0"/>
                </a:lnTo>
                <a:lnTo>
                  <a:pt x="6293811"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963201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1F7202C-A304-43BF-905E-437FD9E88C96}"/>
              </a:ext>
            </a:extLst>
          </p:cNvPr>
          <p:cNvSpPr>
            <a:spLocks noGrp="1"/>
          </p:cNvSpPr>
          <p:nvPr>
            <p:ph type="pic" sz="quarter" idx="12"/>
          </p:nvPr>
        </p:nvSpPr>
        <p:spPr>
          <a:xfrm>
            <a:off x="977646" y="4469513"/>
            <a:ext cx="5923897" cy="2388486"/>
          </a:xfrm>
          <a:custGeom>
            <a:avLst/>
            <a:gdLst>
              <a:gd name="connsiteX0" fmla="*/ 116326 w 5923897"/>
              <a:gd name="connsiteY0" fmla="*/ 0 h 2388486"/>
              <a:gd name="connsiteX1" fmla="*/ 5807571 w 5923897"/>
              <a:gd name="connsiteY1" fmla="*/ 0 h 2388486"/>
              <a:gd name="connsiteX2" fmla="*/ 5923897 w 5923897"/>
              <a:gd name="connsiteY2" fmla="*/ 116326 h 2388486"/>
              <a:gd name="connsiteX3" fmla="*/ 5923897 w 5923897"/>
              <a:gd name="connsiteY3" fmla="*/ 2388486 h 2388486"/>
              <a:gd name="connsiteX4" fmla="*/ 0 w 5923897"/>
              <a:gd name="connsiteY4" fmla="*/ 2388486 h 2388486"/>
              <a:gd name="connsiteX5" fmla="*/ 0 w 5923897"/>
              <a:gd name="connsiteY5" fmla="*/ 116326 h 2388486"/>
              <a:gd name="connsiteX6" fmla="*/ 116326 w 5923897"/>
              <a:gd name="connsiteY6" fmla="*/ 0 h 238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3897" h="2388486">
                <a:moveTo>
                  <a:pt x="116326" y="0"/>
                </a:moveTo>
                <a:lnTo>
                  <a:pt x="5807571" y="0"/>
                </a:lnTo>
                <a:cubicBezTo>
                  <a:pt x="5871816" y="0"/>
                  <a:pt x="5923897" y="52081"/>
                  <a:pt x="5923897" y="116326"/>
                </a:cubicBezTo>
                <a:lnTo>
                  <a:pt x="5923897" y="2388486"/>
                </a:lnTo>
                <a:lnTo>
                  <a:pt x="0" y="2388486"/>
                </a:lnTo>
                <a:lnTo>
                  <a:pt x="0" y="116326"/>
                </a:lnTo>
                <a:cubicBezTo>
                  <a:pt x="0" y="52081"/>
                  <a:pt x="52081" y="0"/>
                  <a:pt x="11632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5" name="Picture Placeholder 4">
            <a:extLst>
              <a:ext uri="{FF2B5EF4-FFF2-40B4-BE49-F238E27FC236}">
                <a16:creationId xmlns:a16="http://schemas.microsoft.com/office/drawing/2014/main" id="{85281785-EC6D-42F9-A4B8-36595B5DFA19}"/>
              </a:ext>
            </a:extLst>
          </p:cNvPr>
          <p:cNvSpPr>
            <a:spLocks noGrp="1"/>
          </p:cNvSpPr>
          <p:nvPr>
            <p:ph type="pic" sz="quarter" idx="11"/>
          </p:nvPr>
        </p:nvSpPr>
        <p:spPr>
          <a:xfrm>
            <a:off x="7678057" y="0"/>
            <a:ext cx="4513943" cy="6857999"/>
          </a:xfrm>
          <a:custGeom>
            <a:avLst/>
            <a:gdLst>
              <a:gd name="connsiteX0" fmla="*/ 0 w 4513943"/>
              <a:gd name="connsiteY0" fmla="*/ 0 h 6857999"/>
              <a:gd name="connsiteX1" fmla="*/ 4513943 w 4513943"/>
              <a:gd name="connsiteY1" fmla="*/ 0 h 6857999"/>
              <a:gd name="connsiteX2" fmla="*/ 4513943 w 4513943"/>
              <a:gd name="connsiteY2" fmla="*/ 6857999 h 6857999"/>
              <a:gd name="connsiteX3" fmla="*/ 0 w 451394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513943" h="6857999">
                <a:moveTo>
                  <a:pt x="0" y="0"/>
                </a:moveTo>
                <a:lnTo>
                  <a:pt x="4513943" y="0"/>
                </a:lnTo>
                <a:lnTo>
                  <a:pt x="4513943" y="6857999"/>
                </a:lnTo>
                <a:lnTo>
                  <a:pt x="0" y="6857999"/>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446090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AB19C4-B457-48F1-9C6B-8DB2CADF7062}"/>
              </a:ext>
            </a:extLst>
          </p:cNvPr>
          <p:cNvSpPr>
            <a:spLocks noGrp="1"/>
          </p:cNvSpPr>
          <p:nvPr>
            <p:ph type="pic" sz="quarter" idx="11"/>
          </p:nvPr>
        </p:nvSpPr>
        <p:spPr>
          <a:xfrm>
            <a:off x="783771" y="591457"/>
            <a:ext cx="5754914" cy="5675086"/>
          </a:xfrm>
          <a:custGeom>
            <a:avLst/>
            <a:gdLst>
              <a:gd name="connsiteX0" fmla="*/ 3349171 w 5754914"/>
              <a:gd name="connsiteY0" fmla="*/ 0 h 5675086"/>
              <a:gd name="connsiteX1" fmla="*/ 5754914 w 5754914"/>
              <a:gd name="connsiteY1" fmla="*/ 0 h 5675086"/>
              <a:gd name="connsiteX2" fmla="*/ 4953000 w 5754914"/>
              <a:gd name="connsiteY2" fmla="*/ 5675086 h 5675086"/>
              <a:gd name="connsiteX3" fmla="*/ 2547257 w 5754914"/>
              <a:gd name="connsiteY3" fmla="*/ 5675086 h 5675086"/>
              <a:gd name="connsiteX4" fmla="*/ 801914 w 5754914"/>
              <a:gd name="connsiteY4" fmla="*/ 0 h 5675086"/>
              <a:gd name="connsiteX5" fmla="*/ 3207657 w 5754914"/>
              <a:gd name="connsiteY5" fmla="*/ 0 h 5675086"/>
              <a:gd name="connsiteX6" fmla="*/ 2405743 w 5754914"/>
              <a:gd name="connsiteY6" fmla="*/ 5675086 h 5675086"/>
              <a:gd name="connsiteX7" fmla="*/ 0 w 5754914"/>
              <a:gd name="connsiteY7" fmla="*/ 5675086 h 567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4914" h="5675086">
                <a:moveTo>
                  <a:pt x="3349171" y="0"/>
                </a:moveTo>
                <a:lnTo>
                  <a:pt x="5754914" y="0"/>
                </a:lnTo>
                <a:lnTo>
                  <a:pt x="4953000" y="5675086"/>
                </a:lnTo>
                <a:lnTo>
                  <a:pt x="2547257" y="5675086"/>
                </a:lnTo>
                <a:close/>
                <a:moveTo>
                  <a:pt x="801914" y="0"/>
                </a:moveTo>
                <a:lnTo>
                  <a:pt x="3207657" y="0"/>
                </a:lnTo>
                <a:lnTo>
                  <a:pt x="2405743" y="5675086"/>
                </a:lnTo>
                <a:lnTo>
                  <a:pt x="0" y="567508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7458119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13E608-F39C-4BD1-B88E-1C16F6180E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B49018-AE0E-4468-B55A-B6698EB203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316ADC-211C-454B-910D-B34760194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05B4A96-62FA-4397-BFA7-0FFF6D3D9065}" type="datetimeFigureOut">
              <a:rPr lang="en-US" smtClean="0"/>
              <a:pPr/>
              <a:t>4/14/2024</a:t>
            </a:fld>
            <a:endParaRPr lang="en-US"/>
          </a:p>
        </p:txBody>
      </p:sp>
      <p:sp>
        <p:nvSpPr>
          <p:cNvPr id="5" name="Footer Placeholder 4">
            <a:extLst>
              <a:ext uri="{FF2B5EF4-FFF2-40B4-BE49-F238E27FC236}">
                <a16:creationId xmlns:a16="http://schemas.microsoft.com/office/drawing/2014/main" id="{029866EF-4272-447E-B5EC-51AE8BFA92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56AAFBD5-1260-4060-97B4-3459564871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5F67037-F879-4335-ABAF-DBDE697F54AD}" type="slidenum">
              <a:rPr lang="en-US" smtClean="0"/>
              <a:pPr/>
              <a:t>‹#›</a:t>
            </a:fld>
            <a:endParaRPr lang="en-US"/>
          </a:p>
        </p:txBody>
      </p:sp>
    </p:spTree>
    <p:extLst>
      <p:ext uri="{BB962C8B-B14F-4D97-AF65-F5344CB8AC3E}">
        <p14:creationId xmlns:p14="http://schemas.microsoft.com/office/powerpoint/2010/main" val="474105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4" r:id="rId25"/>
    <p:sldLayoutId id="2147483675" r:id="rId26"/>
    <p:sldLayoutId id="2147483673"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34.xml"/><Relationship Id="rId5" Type="http://schemas.openxmlformats.org/officeDocument/2006/relationships/image" Target="../media/image3.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3.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1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2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g"/><Relationship Id="rId1" Type="http://schemas.openxmlformats.org/officeDocument/2006/relationships/slideLayout" Target="../slideLayouts/slideLayout34.xml"/><Relationship Id="rId4" Type="http://schemas.openxmlformats.org/officeDocument/2006/relationships/image" Target="../media/image38.gif"/></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g"/><Relationship Id="rId1" Type="http://schemas.openxmlformats.org/officeDocument/2006/relationships/slideLayout" Target="../slideLayouts/slideLayout34.xml"/><Relationship Id="rId4" Type="http://schemas.openxmlformats.org/officeDocument/2006/relationships/image" Target="../media/image40.gif"/></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e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79CBFA3-1728-4F27-BBF9-C843D8E3695B}"/>
              </a:ext>
            </a:extLst>
          </p:cNvPr>
          <p:cNvGrpSpPr/>
          <p:nvPr/>
        </p:nvGrpSpPr>
        <p:grpSpPr>
          <a:xfrm>
            <a:off x="-4926634" y="0"/>
            <a:ext cx="11496580" cy="6858000"/>
            <a:chOff x="1140338" y="0"/>
            <a:chExt cx="11496580" cy="6858000"/>
          </a:xfrm>
        </p:grpSpPr>
        <p:sp>
          <p:nvSpPr>
            <p:cNvPr id="8" name="Arrow: Pentagon 7">
              <a:extLst>
                <a:ext uri="{FF2B5EF4-FFF2-40B4-BE49-F238E27FC236}">
                  <a16:creationId xmlns:a16="http://schemas.microsoft.com/office/drawing/2014/main" id="{A440138A-2FDF-414F-9C99-8D8D02101FA0}"/>
                </a:ext>
              </a:extLst>
            </p:cNvPr>
            <p:cNvSpPr/>
            <p:nvPr/>
          </p:nvSpPr>
          <p:spPr>
            <a:xfrm>
              <a:off x="6096000" y="0"/>
              <a:ext cx="6540918" cy="6858000"/>
            </a:xfrm>
            <a:prstGeom prst="homePlate">
              <a:avLst>
                <a:gd name="adj" fmla="val 13453"/>
              </a:avLst>
            </a:prstGeom>
            <a:solidFill>
              <a:srgbClr val="00113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Montserrat Black" panose="00000A00000000000000" pitchFamily="2" charset="0"/>
              </a:endParaRPr>
            </a:p>
            <a:p>
              <a:pPr algn="ctr"/>
              <a:r>
                <a:rPr lang="en-US" sz="3200" dirty="0">
                  <a:latin typeface="Montserrat Black" panose="00000A00000000000000" pitchFamily="2" charset="0"/>
                </a:rPr>
                <a:t>Beginner Options</a:t>
              </a:r>
            </a:p>
            <a:p>
              <a:pPr algn="ctr"/>
              <a:r>
                <a:rPr lang="en-US" sz="3200" dirty="0">
                  <a:latin typeface="Montserrat Black" panose="00000A00000000000000" pitchFamily="2" charset="0"/>
                </a:rPr>
                <a:t>Review</a:t>
              </a:r>
            </a:p>
            <a:p>
              <a:pPr algn="ctr"/>
              <a:endParaRPr lang="en-US" sz="3200" dirty="0">
                <a:latin typeface="Montserrat Black" panose="00000A00000000000000" pitchFamily="2" charset="0"/>
              </a:endParaRPr>
            </a:p>
          </p:txBody>
        </p:sp>
        <p:sp>
          <p:nvSpPr>
            <p:cNvPr id="15" name="TextBox 14">
              <a:extLst>
                <a:ext uri="{FF2B5EF4-FFF2-40B4-BE49-F238E27FC236}">
                  <a16:creationId xmlns:a16="http://schemas.microsoft.com/office/drawing/2014/main" id="{448D6571-13BB-4454-ACBC-7F42D92DB7C9}"/>
                </a:ext>
              </a:extLst>
            </p:cNvPr>
            <p:cNvSpPr txBox="1"/>
            <p:nvPr/>
          </p:nvSpPr>
          <p:spPr>
            <a:xfrm>
              <a:off x="1140338" y="5987169"/>
              <a:ext cx="2837636" cy="292388"/>
            </a:xfrm>
            <a:prstGeom prst="rect">
              <a:avLst/>
            </a:prstGeom>
            <a:noFill/>
          </p:spPr>
          <p:txBody>
            <a:bodyPr wrap="none" rtlCol="0">
              <a:spAutoFit/>
            </a:bodyPr>
            <a:lstStyle/>
            <a:p>
              <a:pPr algn="r"/>
              <a:r>
                <a:rPr lang="en-US" sz="1300">
                  <a:solidFill>
                    <a:schemeClr val="bg1"/>
                  </a:solidFill>
                  <a:latin typeface="Nunito Sans SemiBold" panose="00000700000000000000" pitchFamily="2" charset="0"/>
                </a:rPr>
                <a:t>2020 – 1</a:t>
              </a:r>
              <a:r>
                <a:rPr lang="en-US" sz="1300" baseline="30000">
                  <a:solidFill>
                    <a:schemeClr val="bg1"/>
                  </a:solidFill>
                  <a:latin typeface="Nunito Sans SemiBold" panose="00000700000000000000" pitchFamily="2" charset="0"/>
                </a:rPr>
                <a:t>st</a:t>
              </a:r>
              <a:r>
                <a:rPr lang="en-US" sz="1300">
                  <a:solidFill>
                    <a:schemeClr val="bg1"/>
                  </a:solidFill>
                  <a:latin typeface="Nunito Sans SemiBold" panose="00000700000000000000" pitchFamily="2" charset="0"/>
                </a:rPr>
                <a:t> Financial Agency in USA</a:t>
              </a:r>
            </a:p>
          </p:txBody>
        </p:sp>
      </p:grpSp>
      <p:pic>
        <p:nvPicPr>
          <p:cNvPr id="16" name="Picture 15">
            <a:extLst>
              <a:ext uri="{FF2B5EF4-FFF2-40B4-BE49-F238E27FC236}">
                <a16:creationId xmlns:a16="http://schemas.microsoft.com/office/drawing/2014/main" id="{7137E770-7DC7-40AB-8FFF-D3B3CE7595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14265" y="2878166"/>
            <a:ext cx="4237180" cy="1101667"/>
          </a:xfrm>
          <a:prstGeom prst="rect">
            <a:avLst/>
          </a:prstGeom>
        </p:spPr>
      </p:pic>
      <p:sp>
        <p:nvSpPr>
          <p:cNvPr id="18" name="TextBox 17">
            <a:extLst>
              <a:ext uri="{FF2B5EF4-FFF2-40B4-BE49-F238E27FC236}">
                <a16:creationId xmlns:a16="http://schemas.microsoft.com/office/drawing/2014/main" id="{4E76BF1F-A055-4484-8D9C-19C6CCBBDE0B}"/>
              </a:ext>
            </a:extLst>
          </p:cNvPr>
          <p:cNvSpPr txBox="1"/>
          <p:nvPr/>
        </p:nvSpPr>
        <p:spPr>
          <a:xfrm>
            <a:off x="8310409" y="3979833"/>
            <a:ext cx="2735429" cy="400110"/>
          </a:xfrm>
          <a:prstGeom prst="rect">
            <a:avLst/>
          </a:prstGeom>
          <a:noFill/>
        </p:spPr>
        <p:txBody>
          <a:bodyPr wrap="none" rtlCol="0">
            <a:spAutoFit/>
          </a:bodyPr>
          <a:lstStyle/>
          <a:p>
            <a:r>
              <a:rPr lang="en-US" sz="2000" dirty="0">
                <a:solidFill>
                  <a:srgbClr val="FFC000"/>
                </a:solidFill>
              </a:rPr>
              <a:t>https://alphashark.com</a:t>
            </a:r>
          </a:p>
        </p:txBody>
      </p:sp>
    </p:spTree>
    <p:extLst>
      <p:ext uri="{BB962C8B-B14F-4D97-AF65-F5344CB8AC3E}">
        <p14:creationId xmlns:p14="http://schemas.microsoft.com/office/powerpoint/2010/main" val="2315932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92C2286-3726-4C26-A367-9DA157B5DAB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689" r="20689"/>
          <a:stretch/>
        </p:blipFill>
        <p:spPr>
          <a:xfrm>
            <a:off x="198438" y="1517650"/>
            <a:ext cx="4772025" cy="4495800"/>
          </a:xfrm>
        </p:spPr>
      </p:pic>
      <p:sp>
        <p:nvSpPr>
          <p:cNvPr id="559" name="Shape 559"/>
          <p:cNvSpPr txBox="1">
            <a:spLocks noGrp="1"/>
          </p:cNvSpPr>
          <p:nvPr>
            <p:ph type="title" idx="4294967295"/>
          </p:nvPr>
        </p:nvSpPr>
        <p:spPr>
          <a:xfrm>
            <a:off x="1878414" y="296683"/>
            <a:ext cx="6911975" cy="534988"/>
          </a:xfrm>
          <a:prstGeom prst="rect">
            <a:avLst/>
          </a:prstGeom>
          <a:noFill/>
          <a:ln>
            <a:noFill/>
          </a:ln>
        </p:spPr>
        <p:txBody>
          <a:bodyPr vert="horz" wrap="square" lIns="91425" tIns="45700" rIns="91425" bIns="45700" rtlCol="0" anchor="ctr" anchorCtr="0">
            <a:spAutoFit/>
          </a:bodyPr>
          <a:lstStyle/>
          <a:p>
            <a:pPr>
              <a:buSzPct val="25000"/>
            </a:pPr>
            <a:r>
              <a:rPr lang="x-none" sz="3200" dirty="0">
                <a:solidFill>
                  <a:srgbClr val="000000"/>
                </a:solidFill>
                <a:latin typeface="+mj-lt"/>
              </a:rPr>
              <a:t>How to manage a Long Call</a:t>
            </a:r>
            <a:r>
              <a:rPr lang="en-US" sz="3200" dirty="0">
                <a:solidFill>
                  <a:srgbClr val="000000"/>
                </a:solidFill>
                <a:latin typeface="+mj-lt"/>
              </a:rPr>
              <a:t> on Expiration</a:t>
            </a:r>
            <a:endParaRPr lang="x-none" sz="3200" dirty="0">
              <a:solidFill>
                <a:srgbClr val="000000"/>
              </a:solidFill>
              <a:latin typeface="+mj-lt"/>
            </a:endParaRPr>
          </a:p>
        </p:txBody>
      </p:sp>
      <p:sp>
        <p:nvSpPr>
          <p:cNvPr id="560" name="Shape 560"/>
          <p:cNvSpPr txBox="1">
            <a:spLocks noGrp="1"/>
          </p:cNvSpPr>
          <p:nvPr>
            <p:ph type="body" idx="4294967295"/>
          </p:nvPr>
        </p:nvSpPr>
        <p:spPr>
          <a:xfrm>
            <a:off x="5334402" y="831671"/>
            <a:ext cx="6659160" cy="5612778"/>
          </a:xfrm>
          <a:prstGeom prst="rect">
            <a:avLst/>
          </a:prstGeom>
          <a:noFill/>
          <a:ln>
            <a:noFill/>
          </a:ln>
        </p:spPr>
        <p:txBody>
          <a:bodyPr vert="horz" wrap="square" lIns="91425" tIns="45700" rIns="91425" bIns="45700" rtlCol="0" anchor="t" anchorCtr="0">
            <a:spAutoFit/>
          </a:bodyPr>
          <a:lstStyle/>
          <a:p>
            <a:pPr marL="0" indent="0">
              <a:lnSpc>
                <a:spcPct val="162500"/>
              </a:lnSpc>
              <a:spcBef>
                <a:spcPts val="320"/>
              </a:spcBef>
              <a:buClr>
                <a:srgbClr val="14456F"/>
              </a:buClr>
              <a:buSzPct val="25000"/>
              <a:buNone/>
            </a:pPr>
            <a:r>
              <a:rPr lang="x-none" sz="1800" b="1" dirty="0">
                <a:solidFill>
                  <a:srgbClr val="000000"/>
                </a:solidFill>
                <a:latin typeface="+mn-lt"/>
                <a:ea typeface="Tahoma"/>
                <a:cs typeface="Tahoma"/>
                <a:sym typeface="Tahoma"/>
              </a:rPr>
              <a:t>Scenario 1:</a:t>
            </a:r>
            <a:r>
              <a:rPr lang="en-US" sz="1800" b="1" dirty="0">
                <a:solidFill>
                  <a:srgbClr val="000000"/>
                </a:solidFill>
                <a:latin typeface="+mn-lt"/>
                <a:ea typeface="Tahoma"/>
                <a:cs typeface="Tahoma"/>
                <a:sym typeface="Tahoma"/>
              </a:rPr>
              <a:t> </a:t>
            </a:r>
            <a:r>
              <a:rPr lang="en-US" sz="1800" b="0" dirty="0">
                <a:solidFill>
                  <a:srgbClr val="000000"/>
                </a:solidFill>
                <a:latin typeface="+mn-lt"/>
                <a:ea typeface="Tahoma"/>
                <a:cs typeface="Tahoma"/>
                <a:sym typeface="Tahoma"/>
              </a:rPr>
              <a:t>Strike Price of the Call expires above the Stock Price.  This Call will expire worthless and there is nothing to do at expiration</a:t>
            </a:r>
            <a:endParaRPr lang="x-none" sz="1800" b="0" i="1" dirty="0">
              <a:solidFill>
                <a:srgbClr val="000000"/>
              </a:solidFill>
              <a:latin typeface="+mn-lt"/>
              <a:ea typeface="Tahoma"/>
              <a:cs typeface="Tahoma"/>
              <a:sym typeface="Tahoma"/>
            </a:endParaRPr>
          </a:p>
          <a:p>
            <a:pPr marL="0" indent="0">
              <a:lnSpc>
                <a:spcPct val="162500"/>
              </a:lnSpc>
              <a:spcBef>
                <a:spcPts val="320"/>
              </a:spcBef>
              <a:buClr>
                <a:srgbClr val="14456F"/>
              </a:buClr>
              <a:buSzPct val="25000"/>
              <a:buNone/>
            </a:pPr>
            <a:r>
              <a:rPr lang="x-none" sz="1800" b="1" dirty="0">
                <a:solidFill>
                  <a:srgbClr val="000000"/>
                </a:solidFill>
                <a:latin typeface="+mn-lt"/>
                <a:ea typeface="Tahoma"/>
                <a:cs typeface="Tahoma"/>
                <a:sym typeface="Tahoma"/>
              </a:rPr>
              <a:t>Scenario 2: </a:t>
            </a:r>
            <a:r>
              <a:rPr lang="x-none" sz="1800" b="0" dirty="0">
                <a:solidFill>
                  <a:srgbClr val="000000"/>
                </a:solidFill>
                <a:latin typeface="+mn-lt"/>
                <a:ea typeface="Tahoma"/>
                <a:cs typeface="Tahoma"/>
                <a:sym typeface="Tahoma"/>
              </a:rPr>
              <a:t>St</a:t>
            </a:r>
            <a:r>
              <a:rPr lang="en-US" sz="1800" b="0" dirty="0" err="1">
                <a:solidFill>
                  <a:srgbClr val="000000"/>
                </a:solidFill>
                <a:latin typeface="+mn-lt"/>
                <a:ea typeface="Tahoma"/>
                <a:cs typeface="Tahoma"/>
                <a:sym typeface="Tahoma"/>
              </a:rPr>
              <a:t>rike</a:t>
            </a:r>
            <a:r>
              <a:rPr lang="x-none" sz="1800" b="0" dirty="0">
                <a:solidFill>
                  <a:srgbClr val="000000"/>
                </a:solidFill>
                <a:latin typeface="+mn-lt"/>
                <a:ea typeface="Tahoma"/>
                <a:cs typeface="Tahoma"/>
                <a:sym typeface="Tahoma"/>
              </a:rPr>
              <a:t> </a:t>
            </a:r>
            <a:r>
              <a:rPr lang="en-US" sz="1800" b="0" dirty="0">
                <a:solidFill>
                  <a:srgbClr val="000000"/>
                </a:solidFill>
                <a:latin typeface="+mn-lt"/>
                <a:ea typeface="Tahoma"/>
                <a:cs typeface="Tahoma"/>
                <a:sym typeface="Tahoma"/>
              </a:rPr>
              <a:t>Price of the Call expires under Stock Price.  On expiration the Calls will convert to long stock, so if I do not want a stock position after expiration, I can sell the Calls out or sell stock against my position.</a:t>
            </a:r>
            <a:endParaRPr lang="x-none" sz="1800" b="0" dirty="0">
              <a:solidFill>
                <a:srgbClr val="000000"/>
              </a:solidFill>
              <a:latin typeface="+mn-lt"/>
              <a:ea typeface="Tahoma"/>
              <a:cs typeface="Tahoma"/>
              <a:sym typeface="Tahoma"/>
            </a:endParaRPr>
          </a:p>
          <a:p>
            <a:pPr marL="0" indent="0">
              <a:buNone/>
            </a:pPr>
            <a:endParaRPr lang="x-none" sz="1800" b="0" dirty="0">
              <a:solidFill>
                <a:srgbClr val="000000"/>
              </a:solidFill>
              <a:latin typeface="+mn-lt"/>
              <a:ea typeface="Tahoma"/>
              <a:cs typeface="Tahoma"/>
              <a:sym typeface="Tahoma"/>
            </a:endParaRPr>
          </a:p>
          <a:p>
            <a:pPr marL="0" indent="0">
              <a:lnSpc>
                <a:spcPct val="162500"/>
              </a:lnSpc>
              <a:spcBef>
                <a:spcPts val="320"/>
              </a:spcBef>
              <a:buClr>
                <a:srgbClr val="14456F"/>
              </a:buClr>
              <a:buSzPct val="25000"/>
              <a:buNone/>
            </a:pPr>
            <a:r>
              <a:rPr lang="x-none" sz="1800" b="1" dirty="0">
                <a:solidFill>
                  <a:srgbClr val="000000"/>
                </a:solidFill>
                <a:latin typeface="+mn-lt"/>
                <a:ea typeface="Tahoma"/>
                <a:cs typeface="Tahoma"/>
                <a:sym typeface="Tahoma"/>
              </a:rPr>
              <a:t>Keene’s Trading Tips for Calls: </a:t>
            </a:r>
            <a:r>
              <a:rPr lang="x-none" sz="1800" b="0" dirty="0">
                <a:solidFill>
                  <a:srgbClr val="000000"/>
                </a:solidFill>
                <a:latin typeface="+mn-lt"/>
                <a:ea typeface="Tahoma"/>
                <a:cs typeface="Tahoma"/>
                <a:sym typeface="Tahoma"/>
              </a:rPr>
              <a:t>Remember Calls typically</a:t>
            </a:r>
          </a:p>
          <a:p>
            <a:pPr marL="0" indent="0">
              <a:lnSpc>
                <a:spcPct val="162500"/>
              </a:lnSpc>
              <a:spcBef>
                <a:spcPts val="320"/>
              </a:spcBef>
              <a:buClr>
                <a:srgbClr val="14456F"/>
              </a:buClr>
              <a:buSzPct val="25000"/>
              <a:buNone/>
            </a:pPr>
            <a:r>
              <a:rPr lang="x-none" sz="1800" b="0" dirty="0">
                <a:solidFill>
                  <a:srgbClr val="000000"/>
                </a:solidFill>
                <a:latin typeface="+mn-lt"/>
                <a:ea typeface="Tahoma"/>
                <a:cs typeface="Tahoma"/>
                <a:sym typeface="Tahoma"/>
              </a:rPr>
              <a:t>Fall in value (extrinsic) when volatility decreases.  I find </a:t>
            </a:r>
          </a:p>
          <a:p>
            <a:pPr marL="0" indent="0">
              <a:lnSpc>
                <a:spcPct val="162500"/>
              </a:lnSpc>
              <a:spcBef>
                <a:spcPts val="320"/>
              </a:spcBef>
              <a:buClr>
                <a:srgbClr val="14456F"/>
              </a:buClr>
              <a:buSzPct val="25000"/>
              <a:buNone/>
            </a:pPr>
            <a:r>
              <a:rPr lang="x-none" sz="1800" b="0" dirty="0">
                <a:solidFill>
                  <a:srgbClr val="000000"/>
                </a:solidFill>
                <a:latin typeface="+mn-lt"/>
                <a:ea typeface="Tahoma"/>
                <a:cs typeface="Tahoma"/>
                <a:sym typeface="Tahoma"/>
              </a:rPr>
              <a:t>Buying Out-of-the Money Calls the most challenging, because</a:t>
            </a:r>
          </a:p>
          <a:p>
            <a:pPr marL="0" indent="0">
              <a:lnSpc>
                <a:spcPct val="162500"/>
              </a:lnSpc>
              <a:spcBef>
                <a:spcPts val="320"/>
              </a:spcBef>
              <a:buClr>
                <a:srgbClr val="14456F"/>
              </a:buClr>
              <a:buSzPct val="25000"/>
              <a:buNone/>
            </a:pPr>
            <a:r>
              <a:rPr lang="x-none" sz="1800" b="0" dirty="0">
                <a:solidFill>
                  <a:srgbClr val="000000"/>
                </a:solidFill>
                <a:latin typeface="+mn-lt"/>
                <a:ea typeface="Tahoma"/>
                <a:cs typeface="Tahoma"/>
                <a:sym typeface="Tahoma"/>
              </a:rPr>
              <a:t>Calls will not perform their Delta d</a:t>
            </a:r>
            <a:r>
              <a:rPr lang="en-US" sz="1800" b="0" dirty="0" err="1">
                <a:solidFill>
                  <a:srgbClr val="000000"/>
                </a:solidFill>
                <a:latin typeface="+mn-lt"/>
                <a:ea typeface="Tahoma"/>
                <a:cs typeface="Tahoma"/>
                <a:sym typeface="Tahoma"/>
              </a:rPr>
              <a:t>ue</a:t>
            </a:r>
            <a:r>
              <a:rPr lang="x-none" sz="1800" b="0" dirty="0">
                <a:solidFill>
                  <a:srgbClr val="000000"/>
                </a:solidFill>
                <a:latin typeface="+mn-lt"/>
                <a:ea typeface="Tahoma"/>
                <a:cs typeface="Tahoma"/>
                <a:sym typeface="Tahoma"/>
              </a:rPr>
              <a:t> to the decrease in </a:t>
            </a:r>
          </a:p>
          <a:p>
            <a:pPr marL="0" indent="0">
              <a:lnSpc>
                <a:spcPct val="162500"/>
              </a:lnSpc>
              <a:spcBef>
                <a:spcPts val="320"/>
              </a:spcBef>
              <a:buClr>
                <a:srgbClr val="14456F"/>
              </a:buClr>
              <a:buSzPct val="25000"/>
              <a:buNone/>
            </a:pPr>
            <a:r>
              <a:rPr lang="x-none" sz="1800" b="0" dirty="0">
                <a:solidFill>
                  <a:srgbClr val="000000"/>
                </a:solidFill>
                <a:latin typeface="+mn-lt"/>
                <a:ea typeface="Tahoma"/>
                <a:cs typeface="Tahoma"/>
                <a:sym typeface="Tahoma"/>
              </a:rPr>
              <a:t>Volatility as the Stock increases in value.</a:t>
            </a:r>
            <a:endParaRPr lang="x-none" sz="1600" b="0" dirty="0">
              <a:solidFill>
                <a:srgbClr val="000000"/>
              </a:solidFill>
              <a:latin typeface="Tahoma"/>
              <a:ea typeface="Tahoma"/>
              <a:cs typeface="Tahoma"/>
              <a:sym typeface="Tahoma"/>
            </a:endParaRPr>
          </a:p>
        </p:txBody>
      </p:sp>
      <p:pic>
        <p:nvPicPr>
          <p:cNvPr id="6" name="Picture 5">
            <a:extLst>
              <a:ext uri="{FF2B5EF4-FFF2-40B4-BE49-F238E27FC236}">
                <a16:creationId xmlns:a16="http://schemas.microsoft.com/office/drawing/2014/main" id="{7681A215-5BAF-4CC7-AF74-65AFAC5CEA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26246" y="6223599"/>
            <a:ext cx="558730" cy="441698"/>
          </a:xfrm>
          <a:prstGeom prst="rect">
            <a:avLst/>
          </a:prstGeom>
        </p:spPr>
      </p:pic>
    </p:spTree>
    <p:extLst>
      <p:ext uri="{BB962C8B-B14F-4D97-AF65-F5344CB8AC3E}">
        <p14:creationId xmlns:p14="http://schemas.microsoft.com/office/powerpoint/2010/main" val="2153549140"/>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84"/>
        <p:cNvGrpSpPr/>
        <p:nvPr/>
      </p:nvGrpSpPr>
      <p:grpSpPr>
        <a:xfrm>
          <a:off x="0" y="0"/>
          <a:ext cx="0" cy="0"/>
          <a:chOff x="0" y="0"/>
          <a:chExt cx="0" cy="0"/>
        </a:xfrm>
      </p:grpSpPr>
      <p:sp>
        <p:nvSpPr>
          <p:cNvPr id="585" name="Shape 585"/>
          <p:cNvSpPr txBox="1">
            <a:spLocks noGrp="1"/>
          </p:cNvSpPr>
          <p:nvPr>
            <p:ph type="title"/>
          </p:nvPr>
        </p:nvSpPr>
        <p:spPr>
          <a:xfrm>
            <a:off x="1831313" y="3858357"/>
            <a:ext cx="2267320" cy="870666"/>
          </a:xfrm>
          <a:prstGeom prst="rect">
            <a:avLst/>
          </a:prstGeom>
        </p:spPr>
        <p:txBody>
          <a:bodyPr vert="horz" lIns="91440" tIns="45720" rIns="91440" bIns="45720" rtlCol="0" anchor="ctr" anchorCtr="0">
            <a:normAutofit/>
          </a:bodyPr>
          <a:lstStyle/>
          <a:p>
            <a:pPr>
              <a:spcBef>
                <a:spcPct val="0"/>
              </a:spcBef>
              <a:buSzPct val="25000"/>
            </a:pPr>
            <a:r>
              <a:rPr lang="en-US" sz="3200" dirty="0">
                <a:solidFill>
                  <a:schemeClr val="tx1"/>
                </a:solidFill>
                <a:latin typeface="+mj-lt"/>
                <a:ea typeface="+mj-ea"/>
                <a:cs typeface="+mj-cs"/>
              </a:rPr>
              <a:t>Put Options</a:t>
            </a:r>
          </a:p>
        </p:txBody>
      </p:sp>
      <p:pic>
        <p:nvPicPr>
          <p:cNvPr id="3" name="Picture 2">
            <a:extLst>
              <a:ext uri="{FF2B5EF4-FFF2-40B4-BE49-F238E27FC236}">
                <a16:creationId xmlns:a16="http://schemas.microsoft.com/office/drawing/2014/main" id="{329D3893-9777-4ED5-AFEE-B0A7A509C048}"/>
              </a:ext>
            </a:extLst>
          </p:cNvPr>
          <p:cNvPicPr>
            <a:picLocks noChangeAspect="1"/>
          </p:cNvPicPr>
          <p:nvPr/>
        </p:nvPicPr>
        <p:blipFill>
          <a:blip r:embed="rId3">
            <a:extLst>
              <a:ext uri="{28A0092B-C50C-407E-A947-70E740481C1C}">
                <a14:useLocalDpi xmlns:a14="http://schemas.microsoft.com/office/drawing/2010/main" val="0"/>
              </a:ext>
            </a:extLst>
          </a:blip>
          <a:srcRect t="22947" b="22947"/>
          <a:stretch/>
        </p:blipFill>
        <p:spPr>
          <a:xfrm>
            <a:off x="0" y="0"/>
            <a:ext cx="12192000" cy="375284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86" name="Shape 586"/>
          <p:cNvSpPr txBox="1">
            <a:spLocks noGrp="1"/>
          </p:cNvSpPr>
          <p:nvPr>
            <p:ph type="body" idx="1"/>
          </p:nvPr>
        </p:nvSpPr>
        <p:spPr>
          <a:xfrm>
            <a:off x="5044597" y="3858357"/>
            <a:ext cx="6912941" cy="2452687"/>
          </a:xfrm>
          <a:prstGeom prst="rect">
            <a:avLst/>
          </a:prstGeom>
        </p:spPr>
        <p:txBody>
          <a:bodyPr vert="horz" lIns="91440" tIns="45720" rIns="91440" bIns="45720" rtlCol="0" anchor="ctr" anchorCtr="0">
            <a:normAutofit/>
          </a:bodyPr>
          <a:lstStyle/>
          <a:p>
            <a:pPr>
              <a:lnSpc>
                <a:spcPct val="150000"/>
              </a:lnSpc>
              <a:spcBef>
                <a:spcPts val="320"/>
              </a:spcBef>
              <a:buClr>
                <a:srgbClr val="14456F"/>
              </a:buClr>
              <a:buSzPct val="25000"/>
            </a:pPr>
            <a:r>
              <a:rPr lang="en-US" sz="1800" b="0" dirty="0">
                <a:latin typeface="+mn-lt"/>
                <a:cs typeface="+mn-cs"/>
                <a:sym typeface="Tahoma"/>
              </a:rPr>
              <a:t>A Put option is a contract that gives the buyer of the option the right, but not the obligation, to sell a fixed number of contracts or shares of the underlying asset at a fixed price, on or before a set expiration date. The buyer pays a premium to a seller for this right.</a:t>
            </a:r>
          </a:p>
          <a:p>
            <a:pPr indent="-228600">
              <a:lnSpc>
                <a:spcPct val="90000"/>
              </a:lnSpc>
              <a:buFont typeface="Arial" panose="020B0604020202020204" pitchFamily="34" charset="0"/>
              <a:buChar char="•"/>
            </a:pPr>
            <a:endParaRPr lang="en-US" sz="1800" b="0" dirty="0">
              <a:latin typeface="+mn-lt"/>
              <a:cs typeface="+mn-cs"/>
              <a:sym typeface="Tahoma"/>
            </a:endParaRPr>
          </a:p>
        </p:txBody>
      </p:sp>
      <p:pic>
        <p:nvPicPr>
          <p:cNvPr id="5" name="Picture 4" descr="Chart, line chart&#10;&#10;Description automatically generated">
            <a:extLst>
              <a:ext uri="{FF2B5EF4-FFF2-40B4-BE49-F238E27FC236}">
                <a16:creationId xmlns:a16="http://schemas.microsoft.com/office/drawing/2014/main" id="{48626E9F-A22A-4A77-9F94-AFE7CCBB8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7793" y="4547484"/>
            <a:ext cx="2267320" cy="2135734"/>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2B09DF3F-039A-4CC6-9740-09EB3A106CB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502328" y="6195702"/>
            <a:ext cx="558730" cy="441698"/>
          </a:xfrm>
          <a:prstGeom prst="rect">
            <a:avLst/>
          </a:prstGeom>
        </p:spPr>
      </p:pic>
    </p:spTree>
    <p:extLst>
      <p:ext uri="{BB962C8B-B14F-4D97-AF65-F5344CB8AC3E}">
        <p14:creationId xmlns:p14="http://schemas.microsoft.com/office/powerpoint/2010/main" val="1390233527"/>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93"/>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FB9B907B-F9A2-45A5-BDBA-C371127CA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594" name="Shape 594"/>
          <p:cNvSpPr txBox="1">
            <a:spLocks noGrp="1"/>
          </p:cNvSpPr>
          <p:nvPr>
            <p:ph type="title"/>
          </p:nvPr>
        </p:nvSpPr>
        <p:spPr>
          <a:xfrm>
            <a:off x="7455626" y="217623"/>
            <a:ext cx="1536064" cy="509577"/>
          </a:xfrm>
          <a:prstGeom prst="rect">
            <a:avLst/>
          </a:prstGeom>
        </p:spPr>
        <p:txBody>
          <a:bodyPr vert="horz" lIns="91440" tIns="45720" rIns="91440" bIns="45720" rtlCol="0" anchor="t" anchorCtr="0">
            <a:normAutofit fontScale="90000"/>
          </a:bodyPr>
          <a:lstStyle/>
          <a:p>
            <a:pPr>
              <a:spcBef>
                <a:spcPct val="0"/>
              </a:spcBef>
              <a:buSzPct val="25000"/>
            </a:pPr>
            <a:r>
              <a:rPr lang="en-US" sz="3200" dirty="0">
                <a:solidFill>
                  <a:schemeClr val="tx1"/>
                </a:solidFill>
                <a:latin typeface="+mj-lt"/>
                <a:ea typeface="+mj-ea"/>
                <a:cs typeface="+mj-cs"/>
              </a:rPr>
              <a:t>Long Put</a:t>
            </a:r>
          </a:p>
        </p:txBody>
      </p:sp>
      <p:sp>
        <p:nvSpPr>
          <p:cNvPr id="90" name="Freeform 6">
            <a:extLst>
              <a:ext uri="{FF2B5EF4-FFF2-40B4-BE49-F238E27FC236}">
                <a16:creationId xmlns:a16="http://schemas.microsoft.com/office/drawing/2014/main" id="{FC72A6E7-EEB3-4011-AFDE-5D01CF93E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txBody>
          <a:bodyPr/>
          <a:lstStyle/>
          <a:p>
            <a:endParaRPr lang="en-US"/>
          </a:p>
        </p:txBody>
      </p:sp>
      <p:pic>
        <p:nvPicPr>
          <p:cNvPr id="3" name="Picture 2">
            <a:extLst>
              <a:ext uri="{FF2B5EF4-FFF2-40B4-BE49-F238E27FC236}">
                <a16:creationId xmlns:a16="http://schemas.microsoft.com/office/drawing/2014/main" id="{EFE7B436-BA42-4222-81E1-BDBD6659978B}"/>
              </a:ext>
            </a:extLst>
          </p:cNvPr>
          <p:cNvPicPr>
            <a:picLocks noChangeAspect="1"/>
          </p:cNvPicPr>
          <p:nvPr/>
        </p:nvPicPr>
        <p:blipFill rotWithShape="1">
          <a:blip r:embed="rId3">
            <a:extLst>
              <a:ext uri="{28A0092B-C50C-407E-A947-70E740481C1C}">
                <a14:useLocalDpi xmlns:a14="http://schemas.microsoft.com/office/drawing/2010/main" val="0"/>
              </a:ext>
            </a:extLst>
          </a:blip>
          <a:srcRect l="41451" r="23706"/>
          <a:stretch/>
        </p:blipFill>
        <p:spPr>
          <a:xfrm>
            <a:off x="0" y="-9525"/>
            <a:ext cx="4273200" cy="6867525"/>
          </a:xfrm>
          <a:prstGeom prst="rect">
            <a:avLst/>
          </a:prstGeom>
        </p:spPr>
      </p:pic>
      <p:sp>
        <p:nvSpPr>
          <p:cNvPr id="92" name="Freeform 6">
            <a:extLst>
              <a:ext uri="{FF2B5EF4-FFF2-40B4-BE49-F238E27FC236}">
                <a16:creationId xmlns:a16="http://schemas.microsoft.com/office/drawing/2014/main" id="{8CD93300-52E3-4A04-AB11-4E86A29BE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dirty="0"/>
          </a:p>
        </p:txBody>
      </p:sp>
      <p:sp>
        <p:nvSpPr>
          <p:cNvPr id="595" name="Shape 595"/>
          <p:cNvSpPr txBox="1">
            <a:spLocks noGrp="1"/>
          </p:cNvSpPr>
          <p:nvPr>
            <p:ph type="body" idx="1"/>
          </p:nvPr>
        </p:nvSpPr>
        <p:spPr>
          <a:xfrm>
            <a:off x="4975000" y="742096"/>
            <a:ext cx="6982537" cy="5695554"/>
          </a:xfrm>
          <a:prstGeom prst="rect">
            <a:avLst/>
          </a:prstGeom>
        </p:spPr>
        <p:txBody>
          <a:bodyPr vert="horz" lIns="91440" tIns="45720" rIns="91440" bIns="45720" rtlCol="0" anchorCtr="0">
            <a:normAutofit/>
          </a:bodyPr>
          <a:lstStyle/>
          <a:p>
            <a:pPr>
              <a:lnSpc>
                <a:spcPct val="150000"/>
              </a:lnSpc>
              <a:spcBef>
                <a:spcPts val="320"/>
              </a:spcBef>
              <a:buClr>
                <a:srgbClr val="14456F"/>
              </a:buClr>
              <a:buSzPct val="25000"/>
            </a:pPr>
            <a:r>
              <a:rPr lang="en-US" sz="1600" dirty="0">
                <a:latin typeface="+mn-lt"/>
                <a:cs typeface="+mn-cs"/>
                <a:sym typeface="Tahoma"/>
              </a:rPr>
              <a:t>Outlook on Market Direction: </a:t>
            </a:r>
            <a:r>
              <a:rPr lang="en-US" sz="1600" b="0" dirty="0">
                <a:latin typeface="+mn-lt"/>
                <a:cs typeface="+mn-cs"/>
                <a:sym typeface="Tahoma"/>
              </a:rPr>
              <a:t>Bearish</a:t>
            </a:r>
          </a:p>
          <a:p>
            <a:pPr>
              <a:lnSpc>
                <a:spcPct val="150000"/>
              </a:lnSpc>
              <a:spcBef>
                <a:spcPts val="320"/>
              </a:spcBef>
              <a:buClr>
                <a:srgbClr val="14456F"/>
              </a:buClr>
              <a:buSzPct val="25000"/>
            </a:pPr>
            <a:r>
              <a:rPr lang="en-US" sz="1600" dirty="0">
                <a:latin typeface="+mn-lt"/>
                <a:cs typeface="+mn-cs"/>
                <a:sym typeface="Tahoma"/>
              </a:rPr>
              <a:t>Trade: </a:t>
            </a:r>
            <a:r>
              <a:rPr lang="en-US" sz="1600" b="0" dirty="0">
                <a:latin typeface="+mn-lt"/>
                <a:cs typeface="+mn-cs"/>
                <a:sym typeface="Tahoma"/>
              </a:rPr>
              <a:t>Long Put Option</a:t>
            </a:r>
          </a:p>
          <a:p>
            <a:pPr>
              <a:lnSpc>
                <a:spcPct val="150000"/>
              </a:lnSpc>
              <a:spcBef>
                <a:spcPts val="320"/>
              </a:spcBef>
              <a:buClr>
                <a:srgbClr val="14456F"/>
              </a:buClr>
              <a:buSzPct val="25000"/>
            </a:pPr>
            <a:r>
              <a:rPr lang="en-US" sz="1600" dirty="0">
                <a:latin typeface="+mn-lt"/>
                <a:cs typeface="+mn-cs"/>
                <a:sym typeface="Tahoma"/>
              </a:rPr>
              <a:t>Advantages : </a:t>
            </a:r>
            <a:r>
              <a:rPr lang="en-US" sz="1600" b="0" dirty="0">
                <a:latin typeface="+mn-lt"/>
                <a:cs typeface="+mn-cs"/>
                <a:sym typeface="Tahoma"/>
              </a:rPr>
              <a:t>Much cheaper and far more leverage than short stock. </a:t>
            </a:r>
          </a:p>
          <a:p>
            <a:pPr>
              <a:lnSpc>
                <a:spcPct val="150000"/>
              </a:lnSpc>
              <a:spcBef>
                <a:spcPts val="320"/>
              </a:spcBef>
              <a:buClr>
                <a:srgbClr val="14456F"/>
              </a:buClr>
              <a:buSzPct val="25000"/>
            </a:pPr>
            <a:r>
              <a:rPr lang="en-US" sz="1600" dirty="0">
                <a:latin typeface="+mn-lt"/>
                <a:cs typeface="+mn-cs"/>
                <a:sym typeface="Tahoma"/>
              </a:rPr>
              <a:t>Disadvantages : </a:t>
            </a:r>
            <a:r>
              <a:rPr lang="en-US" sz="1600" b="0" dirty="0">
                <a:latin typeface="+mn-lt"/>
                <a:cs typeface="+mn-cs"/>
                <a:sym typeface="Tahoma"/>
              </a:rPr>
              <a:t>Potential for 100% loss, theta decay, and implied volatility risk</a:t>
            </a:r>
          </a:p>
          <a:p>
            <a:pPr>
              <a:lnSpc>
                <a:spcPct val="150000"/>
              </a:lnSpc>
              <a:spcBef>
                <a:spcPts val="320"/>
              </a:spcBef>
              <a:buClr>
                <a:srgbClr val="14456F"/>
              </a:buClr>
              <a:buSzPct val="25000"/>
            </a:pPr>
            <a:r>
              <a:rPr lang="en-US" sz="1600" dirty="0">
                <a:latin typeface="+mn-lt"/>
                <a:cs typeface="+mn-cs"/>
                <a:sym typeface="Tahoma"/>
              </a:rPr>
              <a:t>Max Risk : </a:t>
            </a:r>
            <a:r>
              <a:rPr lang="en-US" sz="1600" b="0" dirty="0">
                <a:latin typeface="+mn-lt"/>
                <a:cs typeface="+mn-cs"/>
                <a:sym typeface="Tahoma"/>
              </a:rPr>
              <a:t>Limited to cost paid for Put </a:t>
            </a:r>
          </a:p>
          <a:p>
            <a:pPr>
              <a:lnSpc>
                <a:spcPct val="150000"/>
              </a:lnSpc>
              <a:spcBef>
                <a:spcPts val="320"/>
              </a:spcBef>
              <a:buClr>
                <a:srgbClr val="14456F"/>
              </a:buClr>
              <a:buSzPct val="25000"/>
            </a:pPr>
            <a:r>
              <a:rPr lang="en-US" sz="1600" dirty="0">
                <a:latin typeface="+mn-lt"/>
                <a:cs typeface="+mn-cs"/>
                <a:sym typeface="Tahoma"/>
              </a:rPr>
              <a:t>Max Reward : </a:t>
            </a:r>
            <a:r>
              <a:rPr lang="en-US" sz="1600" b="0" dirty="0">
                <a:latin typeface="+mn-lt"/>
                <a:cs typeface="+mn-cs"/>
                <a:sym typeface="Tahoma"/>
              </a:rPr>
              <a:t>Call Strike – Price of Put</a:t>
            </a:r>
          </a:p>
          <a:p>
            <a:pPr>
              <a:lnSpc>
                <a:spcPct val="150000"/>
              </a:lnSpc>
              <a:spcBef>
                <a:spcPts val="320"/>
              </a:spcBef>
              <a:buClr>
                <a:srgbClr val="14456F"/>
              </a:buClr>
              <a:buSzPct val="25000"/>
            </a:pPr>
            <a:r>
              <a:rPr lang="en-US" sz="1600" dirty="0">
                <a:latin typeface="+mn-lt"/>
                <a:cs typeface="+mn-cs"/>
                <a:sym typeface="Tahoma"/>
              </a:rPr>
              <a:t>Breakeven : </a:t>
            </a:r>
            <a:r>
              <a:rPr lang="en-US" sz="1600" b="0" dirty="0">
                <a:latin typeface="+mn-lt"/>
                <a:cs typeface="+mn-cs"/>
                <a:sym typeface="Tahoma"/>
              </a:rPr>
              <a:t>Call Strike - Price Paid for Put</a:t>
            </a:r>
          </a:p>
          <a:p>
            <a:pPr>
              <a:lnSpc>
                <a:spcPct val="150000"/>
              </a:lnSpc>
              <a:spcBef>
                <a:spcPts val="320"/>
              </a:spcBef>
              <a:buClr>
                <a:srgbClr val="14456F"/>
              </a:buClr>
              <a:buSzPct val="25000"/>
            </a:pPr>
            <a:r>
              <a:rPr lang="en-US" sz="1600" dirty="0">
                <a:latin typeface="+mn-lt"/>
                <a:cs typeface="+mn-cs"/>
                <a:sym typeface="Tahoma"/>
              </a:rPr>
              <a:t>Delta: </a:t>
            </a:r>
            <a:r>
              <a:rPr lang="en-US" sz="1600" b="0" dirty="0">
                <a:latin typeface="+mn-lt"/>
                <a:cs typeface="+mn-cs"/>
                <a:sym typeface="Tahoma"/>
              </a:rPr>
              <a:t>Negative</a:t>
            </a:r>
            <a:r>
              <a:rPr lang="en-US" sz="1600" dirty="0">
                <a:latin typeface="+mn-lt"/>
                <a:cs typeface="+mn-cs"/>
                <a:sym typeface="Tahoma"/>
              </a:rPr>
              <a:t>: </a:t>
            </a:r>
            <a:r>
              <a:rPr lang="en-US" sz="1600" b="0" dirty="0">
                <a:latin typeface="+mn-lt"/>
                <a:cs typeface="+mn-cs"/>
                <a:sym typeface="Tahoma"/>
              </a:rPr>
              <a:t>The more In-the-Money the Call is, the higher the delta</a:t>
            </a:r>
          </a:p>
          <a:p>
            <a:pPr>
              <a:lnSpc>
                <a:spcPct val="150000"/>
              </a:lnSpc>
              <a:spcBef>
                <a:spcPts val="320"/>
              </a:spcBef>
              <a:buClr>
                <a:srgbClr val="14456F"/>
              </a:buClr>
              <a:buSzPct val="25000"/>
            </a:pPr>
            <a:r>
              <a:rPr lang="en-US" sz="1600" dirty="0">
                <a:latin typeface="+mn-lt"/>
                <a:cs typeface="+mn-cs"/>
                <a:sym typeface="Tahoma"/>
              </a:rPr>
              <a:t>Gamma: </a:t>
            </a:r>
            <a:r>
              <a:rPr lang="en-US" sz="1600" b="0" dirty="0">
                <a:latin typeface="+mn-lt"/>
                <a:cs typeface="+mn-cs"/>
                <a:sym typeface="Tahoma"/>
              </a:rPr>
              <a:t>Positive: The closest to At-the-Money and closer to expiration the higher the gamma</a:t>
            </a:r>
          </a:p>
          <a:p>
            <a:pPr>
              <a:lnSpc>
                <a:spcPct val="150000"/>
              </a:lnSpc>
              <a:spcBef>
                <a:spcPts val="320"/>
              </a:spcBef>
              <a:buClr>
                <a:srgbClr val="14456F"/>
              </a:buClr>
              <a:buSzPct val="25000"/>
            </a:pPr>
            <a:r>
              <a:rPr lang="en-US" sz="1600" dirty="0">
                <a:latin typeface="+mn-lt"/>
                <a:cs typeface="+mn-cs"/>
                <a:sym typeface="Tahoma"/>
              </a:rPr>
              <a:t>Theta: </a:t>
            </a:r>
            <a:r>
              <a:rPr lang="en-US" sz="1600" b="0" dirty="0">
                <a:latin typeface="+mn-lt"/>
                <a:cs typeface="+mn-cs"/>
                <a:sym typeface="Tahoma"/>
              </a:rPr>
              <a:t>Negative: passing time hurts this trade</a:t>
            </a:r>
            <a:endParaRPr lang="en-US" sz="1600" dirty="0">
              <a:latin typeface="+mn-lt"/>
              <a:cs typeface="+mn-cs"/>
              <a:sym typeface="Tahoma"/>
            </a:endParaRPr>
          </a:p>
          <a:p>
            <a:pPr>
              <a:lnSpc>
                <a:spcPct val="150000"/>
              </a:lnSpc>
              <a:spcBef>
                <a:spcPts val="320"/>
              </a:spcBef>
              <a:buClr>
                <a:srgbClr val="14456F"/>
              </a:buClr>
              <a:buSzPct val="25000"/>
            </a:pPr>
            <a:r>
              <a:rPr lang="en-US" sz="1600" dirty="0">
                <a:latin typeface="+mn-lt"/>
                <a:cs typeface="+mn-cs"/>
                <a:sym typeface="Tahoma"/>
              </a:rPr>
              <a:t>Vega:</a:t>
            </a:r>
            <a:r>
              <a:rPr lang="en-US" sz="1600" b="0" dirty="0">
                <a:latin typeface="+mn-lt"/>
                <a:cs typeface="+mn-cs"/>
                <a:sym typeface="Tahoma"/>
              </a:rPr>
              <a:t> Positive:</a:t>
            </a:r>
            <a:r>
              <a:rPr lang="en-US" sz="1600" dirty="0">
                <a:latin typeface="+mn-lt"/>
                <a:cs typeface="+mn-cs"/>
                <a:sym typeface="Tahoma"/>
              </a:rPr>
              <a:t> </a:t>
            </a:r>
            <a:r>
              <a:rPr lang="en-US" sz="1600" b="0" dirty="0">
                <a:latin typeface="+mn-lt"/>
                <a:cs typeface="+mn-cs"/>
                <a:sym typeface="Tahoma"/>
              </a:rPr>
              <a:t>a rise in volatility in helpful for long call position</a:t>
            </a:r>
          </a:p>
          <a:p>
            <a:pPr>
              <a:lnSpc>
                <a:spcPct val="150000"/>
              </a:lnSpc>
              <a:spcBef>
                <a:spcPts val="320"/>
              </a:spcBef>
              <a:buClr>
                <a:srgbClr val="14456F"/>
              </a:buClr>
              <a:buSzPct val="25000"/>
            </a:pPr>
            <a:r>
              <a:rPr lang="en-US" sz="1600" dirty="0">
                <a:latin typeface="+mn-lt"/>
                <a:cs typeface="+mn-cs"/>
                <a:sym typeface="Tahoma"/>
              </a:rPr>
              <a:t>Rho: </a:t>
            </a:r>
            <a:r>
              <a:rPr lang="en-US" sz="1600" b="0" dirty="0">
                <a:latin typeface="+mn-lt"/>
                <a:cs typeface="+mn-cs"/>
                <a:sym typeface="Tahoma"/>
              </a:rPr>
              <a:t>Positive: a rise in interest rates will increase the value of the call</a:t>
            </a:r>
          </a:p>
          <a:p>
            <a:pPr>
              <a:lnSpc>
                <a:spcPct val="150000"/>
              </a:lnSpc>
              <a:spcBef>
                <a:spcPts val="320"/>
              </a:spcBef>
              <a:buClr>
                <a:srgbClr val="14456F"/>
              </a:buClr>
              <a:buSzPct val="25000"/>
            </a:pPr>
            <a:r>
              <a:rPr lang="en-US" sz="1600" dirty="0">
                <a:latin typeface="+mn-lt"/>
                <a:cs typeface="+mn-cs"/>
                <a:sym typeface="Tahoma"/>
              </a:rPr>
              <a:t>Synthetic: </a:t>
            </a:r>
            <a:r>
              <a:rPr lang="en-US" sz="1600" b="0" dirty="0">
                <a:latin typeface="+mn-lt"/>
                <a:cs typeface="+mn-cs"/>
                <a:sym typeface="Tahoma"/>
              </a:rPr>
              <a:t>Long Calls - Short Stock</a:t>
            </a:r>
          </a:p>
        </p:txBody>
      </p:sp>
      <p:pic>
        <p:nvPicPr>
          <p:cNvPr id="5" name="Picture 4" descr="Chart, line chart&#10;&#10;Description automatically generated">
            <a:extLst>
              <a:ext uri="{FF2B5EF4-FFF2-40B4-BE49-F238E27FC236}">
                <a16:creationId xmlns:a16="http://schemas.microsoft.com/office/drawing/2014/main" id="{E561BF44-7915-4ACF-BCFA-3C15E9695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4148" y="4502727"/>
            <a:ext cx="2136392" cy="2133621"/>
          </a:xfrm>
          <a:prstGeom prst="rect">
            <a:avLst/>
          </a:prstGeom>
          <a:ln w="38100" cap="sq">
            <a:solidFill>
              <a:srgbClr val="001132"/>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943718CA-75B9-492A-9702-D03898E117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19683" y="6216800"/>
            <a:ext cx="558730" cy="441698"/>
          </a:xfrm>
          <a:prstGeom prst="rect">
            <a:avLst/>
          </a:prstGeom>
        </p:spPr>
      </p:pic>
    </p:spTree>
    <p:extLst>
      <p:ext uri="{BB962C8B-B14F-4D97-AF65-F5344CB8AC3E}">
        <p14:creationId xmlns:p14="http://schemas.microsoft.com/office/powerpoint/2010/main" val="3081713552"/>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1"/>
        <p:cNvGrpSpPr/>
        <p:nvPr/>
      </p:nvGrpSpPr>
      <p:grpSpPr>
        <a:xfrm>
          <a:off x="0" y="0"/>
          <a:ext cx="0" cy="0"/>
          <a:chOff x="0" y="0"/>
          <a:chExt cx="0" cy="0"/>
        </a:xfrm>
      </p:grpSpPr>
      <p:sp useBgFill="1">
        <p:nvSpPr>
          <p:cNvPr id="106" name="Rectangle 105">
            <a:extLst>
              <a:ext uri="{FF2B5EF4-FFF2-40B4-BE49-F238E27FC236}">
                <a16:creationId xmlns:a16="http://schemas.microsoft.com/office/drawing/2014/main" id="{98C94856-200D-405A-AB35-F9553D46E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Shape 612"/>
          <p:cNvSpPr txBox="1">
            <a:spLocks noGrp="1"/>
          </p:cNvSpPr>
          <p:nvPr>
            <p:ph type="title"/>
          </p:nvPr>
        </p:nvSpPr>
        <p:spPr>
          <a:xfrm>
            <a:off x="765051" y="336723"/>
            <a:ext cx="4545985" cy="991036"/>
          </a:xfrm>
          <a:prstGeom prst="rect">
            <a:avLst/>
          </a:prstGeom>
        </p:spPr>
        <p:txBody>
          <a:bodyPr vert="horz" lIns="91440" tIns="45720" rIns="91440" bIns="45720" rtlCol="0" anchor="t" anchorCtr="0">
            <a:normAutofit/>
          </a:bodyPr>
          <a:lstStyle/>
          <a:p>
            <a:pPr>
              <a:spcBef>
                <a:spcPct val="0"/>
              </a:spcBef>
              <a:buSzPct val="25000"/>
            </a:pPr>
            <a:r>
              <a:rPr lang="en-US" sz="3200" dirty="0">
                <a:solidFill>
                  <a:schemeClr val="tx1"/>
                </a:solidFill>
                <a:latin typeface="+mj-lt"/>
                <a:ea typeface="+mj-ea"/>
                <a:cs typeface="+mj-cs"/>
              </a:rPr>
              <a:t>How to manage a Long Put </a:t>
            </a:r>
            <a:br>
              <a:rPr lang="en-US" sz="3200" dirty="0">
                <a:solidFill>
                  <a:schemeClr val="tx1"/>
                </a:solidFill>
                <a:latin typeface="+mj-lt"/>
                <a:ea typeface="+mj-ea"/>
                <a:cs typeface="+mj-cs"/>
              </a:rPr>
            </a:br>
            <a:r>
              <a:rPr lang="en-US" sz="3200" dirty="0">
                <a:solidFill>
                  <a:schemeClr val="tx1"/>
                </a:solidFill>
                <a:latin typeface="+mj-lt"/>
                <a:ea typeface="+mj-ea"/>
                <a:cs typeface="+mj-cs"/>
              </a:rPr>
              <a:t>on Expiration</a:t>
            </a:r>
          </a:p>
        </p:txBody>
      </p:sp>
      <p:sp>
        <p:nvSpPr>
          <p:cNvPr id="613" name="Shape 613"/>
          <p:cNvSpPr txBox="1">
            <a:spLocks noGrp="1"/>
          </p:cNvSpPr>
          <p:nvPr>
            <p:ph type="body" idx="1"/>
          </p:nvPr>
        </p:nvSpPr>
        <p:spPr>
          <a:xfrm>
            <a:off x="765051" y="1664482"/>
            <a:ext cx="6512571" cy="4352795"/>
          </a:xfrm>
          <a:prstGeom prst="rect">
            <a:avLst/>
          </a:prstGeom>
        </p:spPr>
        <p:txBody>
          <a:bodyPr vert="horz" lIns="91440" tIns="45720" rIns="91440" bIns="45720" rtlCol="0" anchorCtr="0">
            <a:normAutofit/>
          </a:bodyPr>
          <a:lstStyle/>
          <a:p>
            <a:pPr>
              <a:lnSpc>
                <a:spcPct val="90000"/>
              </a:lnSpc>
              <a:spcBef>
                <a:spcPts val="320"/>
              </a:spcBef>
              <a:buClr>
                <a:srgbClr val="14456F"/>
              </a:buClr>
              <a:buSzPct val="25000"/>
            </a:pPr>
            <a:r>
              <a:rPr lang="en-US" sz="1700" dirty="0">
                <a:latin typeface="+mn-lt"/>
                <a:cs typeface="+mn-cs"/>
                <a:sym typeface="Tahoma"/>
              </a:rPr>
              <a:t>Scenario 1: </a:t>
            </a:r>
            <a:r>
              <a:rPr lang="en-US" sz="1700" b="0" dirty="0">
                <a:latin typeface="+mn-lt"/>
                <a:cs typeface="+mn-cs"/>
                <a:sym typeface="Tahoma"/>
              </a:rPr>
              <a:t>Strike Price of the Put expires under the Stock Price.  This Put will expire worthless and there is nothing to do at expiration</a:t>
            </a:r>
          </a:p>
          <a:p>
            <a:pPr>
              <a:lnSpc>
                <a:spcPct val="90000"/>
              </a:lnSpc>
              <a:spcBef>
                <a:spcPts val="320"/>
              </a:spcBef>
              <a:buClr>
                <a:srgbClr val="14456F"/>
              </a:buClr>
              <a:buSzPct val="25000"/>
            </a:pPr>
            <a:endParaRPr lang="en-US" sz="1700" b="0" i="1" dirty="0">
              <a:latin typeface="+mn-lt"/>
              <a:cs typeface="+mn-cs"/>
              <a:sym typeface="Tahoma"/>
            </a:endParaRPr>
          </a:p>
          <a:p>
            <a:pPr>
              <a:lnSpc>
                <a:spcPct val="90000"/>
              </a:lnSpc>
              <a:spcBef>
                <a:spcPts val="320"/>
              </a:spcBef>
              <a:buClr>
                <a:srgbClr val="14456F"/>
              </a:buClr>
              <a:buSzPct val="25000"/>
            </a:pPr>
            <a:r>
              <a:rPr lang="en-US" sz="1700" dirty="0">
                <a:latin typeface="+mn-lt"/>
                <a:cs typeface="+mn-cs"/>
                <a:sym typeface="Tahoma"/>
              </a:rPr>
              <a:t>Scenario 2: </a:t>
            </a:r>
            <a:r>
              <a:rPr lang="en-US" sz="1700" b="0" dirty="0">
                <a:latin typeface="+mn-lt"/>
                <a:cs typeface="+mn-cs"/>
                <a:sym typeface="Tahoma"/>
              </a:rPr>
              <a:t>Strike Price of the Put expires above Stock Price.  On expiration the Puts will convert to short stock, so if I do not want a stock position after expiration, I can sell the Puts out or buy stock against my position</a:t>
            </a:r>
          </a:p>
          <a:p>
            <a:pPr>
              <a:lnSpc>
                <a:spcPct val="90000"/>
              </a:lnSpc>
            </a:pPr>
            <a:endParaRPr lang="en-US" sz="1700" b="0" i="1" dirty="0">
              <a:latin typeface="+mn-lt"/>
              <a:cs typeface="+mn-cs"/>
              <a:sym typeface="Tahoma"/>
            </a:endParaRPr>
          </a:p>
          <a:p>
            <a:pPr>
              <a:lnSpc>
                <a:spcPct val="90000"/>
              </a:lnSpc>
              <a:spcBef>
                <a:spcPts val="320"/>
              </a:spcBef>
              <a:buClr>
                <a:srgbClr val="14456F"/>
              </a:buClr>
              <a:buSzPct val="25000"/>
            </a:pPr>
            <a:r>
              <a:rPr lang="en-US" sz="1700" dirty="0">
                <a:latin typeface="+mn-lt"/>
                <a:cs typeface="+mn-cs"/>
                <a:sym typeface="Tahoma"/>
              </a:rPr>
              <a:t>Keene's Put Trading Tips : </a:t>
            </a:r>
            <a:r>
              <a:rPr lang="en-US" sz="1700" b="0" dirty="0">
                <a:latin typeface="+mn-lt"/>
                <a:cs typeface="+mn-cs"/>
                <a:sym typeface="Tahoma"/>
              </a:rPr>
              <a:t> I like being LONG Puts when we have HUGE bearish days, because if the stock decreases in value I will be profitable on that as well as an increase in volatility to the downside.  In general, as the stock</a:t>
            </a:r>
          </a:p>
          <a:p>
            <a:pPr>
              <a:lnSpc>
                <a:spcPct val="90000"/>
              </a:lnSpc>
              <a:spcBef>
                <a:spcPts val="320"/>
              </a:spcBef>
              <a:buClr>
                <a:srgbClr val="14456F"/>
              </a:buClr>
              <a:buSzPct val="25000"/>
            </a:pPr>
            <a:r>
              <a:rPr lang="en-US" sz="1700" b="0" dirty="0">
                <a:latin typeface="+mn-lt"/>
                <a:cs typeface="+mn-cs"/>
                <a:sym typeface="Tahoma"/>
              </a:rPr>
              <a:t>Market decreases, volatility increases which also helps a LONG</a:t>
            </a:r>
          </a:p>
          <a:p>
            <a:pPr>
              <a:lnSpc>
                <a:spcPct val="90000"/>
              </a:lnSpc>
              <a:spcBef>
                <a:spcPts val="320"/>
              </a:spcBef>
              <a:buClr>
                <a:srgbClr val="14456F"/>
              </a:buClr>
              <a:buSzPct val="25000"/>
            </a:pPr>
            <a:r>
              <a:rPr lang="en-US" sz="1700" b="0" dirty="0">
                <a:latin typeface="+mn-lt"/>
                <a:cs typeface="+mn-cs"/>
                <a:sym typeface="Tahoma"/>
              </a:rPr>
              <a:t>Put position.</a:t>
            </a:r>
          </a:p>
        </p:txBody>
      </p:sp>
      <p:pic>
        <p:nvPicPr>
          <p:cNvPr id="5" name="Picture 4">
            <a:extLst>
              <a:ext uri="{FF2B5EF4-FFF2-40B4-BE49-F238E27FC236}">
                <a16:creationId xmlns:a16="http://schemas.microsoft.com/office/drawing/2014/main" id="{83B00831-6D88-4E4E-B4DF-396253910E7B}"/>
              </a:ext>
            </a:extLst>
          </p:cNvPr>
          <p:cNvPicPr>
            <a:picLocks noChangeAspect="1"/>
          </p:cNvPicPr>
          <p:nvPr/>
        </p:nvPicPr>
        <p:blipFill rotWithShape="1">
          <a:blip r:embed="rId3">
            <a:extLst>
              <a:ext uri="{28A0092B-C50C-407E-A947-70E740481C1C}">
                <a14:useLocalDpi xmlns:a14="http://schemas.microsoft.com/office/drawing/2010/main" val="0"/>
              </a:ext>
            </a:extLst>
          </a:blip>
          <a:srcRect l="19452" r="31532" b="1"/>
          <a:stretch/>
        </p:blipFill>
        <p:spPr>
          <a:xfrm>
            <a:off x="7389812" y="10"/>
            <a:ext cx="4802188"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lnTo>
                  <a:pt x="0" y="0"/>
                </a:lnTo>
                <a:close/>
              </a:path>
            </a:pathLst>
          </a:custGeom>
        </p:spPr>
      </p:pic>
      <p:pic>
        <p:nvPicPr>
          <p:cNvPr id="7" name="Picture 6">
            <a:extLst>
              <a:ext uri="{FF2B5EF4-FFF2-40B4-BE49-F238E27FC236}">
                <a16:creationId xmlns:a16="http://schemas.microsoft.com/office/drawing/2014/main" id="{D74D0E45-4754-4A4D-9248-34C5655203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6321" y="336723"/>
            <a:ext cx="558730" cy="441698"/>
          </a:xfrm>
          <a:prstGeom prst="rect">
            <a:avLst/>
          </a:prstGeom>
        </p:spPr>
      </p:pic>
      <p:pic>
        <p:nvPicPr>
          <p:cNvPr id="9" name="Picture 8" descr="Chart, line chart&#10;&#10;Description automatically generated">
            <a:extLst>
              <a:ext uri="{FF2B5EF4-FFF2-40B4-BE49-F238E27FC236}">
                <a16:creationId xmlns:a16="http://schemas.microsoft.com/office/drawing/2014/main" id="{15A80727-1064-48D2-AAE5-C88C7D2675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5876" y="4591822"/>
            <a:ext cx="2136392" cy="213362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93625247"/>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11932" y="84483"/>
            <a:ext cx="1451259" cy="617046"/>
          </a:xfrm>
        </p:spPr>
        <p:txBody>
          <a:bodyPr vert="horz" lIns="91440" tIns="45720" rIns="91440" bIns="45720" rtlCol="0" anchor="b">
            <a:normAutofit/>
          </a:bodyPr>
          <a:lstStyle/>
          <a:p>
            <a:r>
              <a:rPr lang="en-US" sz="3200" b="1" dirty="0">
                <a:latin typeface="+mj-lt"/>
                <a:cs typeface="+mj-cs"/>
              </a:rPr>
              <a:t>Delta Δ</a:t>
            </a:r>
          </a:p>
        </p:txBody>
      </p:sp>
      <p:pic>
        <p:nvPicPr>
          <p:cNvPr id="5" name="Picture 4" descr="A person working on a computer&#10;&#10;Description automatically generated with medium confidence">
            <a:extLst>
              <a:ext uri="{FF2B5EF4-FFF2-40B4-BE49-F238E27FC236}">
                <a16:creationId xmlns:a16="http://schemas.microsoft.com/office/drawing/2014/main" id="{AA71478B-3E95-4DC0-996A-07686540153A}"/>
              </a:ext>
            </a:extLst>
          </p:cNvPr>
          <p:cNvPicPr>
            <a:picLocks noChangeAspect="1"/>
          </p:cNvPicPr>
          <p:nvPr/>
        </p:nvPicPr>
        <p:blipFill rotWithShape="1">
          <a:blip r:embed="rId3">
            <a:extLst>
              <a:ext uri="{28A0092B-C50C-407E-A947-70E740481C1C}">
                <a14:useLocalDpi xmlns:a14="http://schemas.microsoft.com/office/drawing/2010/main" val="0"/>
              </a:ext>
            </a:extLst>
          </a:blip>
          <a:srcRect l="21185" r="24803"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p:cNvSpPr>
            <a:spLocks noGrp="1"/>
          </p:cNvSpPr>
          <p:nvPr>
            <p:ph idx="1"/>
          </p:nvPr>
        </p:nvSpPr>
        <p:spPr>
          <a:xfrm>
            <a:off x="6246254" y="750295"/>
            <a:ext cx="5782614" cy="6023222"/>
          </a:xfrm>
        </p:spPr>
        <p:txBody>
          <a:bodyPr vert="horz" lIns="91440" tIns="45720" rIns="91440" bIns="45720" rtlCol="0">
            <a:noAutofit/>
          </a:bodyPr>
          <a:lstStyle/>
          <a:p>
            <a:pPr>
              <a:lnSpc>
                <a:spcPct val="90000"/>
              </a:lnSpc>
              <a:spcBef>
                <a:spcPts val="320"/>
              </a:spcBef>
              <a:buClr>
                <a:srgbClr val="14456F"/>
              </a:buClr>
              <a:buSzPct val="25000"/>
            </a:pPr>
            <a:r>
              <a:rPr lang="en-US" sz="1600" b="0" dirty="0">
                <a:latin typeface="+mn-lt"/>
                <a:cs typeface="+mn-cs"/>
                <a:sym typeface="Arial"/>
              </a:rPr>
              <a:t>Delta is simply </a:t>
            </a:r>
            <a:r>
              <a:rPr lang="en-US" sz="1600" b="0" i="1" dirty="0">
                <a:latin typeface="+mn-lt"/>
                <a:cs typeface="+mn-cs"/>
                <a:sym typeface="Arial"/>
              </a:rPr>
              <a:t>a measurement of the speed at which the option price changes relative to the underlying stock price change.</a:t>
            </a:r>
          </a:p>
          <a:p>
            <a:pPr>
              <a:lnSpc>
                <a:spcPct val="90000"/>
              </a:lnSpc>
              <a:spcBef>
                <a:spcPts val="320"/>
              </a:spcBef>
              <a:buClr>
                <a:srgbClr val="14456F"/>
              </a:buClr>
              <a:buSzPct val="25000"/>
            </a:pPr>
            <a:r>
              <a:rPr lang="en-US" sz="1600" b="0" i="1" dirty="0">
                <a:latin typeface="+mn-lt"/>
                <a:cs typeface="+mn-cs"/>
                <a:sym typeface="Arial"/>
              </a:rPr>
              <a:t> </a:t>
            </a:r>
          </a:p>
          <a:p>
            <a:pPr marL="342900" indent="-285750">
              <a:lnSpc>
                <a:spcPct val="90000"/>
              </a:lnSpc>
              <a:spcBef>
                <a:spcPts val="320"/>
              </a:spcBef>
              <a:buClr>
                <a:srgbClr val="14456F"/>
              </a:buClr>
              <a:buSzPct val="100000"/>
              <a:buFont typeface="Wingdings" panose="05000000000000000000" pitchFamily="2" charset="2"/>
              <a:buChar char="v"/>
            </a:pPr>
            <a:r>
              <a:rPr lang="en-US" sz="1600" b="0" dirty="0">
                <a:latin typeface="+mn-lt"/>
                <a:cs typeface="+mn-cs"/>
                <a:sym typeface="Arial"/>
              </a:rPr>
              <a:t>The Delta of Calls range between 0.00 and 1.00, and the Delta of puts range between 0.00 and -1.00. Since Options contracts represent 100 shares of stock, we will discuss delta in terms of -100 and +100.</a:t>
            </a:r>
          </a:p>
          <a:p>
            <a:pPr marL="342900" indent="-285750">
              <a:lnSpc>
                <a:spcPct val="90000"/>
              </a:lnSpc>
              <a:spcBef>
                <a:spcPts val="320"/>
              </a:spcBef>
              <a:buClr>
                <a:srgbClr val="14456F"/>
              </a:buClr>
              <a:buSzPct val="100000"/>
              <a:buFont typeface="Wingdings" panose="05000000000000000000" pitchFamily="2" charset="2"/>
              <a:buChar char="v"/>
            </a:pPr>
            <a:endParaRPr lang="en-US" sz="1600" b="0" dirty="0">
              <a:latin typeface="+mn-lt"/>
              <a:cs typeface="+mn-cs"/>
              <a:sym typeface="Arial"/>
            </a:endParaRPr>
          </a:p>
          <a:p>
            <a:pPr marL="342900" indent="-285750">
              <a:lnSpc>
                <a:spcPct val="90000"/>
              </a:lnSpc>
              <a:spcBef>
                <a:spcPts val="320"/>
              </a:spcBef>
              <a:buClr>
                <a:srgbClr val="14456F"/>
              </a:buClr>
              <a:buSzPct val="100000"/>
              <a:buFont typeface="Wingdings" panose="05000000000000000000" pitchFamily="2" charset="2"/>
              <a:buChar char="v"/>
            </a:pPr>
            <a:r>
              <a:rPr lang="en-US" sz="1600" b="0" dirty="0">
                <a:latin typeface="+mn-lt"/>
                <a:cs typeface="+mn-cs"/>
                <a:sym typeface="Arial"/>
              </a:rPr>
              <a:t>As stated above, Calls have positive deltas and Puts have negative deltas. For example, with the stock price of XYZ at 21.50 let's say the Feb 22.50 call has a Delta of .35. If XYZ goes up $1.00 to 22.50 the option should go up 35 cents.</a:t>
            </a:r>
          </a:p>
          <a:p>
            <a:pPr marL="342900" indent="-285750">
              <a:lnSpc>
                <a:spcPct val="90000"/>
              </a:lnSpc>
              <a:spcBef>
                <a:spcPts val="320"/>
              </a:spcBef>
              <a:buClr>
                <a:srgbClr val="14456F"/>
              </a:buClr>
              <a:buSzPct val="100000"/>
              <a:buFont typeface="Wingdings" panose="05000000000000000000" pitchFamily="2" charset="2"/>
              <a:buChar char="v"/>
            </a:pPr>
            <a:endParaRPr lang="en-US" sz="1600" b="0" dirty="0">
              <a:latin typeface="+mn-lt"/>
              <a:cs typeface="+mn-cs"/>
              <a:sym typeface="Arial"/>
            </a:endParaRPr>
          </a:p>
          <a:p>
            <a:pPr marL="342900" indent="-285750">
              <a:lnSpc>
                <a:spcPct val="90000"/>
              </a:lnSpc>
              <a:spcBef>
                <a:spcPts val="320"/>
              </a:spcBef>
              <a:buClr>
                <a:srgbClr val="14456F"/>
              </a:buClr>
              <a:buSzPct val="100000"/>
              <a:buFont typeface="Wingdings" panose="05000000000000000000" pitchFamily="2" charset="2"/>
              <a:buChar char="v"/>
            </a:pPr>
            <a:r>
              <a:rPr lang="en-US" sz="1600" b="0" dirty="0">
                <a:latin typeface="+mn-lt"/>
                <a:cs typeface="+mn-cs"/>
                <a:sym typeface="Arial"/>
              </a:rPr>
              <a:t>Another meaning of Delta is "percent chance of finishing in the money". So, an option with a Delta of 25 is considered to have a 25% chance of expiring in the money. With this in mind remember that Delta Call + Delta Put almost always equals 100. The exception to this being American style equity options with large dividends.</a:t>
            </a:r>
          </a:p>
          <a:p>
            <a:pPr>
              <a:lnSpc>
                <a:spcPct val="90000"/>
              </a:lnSpc>
            </a:pPr>
            <a:endParaRPr lang="en-US" sz="1600" b="0" dirty="0">
              <a:latin typeface="+mn-lt"/>
              <a:cs typeface="+mn-cs"/>
              <a:sym typeface="Arial"/>
            </a:endParaRPr>
          </a:p>
          <a:p>
            <a:pPr>
              <a:lnSpc>
                <a:spcPct val="90000"/>
              </a:lnSpc>
              <a:spcBef>
                <a:spcPts val="320"/>
              </a:spcBef>
              <a:buClr>
                <a:srgbClr val="14456F"/>
              </a:buClr>
              <a:buSzPct val="25000"/>
            </a:pPr>
            <a:r>
              <a:rPr lang="en-US" sz="1600" dirty="0">
                <a:latin typeface="+mn-lt"/>
                <a:cs typeface="+mn-cs"/>
                <a:sym typeface="Arial"/>
              </a:rPr>
              <a:t>Very Important!!! </a:t>
            </a:r>
            <a:r>
              <a:rPr lang="en-US" sz="1600" b="0" dirty="0">
                <a:latin typeface="+mn-lt"/>
                <a:cs typeface="+mn-cs"/>
                <a:sym typeface="Arial"/>
              </a:rPr>
              <a:t>Delta changes over time regardless of a move in the underlying. As expiration approaches in the money options move closer to Delta 100 and out of the money options to Delta zero. Today's Delta is not tomorrow's Delta!</a:t>
            </a:r>
          </a:p>
        </p:txBody>
      </p:sp>
      <p:pic>
        <p:nvPicPr>
          <p:cNvPr id="7" name="Picture 6">
            <a:extLst>
              <a:ext uri="{FF2B5EF4-FFF2-40B4-BE49-F238E27FC236}">
                <a16:creationId xmlns:a16="http://schemas.microsoft.com/office/drawing/2014/main" id="{977D1490-AE75-400E-85BB-3C6D7717CF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70138" y="6250584"/>
            <a:ext cx="558730" cy="441698"/>
          </a:xfrm>
          <a:prstGeom prst="rect">
            <a:avLst/>
          </a:prstGeom>
        </p:spPr>
      </p:pic>
    </p:spTree>
    <p:extLst>
      <p:ext uri="{BB962C8B-B14F-4D97-AF65-F5344CB8AC3E}">
        <p14:creationId xmlns:p14="http://schemas.microsoft.com/office/powerpoint/2010/main" val="848129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76593" y="217461"/>
            <a:ext cx="1850062" cy="768976"/>
          </a:xfrm>
        </p:spPr>
        <p:txBody>
          <a:bodyPr vert="horz" lIns="91440" tIns="45720" rIns="91440" bIns="45720" rtlCol="0" anchor="ctr">
            <a:normAutofit/>
          </a:bodyPr>
          <a:lstStyle/>
          <a:p>
            <a:r>
              <a:rPr lang="en-US" sz="3200" b="1" dirty="0">
                <a:latin typeface="+mj-lt"/>
                <a:cs typeface="+mj-cs"/>
              </a:rPr>
              <a:t>Gamma Γ</a:t>
            </a:r>
          </a:p>
        </p:txBody>
      </p:sp>
      <p:sp>
        <p:nvSpPr>
          <p:cNvPr id="3" name="Content Placeholder 2"/>
          <p:cNvSpPr>
            <a:spLocks noGrp="1"/>
          </p:cNvSpPr>
          <p:nvPr>
            <p:ph idx="1"/>
          </p:nvPr>
        </p:nvSpPr>
        <p:spPr>
          <a:xfrm>
            <a:off x="345421" y="1082701"/>
            <a:ext cx="7147964" cy="5557838"/>
          </a:xfrm>
        </p:spPr>
        <p:txBody>
          <a:bodyPr vert="horz" lIns="91440" tIns="45720" rIns="91440" bIns="45720" rtlCol="0" anchor="ctr">
            <a:normAutofit/>
          </a:bodyPr>
          <a:lstStyle/>
          <a:p>
            <a:pPr marL="285750" indent="-285750">
              <a:lnSpc>
                <a:spcPct val="90000"/>
              </a:lnSpc>
              <a:buFont typeface="Wingdings" panose="05000000000000000000" pitchFamily="2" charset="2"/>
              <a:buChar char="v"/>
            </a:pPr>
            <a:r>
              <a:rPr lang="en-US" sz="1800" b="0" dirty="0">
                <a:latin typeface="+mn-lt"/>
                <a:cs typeface="+mn-cs"/>
              </a:rPr>
              <a:t>Gamma is mathematically the second derivative of Delta and can be  viewed in two ways: the acceleration of the option position relative to the underlying stock price, or the odds of a change in the probability of the position expiring ITM (in other words, the odds of a change in Delta). </a:t>
            </a:r>
          </a:p>
          <a:p>
            <a:pPr marL="342900" indent="-285750">
              <a:lnSpc>
                <a:spcPct val="90000"/>
              </a:lnSpc>
              <a:buFont typeface="Wingdings" panose="05000000000000000000" pitchFamily="2" charset="2"/>
              <a:buChar char="v"/>
            </a:pPr>
            <a:r>
              <a:rPr lang="en-US" sz="1800" b="0" dirty="0">
                <a:latin typeface="+mn-lt"/>
                <a:cs typeface="+mn-cs"/>
              </a:rPr>
              <a:t>Gamma is effectively an early warning to the fact that Delta could be about to change. Both calls and puts have positive Gammas. Typically, deep OTM and deep ITM options have near zero Gamma because the odds of a change in Delta are very low. Logically, Gamma tends to peak around the strike price closest to expiration. </a:t>
            </a:r>
          </a:p>
          <a:p>
            <a:pPr marL="342900" indent="-285750">
              <a:lnSpc>
                <a:spcPct val="90000"/>
              </a:lnSpc>
              <a:buFont typeface="Wingdings" panose="05000000000000000000" pitchFamily="2" charset="2"/>
              <a:buChar char="v"/>
            </a:pPr>
            <a:r>
              <a:rPr lang="en-US" sz="1800" b="0" dirty="0">
                <a:latin typeface="+mn-lt"/>
                <a:cs typeface="+mn-cs"/>
              </a:rPr>
              <a:t>Meaning that Gamma measures the change in the Delta for a $1 change in the underlying. Gamma is also a measure of how much premium one is long or short. So, if one is long 500 Gammas one will gain 500 Deltas if the stock goes up and lose 500 Deltas if the stock goes down. </a:t>
            </a:r>
          </a:p>
          <a:p>
            <a:pPr marL="342900" indent="-285750">
              <a:lnSpc>
                <a:spcPct val="90000"/>
              </a:lnSpc>
              <a:buFont typeface="Wingdings" panose="05000000000000000000" pitchFamily="2" charset="2"/>
              <a:buChar char="v"/>
            </a:pPr>
            <a:r>
              <a:rPr lang="en-US" sz="1800" b="0" dirty="0">
                <a:latin typeface="+mn-lt"/>
                <a:cs typeface="+mn-cs"/>
              </a:rPr>
              <a:t>Gamma is important because it shows us how fast our position Delta changes in relation to the market price of the underlying asset. Gamma is always highest in the front month options than the back and the closer to the ATM strike.  Also, the closer an option gets until expiration, the higher the Gamma will be.</a:t>
            </a:r>
          </a:p>
          <a:p>
            <a:pPr indent="-228600">
              <a:lnSpc>
                <a:spcPct val="90000"/>
              </a:lnSpc>
              <a:buFont typeface="Arial" panose="020B0604020202020204" pitchFamily="34" charset="0"/>
              <a:buChar char="•"/>
            </a:pPr>
            <a:endParaRPr lang="en-US" sz="1300" dirty="0">
              <a:latin typeface="+mn-lt"/>
              <a:cs typeface="+mn-cs"/>
            </a:endParaRPr>
          </a:p>
        </p:txBody>
      </p:sp>
      <p:pic>
        <p:nvPicPr>
          <p:cNvPr id="6" name="Picture 5" descr="Two people looking at a screen&#10;&#10;Description automatically generated with medium confidence">
            <a:extLst>
              <a:ext uri="{FF2B5EF4-FFF2-40B4-BE49-F238E27FC236}">
                <a16:creationId xmlns:a16="http://schemas.microsoft.com/office/drawing/2014/main" id="{43709F73-50B0-466E-B198-7DEA44F37D9A}"/>
              </a:ext>
            </a:extLst>
          </p:cNvPr>
          <p:cNvPicPr>
            <a:picLocks noChangeAspect="1"/>
          </p:cNvPicPr>
          <p:nvPr/>
        </p:nvPicPr>
        <p:blipFill rotWithShape="1">
          <a:blip r:embed="rId3">
            <a:extLst>
              <a:ext uri="{28A0092B-C50C-407E-A947-70E740481C1C}">
                <a14:useLocalDpi xmlns:a14="http://schemas.microsoft.com/office/drawing/2010/main" val="0"/>
              </a:ext>
            </a:extLst>
          </a:blip>
          <a:srcRect l="31894" r="21758" b="-2"/>
          <a:stretch/>
        </p:blipFill>
        <p:spPr>
          <a:xfrm>
            <a:off x="7469935" y="1"/>
            <a:ext cx="4760702" cy="6856413"/>
          </a:xfrm>
          <a:custGeom>
            <a:avLst/>
            <a:gdLst/>
            <a:ahLst/>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
        <p:nvSpPr>
          <p:cNvPr id="4" name="TextBox 3"/>
          <p:cNvSpPr txBox="1"/>
          <p:nvPr/>
        </p:nvSpPr>
        <p:spPr>
          <a:xfrm>
            <a:off x="3201624" y="625501"/>
            <a:ext cx="914400" cy="914400"/>
          </a:xfrm>
          <a:prstGeom prst="rect">
            <a:avLst/>
          </a:prstGeom>
        </p:spPr>
        <p:txBody>
          <a:bodyPr vert="horz" wrap="none" lIns="91440" tIns="45720" rIns="91440" bIns="45720" rtlCol="0" anchor="ctr">
            <a:normAutofit/>
          </a:bodyPr>
          <a:lstStyle/>
          <a:p>
            <a:pPr>
              <a:spcBef>
                <a:spcPct val="0"/>
              </a:spcBef>
            </a:pPr>
            <a:endParaRPr lang="en-US" sz="2400" dirty="0">
              <a:solidFill>
                <a:srgbClr val="333333"/>
              </a:solidFill>
              <a:latin typeface="Perpetua" pitchFamily="18" charset="0"/>
            </a:endParaRPr>
          </a:p>
        </p:txBody>
      </p:sp>
      <p:pic>
        <p:nvPicPr>
          <p:cNvPr id="8" name="Picture 7">
            <a:extLst>
              <a:ext uri="{FF2B5EF4-FFF2-40B4-BE49-F238E27FC236}">
                <a16:creationId xmlns:a16="http://schemas.microsoft.com/office/drawing/2014/main" id="{DED15D8B-D9A8-4F47-B2CD-C27DAF88B3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5421" y="372022"/>
            <a:ext cx="558730" cy="441698"/>
          </a:xfrm>
          <a:prstGeom prst="rect">
            <a:avLst/>
          </a:prstGeom>
        </p:spPr>
      </p:pic>
    </p:spTree>
    <p:extLst>
      <p:ext uri="{BB962C8B-B14F-4D97-AF65-F5344CB8AC3E}">
        <p14:creationId xmlns:p14="http://schemas.microsoft.com/office/powerpoint/2010/main" val="34336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28204" y="383639"/>
            <a:ext cx="1735592" cy="631321"/>
          </a:xfrm>
        </p:spPr>
        <p:txBody>
          <a:bodyPr vert="horz" lIns="91440" tIns="45720" rIns="91440" bIns="45720" rtlCol="0" anchor="b">
            <a:normAutofit/>
          </a:bodyPr>
          <a:lstStyle/>
          <a:p>
            <a:r>
              <a:rPr lang="en-US" sz="3200" b="1" kern="1200" dirty="0">
                <a:solidFill>
                  <a:schemeClr val="tx1"/>
                </a:solidFill>
                <a:latin typeface="+mj-lt"/>
                <a:ea typeface="+mj-ea"/>
                <a:cs typeface="+mj-cs"/>
              </a:rPr>
              <a:t>Theta Φ</a:t>
            </a:r>
          </a:p>
        </p:txBody>
      </p:sp>
      <p:sp>
        <p:nvSpPr>
          <p:cNvPr id="5" name="TextBox 4"/>
          <p:cNvSpPr txBox="1"/>
          <p:nvPr/>
        </p:nvSpPr>
        <p:spPr>
          <a:xfrm>
            <a:off x="352977" y="1167989"/>
            <a:ext cx="6143222" cy="4904132"/>
          </a:xfrm>
          <a:prstGeom prst="rect">
            <a:avLst/>
          </a:prstGeom>
        </p:spPr>
        <p:txBody>
          <a:bodyPr vert="horz" lIns="91440" tIns="45720" rIns="91440" bIns="45720" rtlCol="0" anchor="t">
            <a:normAutofit lnSpcReduction="10000"/>
          </a:bodyPr>
          <a:lstStyle/>
          <a:p>
            <a:pPr>
              <a:lnSpc>
                <a:spcPct val="150000"/>
              </a:lnSpc>
              <a:spcBef>
                <a:spcPct val="0"/>
              </a:spcBef>
              <a:spcAft>
                <a:spcPts val="600"/>
              </a:spcAft>
            </a:pPr>
            <a:r>
              <a:rPr lang="en-US" b="1" dirty="0"/>
              <a:t>Theta stands for the option position’s sensitivity to time decay.</a:t>
            </a:r>
            <a:br>
              <a:rPr lang="en-US" dirty="0"/>
            </a:br>
            <a:br>
              <a:rPr lang="en-US" dirty="0"/>
            </a:br>
            <a:r>
              <a:rPr lang="en-US" dirty="0"/>
              <a:t>Long options have negative Theta, meaning that everyday you own that option, time decay is eroding the Time Value portion of the option’s value. In other words, time decay is hurting the position of a Long option position. </a:t>
            </a:r>
            <a:br>
              <a:rPr lang="en-US" dirty="0"/>
            </a:br>
            <a:br>
              <a:rPr lang="en-US" dirty="0"/>
            </a:br>
            <a:r>
              <a:rPr lang="en-US" dirty="0"/>
              <a:t>When you short options, Theta is positive, indicating that time decay is helping the option writer’s position. </a:t>
            </a:r>
          </a:p>
          <a:p>
            <a:pPr>
              <a:lnSpc>
                <a:spcPct val="150000"/>
              </a:lnSpc>
              <a:spcBef>
                <a:spcPct val="0"/>
              </a:spcBef>
              <a:spcAft>
                <a:spcPts val="600"/>
              </a:spcAft>
            </a:pPr>
            <a:endParaRPr lang="en-US" dirty="0"/>
          </a:p>
          <a:p>
            <a:pPr>
              <a:lnSpc>
                <a:spcPct val="150000"/>
              </a:lnSpc>
              <a:spcBef>
                <a:spcPct val="0"/>
              </a:spcBef>
              <a:spcAft>
                <a:spcPts val="600"/>
              </a:spcAft>
            </a:pPr>
            <a:r>
              <a:rPr lang="en-US" dirty="0"/>
              <a:t>The closer to the expiration date, the higher the theta and the farther away the expiration date, the lower the theta.</a:t>
            </a:r>
            <a:endParaRPr lang="en-US" sz="1600" dirty="0"/>
          </a:p>
        </p:txBody>
      </p:sp>
      <p:sp>
        <p:nvSpPr>
          <p:cNvPr id="15" name="Rectangle 1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8D86AAD-6036-43BC-B3A6-28D9AA2F3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967" y="1359681"/>
            <a:ext cx="4170530" cy="4170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EA921E7C-C0CC-4A44-BA45-67CF08FAD8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8443" y="478450"/>
            <a:ext cx="558730" cy="441698"/>
          </a:xfrm>
          <a:prstGeom prst="rect">
            <a:avLst/>
          </a:prstGeom>
        </p:spPr>
      </p:pic>
    </p:spTree>
    <p:extLst>
      <p:ext uri="{BB962C8B-B14F-4D97-AF65-F5344CB8AC3E}">
        <p14:creationId xmlns:p14="http://schemas.microsoft.com/office/powerpoint/2010/main" val="2494515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51273" y="156575"/>
            <a:ext cx="1489454" cy="647701"/>
          </a:xfrm>
        </p:spPr>
        <p:txBody>
          <a:bodyPr vert="horz" lIns="91440" tIns="45720" rIns="91440" bIns="45720" rtlCol="0" anchor="ctr">
            <a:normAutofit/>
          </a:bodyPr>
          <a:lstStyle/>
          <a:p>
            <a:r>
              <a:rPr lang="en-US" sz="3600" b="1" dirty="0">
                <a:latin typeface="+mj-lt"/>
                <a:cs typeface="+mj-cs"/>
              </a:rPr>
              <a:t>Rho Ρ</a:t>
            </a:r>
          </a:p>
        </p:txBody>
      </p:sp>
      <p:sp>
        <p:nvSpPr>
          <p:cNvPr id="6" name="Rectangle 5"/>
          <p:cNvSpPr/>
          <p:nvPr/>
        </p:nvSpPr>
        <p:spPr>
          <a:xfrm>
            <a:off x="374808" y="781834"/>
            <a:ext cx="7056491" cy="5860542"/>
          </a:xfrm>
          <a:prstGeom prst="rect">
            <a:avLst/>
          </a:prstGeom>
        </p:spPr>
        <p:txBody>
          <a:bodyPr vert="horz" lIns="91440" tIns="45720" rIns="91440" bIns="45720" rtlCol="0" anchor="ctr">
            <a:noAutofit/>
          </a:bodyPr>
          <a:lstStyle/>
          <a:p>
            <a:pPr>
              <a:lnSpc>
                <a:spcPct val="150000"/>
              </a:lnSpc>
              <a:spcAft>
                <a:spcPts val="600"/>
              </a:spcAft>
            </a:pPr>
            <a:r>
              <a:rPr lang="en-US" sz="1600" b="1" dirty="0"/>
              <a:t>Rho stands for the option position’s sensitivity to interest rates. </a:t>
            </a:r>
          </a:p>
          <a:p>
            <a:pPr>
              <a:lnSpc>
                <a:spcPct val="150000"/>
              </a:lnSpc>
              <a:spcAft>
                <a:spcPts val="600"/>
              </a:spcAft>
            </a:pPr>
            <a:r>
              <a:rPr lang="en-US" sz="1600" dirty="0"/>
              <a:t>A positive Rho means that higher interest rates are helping the position, and a negative Rho means that higher interest rates are hurting the position. Rho is the least important of all the Greeks as far as stock options are concerned.</a:t>
            </a:r>
            <a:br>
              <a:rPr lang="en-US" sz="1600" dirty="0"/>
            </a:br>
            <a:br>
              <a:rPr lang="en-US" sz="1600" dirty="0"/>
            </a:br>
            <a:r>
              <a:rPr lang="en-US" sz="1600" dirty="0"/>
              <a:t>Long call options produces positive options rho</a:t>
            </a:r>
            <a:br>
              <a:rPr lang="en-US" sz="1600" dirty="0"/>
            </a:br>
            <a:r>
              <a:rPr lang="en-US" sz="1600" dirty="0"/>
              <a:t>Long put options produces negative options rho</a:t>
            </a:r>
          </a:p>
          <a:p>
            <a:pPr>
              <a:lnSpc>
                <a:spcPct val="150000"/>
              </a:lnSpc>
              <a:spcAft>
                <a:spcPts val="600"/>
              </a:spcAft>
            </a:pPr>
            <a:endParaRPr lang="en-US" sz="1600" dirty="0"/>
          </a:p>
          <a:p>
            <a:pPr>
              <a:lnSpc>
                <a:spcPct val="150000"/>
              </a:lnSpc>
              <a:spcAft>
                <a:spcPts val="600"/>
              </a:spcAft>
            </a:pPr>
            <a:r>
              <a:rPr lang="en-US" sz="1600" dirty="0"/>
              <a:t>This means that call options rise in value and put options drop in value with a rise in interest rates. Options Rho increases as time to expiration becomes longer. Options Rho is almost equal for all ITM and decreases for OTM options </a:t>
            </a:r>
          </a:p>
          <a:p>
            <a:pPr>
              <a:lnSpc>
                <a:spcPct val="150000"/>
              </a:lnSpc>
              <a:spcAft>
                <a:spcPts val="600"/>
              </a:spcAft>
            </a:pPr>
            <a:endParaRPr lang="en-US" sz="1600" dirty="0"/>
          </a:p>
          <a:p>
            <a:pPr>
              <a:lnSpc>
                <a:spcPct val="150000"/>
              </a:lnSpc>
              <a:spcAft>
                <a:spcPts val="600"/>
              </a:spcAft>
            </a:pPr>
            <a:r>
              <a:rPr lang="en-US" sz="1600" dirty="0"/>
              <a:t>Rho for short term trading purposes are not noticeably important. Rho is significantly more important for LEAPS with are long term options. They have a higher chance of exposure to interest rate changes.</a:t>
            </a:r>
          </a:p>
        </p:txBody>
      </p:sp>
      <p:pic>
        <p:nvPicPr>
          <p:cNvPr id="13" name="Picture Placeholder 12" descr="A person using a phone&#10;&#10;Description automatically generated with low confidence">
            <a:extLst>
              <a:ext uri="{FF2B5EF4-FFF2-40B4-BE49-F238E27FC236}">
                <a16:creationId xmlns:a16="http://schemas.microsoft.com/office/drawing/2014/main" id="{E90094C3-6402-4E26-A601-950AF8DBCE1A}"/>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37952" r="15700" b="-2"/>
          <a:stretch/>
        </p:blipFill>
        <p:spPr>
          <a:xfrm>
            <a:off x="7431299" y="1"/>
            <a:ext cx="4760702" cy="6856413"/>
          </a:xfrm>
          <a:custGeom>
            <a:avLst/>
            <a:gdLst/>
            <a:ahLst/>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
        <p:nvSpPr>
          <p:cNvPr id="5" name="TextBox 4"/>
          <p:cNvSpPr txBox="1"/>
          <p:nvPr/>
        </p:nvSpPr>
        <p:spPr>
          <a:xfrm>
            <a:off x="2209800" y="1295401"/>
            <a:ext cx="2171986" cy="3504687"/>
          </a:xfrm>
          <a:prstGeom prst="rect">
            <a:avLst/>
          </a:prstGeom>
        </p:spPr>
        <p:txBody>
          <a:bodyPr vert="horz" wrap="none" lIns="91440" tIns="45720" rIns="91440" bIns="45720" rtlCol="0" anchor="ctr">
            <a:normAutofit/>
          </a:bodyPr>
          <a:lstStyle/>
          <a:p>
            <a:pPr>
              <a:spcBef>
                <a:spcPct val="0"/>
              </a:spcBef>
            </a:pPr>
            <a:endParaRPr lang="en-US" sz="2400" dirty="0">
              <a:solidFill>
                <a:srgbClr val="333333"/>
              </a:solidFill>
              <a:latin typeface="Perpetua" pitchFamily="18" charset="0"/>
            </a:endParaRPr>
          </a:p>
        </p:txBody>
      </p:sp>
      <p:pic>
        <p:nvPicPr>
          <p:cNvPr id="15" name="Picture 14">
            <a:extLst>
              <a:ext uri="{FF2B5EF4-FFF2-40B4-BE49-F238E27FC236}">
                <a16:creationId xmlns:a16="http://schemas.microsoft.com/office/drawing/2014/main" id="{0778B357-7EC6-495F-850A-A04F9788C9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4808" y="340136"/>
            <a:ext cx="558730" cy="441698"/>
          </a:xfrm>
          <a:prstGeom prst="rect">
            <a:avLst/>
          </a:prstGeom>
        </p:spPr>
      </p:pic>
    </p:spTree>
    <p:extLst>
      <p:ext uri="{BB962C8B-B14F-4D97-AF65-F5344CB8AC3E}">
        <p14:creationId xmlns:p14="http://schemas.microsoft.com/office/powerpoint/2010/main" val="1982493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15520DB-F960-4775-B29C-691D6E65A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4806571" y="476604"/>
            <a:ext cx="1287974" cy="1046671"/>
          </a:xfrm>
        </p:spPr>
        <p:txBody>
          <a:bodyPr vert="horz" lIns="91440" tIns="45720" rIns="91440" bIns="45720" rtlCol="0" anchor="ctr">
            <a:normAutofit/>
          </a:bodyPr>
          <a:lstStyle/>
          <a:p>
            <a:r>
              <a:rPr lang="en-US" sz="2800" b="1" dirty="0">
                <a:latin typeface="+mj-lt"/>
                <a:cs typeface="+mj-cs"/>
              </a:rPr>
              <a:t>Vega Κ</a:t>
            </a:r>
          </a:p>
        </p:txBody>
      </p:sp>
      <p:pic>
        <p:nvPicPr>
          <p:cNvPr id="10" name="Picture 9">
            <a:extLst>
              <a:ext uri="{FF2B5EF4-FFF2-40B4-BE49-F238E27FC236}">
                <a16:creationId xmlns:a16="http://schemas.microsoft.com/office/drawing/2014/main" id="{24D095D1-B347-4A61-B740-E15DA1E47F60}"/>
              </a:ext>
            </a:extLst>
          </p:cNvPr>
          <p:cNvPicPr>
            <a:picLocks noChangeAspect="1"/>
          </p:cNvPicPr>
          <p:nvPr/>
        </p:nvPicPr>
        <p:blipFill rotWithShape="1">
          <a:blip r:embed="rId2">
            <a:extLst>
              <a:ext uri="{28A0092B-C50C-407E-A947-70E740481C1C}">
                <a14:useLocalDpi xmlns:a14="http://schemas.microsoft.com/office/drawing/2010/main" val="0"/>
              </a:ext>
            </a:extLst>
          </a:blip>
          <a:srcRect l="32801" r="25814" b="-1"/>
          <a:stretch/>
        </p:blipFill>
        <p:spPr>
          <a:xfrm>
            <a:off x="-12651" y="10"/>
            <a:ext cx="4251960" cy="6857991"/>
          </a:xfrm>
          <a:prstGeom prst="rect">
            <a:avLst/>
          </a:prstGeom>
        </p:spPr>
      </p:pic>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5196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TextBox 5"/>
          <p:cNvSpPr txBox="1"/>
          <p:nvPr/>
        </p:nvSpPr>
        <p:spPr>
          <a:xfrm>
            <a:off x="4684519" y="2421213"/>
            <a:ext cx="7062271" cy="4062184"/>
          </a:xfrm>
          <a:prstGeom prst="rect">
            <a:avLst/>
          </a:prstGeom>
        </p:spPr>
        <p:txBody>
          <a:bodyPr vert="horz" lIns="91440" tIns="45720" rIns="91440" bIns="45720" rtlCol="0" anchor="ctr">
            <a:normAutofit/>
          </a:bodyPr>
          <a:lstStyle/>
          <a:p>
            <a:pPr>
              <a:lnSpc>
                <a:spcPct val="160000"/>
              </a:lnSpc>
              <a:spcBef>
                <a:spcPct val="0"/>
              </a:spcBef>
              <a:spcAft>
                <a:spcPts val="600"/>
              </a:spcAft>
            </a:pPr>
            <a:r>
              <a:rPr lang="en-US" b="1" dirty="0"/>
              <a:t>Vega stands for the option position’s sensitivity to volatility. </a:t>
            </a:r>
          </a:p>
          <a:p>
            <a:pPr>
              <a:lnSpc>
                <a:spcPct val="160000"/>
              </a:lnSpc>
              <a:spcBef>
                <a:spcPct val="0"/>
              </a:spcBef>
              <a:spcAft>
                <a:spcPts val="600"/>
              </a:spcAft>
            </a:pPr>
            <a:r>
              <a:rPr lang="en-US" dirty="0"/>
              <a:t>Options tend to increase in value when the underlying stock’s volatility increases. </a:t>
            </a:r>
          </a:p>
          <a:p>
            <a:pPr>
              <a:lnSpc>
                <a:spcPct val="160000"/>
              </a:lnSpc>
              <a:spcBef>
                <a:spcPct val="0"/>
              </a:spcBef>
              <a:spcAft>
                <a:spcPts val="600"/>
              </a:spcAft>
            </a:pPr>
            <a:r>
              <a:rPr lang="en-US" dirty="0"/>
              <a:t>So, volatility helps the owner of an option and hurts the writer of an option. Vega is positive for long option positions and negative for short option positions.</a:t>
            </a:r>
            <a:br>
              <a:rPr lang="en-US" dirty="0"/>
            </a:br>
            <a:r>
              <a:rPr lang="en-US" dirty="0"/>
              <a:t>Since there technically is no Greek letter for Vega, Kappa has been used to symbolize volatility.</a:t>
            </a:r>
          </a:p>
          <a:p>
            <a:pPr indent="-228600">
              <a:lnSpc>
                <a:spcPct val="90000"/>
              </a:lnSpc>
              <a:spcBef>
                <a:spcPct val="0"/>
              </a:spcBef>
              <a:spcAft>
                <a:spcPts val="600"/>
              </a:spcAft>
              <a:buFont typeface="Arial" panose="020B0604020202020204" pitchFamily="34" charset="0"/>
              <a:buChar char="•"/>
            </a:pPr>
            <a:endParaRPr lang="en-US" sz="1900" dirty="0"/>
          </a:p>
        </p:txBody>
      </p:sp>
      <p:sp>
        <p:nvSpPr>
          <p:cNvPr id="19" name="Rectangle 18">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41054"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Box 2"/>
          <p:cNvSpPr txBox="1"/>
          <p:nvPr/>
        </p:nvSpPr>
        <p:spPr>
          <a:xfrm>
            <a:off x="3078409" y="2179775"/>
            <a:ext cx="914400" cy="914400"/>
          </a:xfrm>
          <a:prstGeom prst="rect">
            <a:avLst/>
          </a:prstGeom>
        </p:spPr>
        <p:txBody>
          <a:bodyPr vert="horz" wrap="none" lIns="91440" tIns="45720" rIns="91440" bIns="45720" rtlCol="0" anchor="ctr">
            <a:normAutofit/>
          </a:bodyPr>
          <a:lstStyle/>
          <a:p>
            <a:pPr>
              <a:spcBef>
                <a:spcPct val="0"/>
              </a:spcBef>
            </a:pPr>
            <a:endParaRPr lang="en-US" sz="2400" dirty="0">
              <a:solidFill>
                <a:srgbClr val="333333"/>
              </a:solidFill>
              <a:latin typeface="Perpetua" pitchFamily="18" charset="0"/>
            </a:endParaRPr>
          </a:p>
        </p:txBody>
      </p:sp>
      <p:sp>
        <p:nvSpPr>
          <p:cNvPr id="5" name="TextBox 4"/>
          <p:cNvSpPr txBox="1"/>
          <p:nvPr/>
        </p:nvSpPr>
        <p:spPr>
          <a:xfrm>
            <a:off x="3305883" y="2530435"/>
            <a:ext cx="914400" cy="914400"/>
          </a:xfrm>
          <a:prstGeom prst="rect">
            <a:avLst/>
          </a:prstGeom>
        </p:spPr>
        <p:txBody>
          <a:bodyPr vert="horz" wrap="none" lIns="91440" tIns="45720" rIns="91440" bIns="45720" rtlCol="0" anchor="ctr">
            <a:normAutofit/>
          </a:bodyPr>
          <a:lstStyle/>
          <a:p>
            <a:pPr>
              <a:spcBef>
                <a:spcPct val="0"/>
              </a:spcBef>
            </a:pPr>
            <a:endParaRPr lang="en-US" sz="2400" dirty="0">
              <a:solidFill>
                <a:srgbClr val="333333"/>
              </a:solidFill>
              <a:latin typeface="Perpetua" pitchFamily="18" charset="0"/>
            </a:endParaRPr>
          </a:p>
        </p:txBody>
      </p:sp>
      <p:pic>
        <p:nvPicPr>
          <p:cNvPr id="12" name="Picture 11">
            <a:extLst>
              <a:ext uri="{FF2B5EF4-FFF2-40B4-BE49-F238E27FC236}">
                <a16:creationId xmlns:a16="http://schemas.microsoft.com/office/drawing/2014/main" id="{542EB33C-6295-47A3-AA12-45B6A2F175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10665" y="6183182"/>
            <a:ext cx="558730" cy="441698"/>
          </a:xfrm>
          <a:prstGeom prst="rect">
            <a:avLst/>
          </a:prstGeom>
        </p:spPr>
      </p:pic>
    </p:spTree>
    <p:extLst>
      <p:ext uri="{BB962C8B-B14F-4D97-AF65-F5344CB8AC3E}">
        <p14:creationId xmlns:p14="http://schemas.microsoft.com/office/powerpoint/2010/main" val="3626661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61221" y="557784"/>
            <a:ext cx="1947967" cy="577742"/>
          </a:xfrm>
        </p:spPr>
        <p:txBody>
          <a:bodyPr vert="horz" lIns="91440" tIns="45720" rIns="91440" bIns="45720" rtlCol="0" anchor="ctr">
            <a:normAutofit/>
          </a:bodyPr>
          <a:lstStyle/>
          <a:p>
            <a:r>
              <a:rPr lang="en-US" sz="3200" b="1" kern="1200" dirty="0">
                <a:solidFill>
                  <a:schemeClr val="tx1"/>
                </a:solidFill>
                <a:latin typeface="+mj-lt"/>
                <a:ea typeface="+mj-ea"/>
                <a:cs typeface="+mj-cs"/>
              </a:rPr>
              <a:t>Expiration</a:t>
            </a:r>
          </a:p>
        </p:txBody>
      </p:sp>
      <p:sp>
        <p:nvSpPr>
          <p:cNvPr id="3" name="Content Placeholder 2"/>
          <p:cNvSpPr>
            <a:spLocks noGrp="1"/>
          </p:cNvSpPr>
          <p:nvPr>
            <p:ph idx="1"/>
          </p:nvPr>
        </p:nvSpPr>
        <p:spPr>
          <a:xfrm>
            <a:off x="473669" y="1475274"/>
            <a:ext cx="3923069" cy="4152557"/>
          </a:xfrm>
        </p:spPr>
        <p:txBody>
          <a:bodyPr vert="horz" lIns="91440" tIns="45720" rIns="91440" bIns="45720" rtlCol="0">
            <a:normAutofit/>
          </a:bodyPr>
          <a:lstStyle/>
          <a:p>
            <a:pPr>
              <a:lnSpc>
                <a:spcPct val="150000"/>
              </a:lnSpc>
            </a:pPr>
            <a:r>
              <a:rPr lang="en-US" sz="1800" dirty="0">
                <a:latin typeface="+mn-lt"/>
                <a:cs typeface="+mn-cs"/>
              </a:rPr>
              <a:t>Why do options expire when they do?</a:t>
            </a:r>
          </a:p>
          <a:p>
            <a:pPr>
              <a:lnSpc>
                <a:spcPct val="150000"/>
              </a:lnSpc>
            </a:pPr>
            <a:r>
              <a:rPr lang="en-US" sz="1800" b="0" dirty="0">
                <a:latin typeface="+mn-lt"/>
                <a:cs typeface="+mn-cs"/>
              </a:rPr>
              <a:t>Technically speaking, options expire on the Saturday following the third Friday of each month. The simple reason for this is that this day has the least scheduling conflicts. </a:t>
            </a:r>
          </a:p>
          <a:p>
            <a:pPr>
              <a:lnSpc>
                <a:spcPct val="150000"/>
              </a:lnSpc>
            </a:pPr>
            <a:r>
              <a:rPr lang="en-US" sz="1800" b="0" dirty="0">
                <a:latin typeface="+mn-lt"/>
                <a:cs typeface="+mn-cs"/>
              </a:rPr>
              <a:t>Every so often this date does fall on a holiday, so trading is simply moved up a day.</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7553C23-8634-4310-8A5D-C39162CD89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06829" y="1621578"/>
            <a:ext cx="5417397" cy="3611598"/>
          </a:xfrm>
          <a:prstGeom prst="rect">
            <a:avLst/>
          </a:prstGeom>
          <a:effectLst/>
        </p:spPr>
      </p:pic>
      <p:pic>
        <p:nvPicPr>
          <p:cNvPr id="7" name="Picture 6">
            <a:extLst>
              <a:ext uri="{FF2B5EF4-FFF2-40B4-BE49-F238E27FC236}">
                <a16:creationId xmlns:a16="http://schemas.microsoft.com/office/drawing/2014/main" id="{0283B44E-6D6E-4DA6-959A-4C0593B576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0810" y="625806"/>
            <a:ext cx="558730" cy="441698"/>
          </a:xfrm>
          <a:prstGeom prst="rect">
            <a:avLst/>
          </a:prstGeom>
        </p:spPr>
      </p:pic>
    </p:spTree>
    <p:extLst>
      <p:ext uri="{BB962C8B-B14F-4D97-AF65-F5344CB8AC3E}">
        <p14:creationId xmlns:p14="http://schemas.microsoft.com/office/powerpoint/2010/main" val="1406554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FF8DD6B-E2E6-4D3E-972B-A1131F4CE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6699814" y="291197"/>
            <a:ext cx="3428380" cy="685967"/>
          </a:xfrm>
        </p:spPr>
        <p:txBody>
          <a:bodyPr vert="horz" lIns="91440" tIns="45720" rIns="91440" bIns="45720" rtlCol="0" anchor="ctr">
            <a:normAutofit/>
          </a:bodyPr>
          <a:lstStyle/>
          <a:p>
            <a:r>
              <a:rPr lang="en-US" sz="3200" b="1" dirty="0">
                <a:latin typeface="+mj-lt"/>
                <a:cs typeface="+mj-cs"/>
              </a:rPr>
              <a:t>What is an Option?</a:t>
            </a:r>
          </a:p>
        </p:txBody>
      </p:sp>
      <p:sp>
        <p:nvSpPr>
          <p:cNvPr id="15" name="Rectangle 14">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17BBB61D-6BB1-48E0-8EF2-5853CEBBBCD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9444" r="29400" b="-2"/>
          <a:stretch/>
        </p:blipFill>
        <p:spPr>
          <a:xfrm>
            <a:off x="649224" y="722376"/>
            <a:ext cx="3337560" cy="5413248"/>
          </a:xfrm>
          <a:prstGeom prst="rect">
            <a:avLst/>
          </a:prstGeom>
          <a:effectLst/>
        </p:spPr>
      </p:pic>
      <p:sp>
        <p:nvSpPr>
          <p:cNvPr id="3" name="Content Placeholder 2"/>
          <p:cNvSpPr>
            <a:spLocks noGrp="1"/>
          </p:cNvSpPr>
          <p:nvPr>
            <p:ph idx="4294967295"/>
          </p:nvPr>
        </p:nvSpPr>
        <p:spPr>
          <a:xfrm>
            <a:off x="4902019" y="1238081"/>
            <a:ext cx="7023970" cy="4897543"/>
          </a:xfrm>
        </p:spPr>
        <p:txBody>
          <a:bodyPr vert="horz" lIns="91440" tIns="45720" rIns="91440" bIns="45720" rtlCol="0">
            <a:noAutofit/>
          </a:bodyPr>
          <a:lstStyle/>
          <a:p>
            <a:pPr marL="0" indent="0">
              <a:buNone/>
            </a:pPr>
            <a:r>
              <a:rPr lang="en-US" sz="1800" b="0" dirty="0">
                <a:latin typeface="+mn-lt"/>
                <a:cs typeface="+mn-cs"/>
              </a:rPr>
              <a:t>An option is a contract that gives the owner the right, but not obligation, to buy or sell a specified number of shares of a particular stock, at a fixed price (strike price), by a specified date (expiration date). </a:t>
            </a:r>
          </a:p>
          <a:p>
            <a:pPr marL="0" indent="0">
              <a:buNone/>
            </a:pPr>
            <a:br>
              <a:rPr lang="en-US" sz="1800" b="0" dirty="0">
                <a:latin typeface="+mn-lt"/>
                <a:cs typeface="+mn-cs"/>
              </a:rPr>
            </a:br>
            <a:r>
              <a:rPr lang="en-US" sz="1800" b="1" dirty="0">
                <a:latin typeface="+mn-lt"/>
                <a:cs typeface="+mn-cs"/>
              </a:rPr>
              <a:t>Types of Options:</a:t>
            </a:r>
          </a:p>
          <a:p>
            <a:pPr>
              <a:buFont typeface="Wingdings" panose="05000000000000000000" pitchFamily="2" charset="2"/>
              <a:buChar char="v"/>
            </a:pPr>
            <a:r>
              <a:rPr lang="en-US" sz="1800" b="1" dirty="0">
                <a:latin typeface="+mn-lt"/>
                <a:cs typeface="+mn-cs"/>
              </a:rPr>
              <a:t>Call Option  </a:t>
            </a:r>
            <a:r>
              <a:rPr lang="en-US" sz="1800" dirty="0">
                <a:latin typeface="+mn-lt"/>
                <a:cs typeface="+mn-cs"/>
              </a:rPr>
              <a:t>- </a:t>
            </a:r>
            <a:r>
              <a:rPr lang="en-US" sz="1800" b="0" dirty="0">
                <a:latin typeface="+mn-lt"/>
                <a:cs typeface="+mn-cs"/>
              </a:rPr>
              <a:t>A Call option is a contract that gives the buyer of the option the right, but not the obligation, to purchase a fixed number of shares of the underlying stock at a fixed price, on or before a set expiration date.  The buyer pays a premium to a seller for this right.</a:t>
            </a:r>
          </a:p>
          <a:p>
            <a:pPr>
              <a:buFont typeface="Wingdings" panose="05000000000000000000" pitchFamily="2" charset="2"/>
              <a:buChar char="v"/>
            </a:pPr>
            <a:r>
              <a:rPr lang="en-US" sz="1800" b="1" dirty="0">
                <a:latin typeface="+mn-lt"/>
                <a:cs typeface="+mn-cs"/>
              </a:rPr>
              <a:t>Put Option  </a:t>
            </a:r>
            <a:r>
              <a:rPr lang="en-US" sz="1800" b="0" dirty="0">
                <a:latin typeface="+mn-lt"/>
                <a:cs typeface="+mn-cs"/>
              </a:rPr>
              <a:t>- A Put option is a contract that gives the buyer of the option the right, but not the obligation, to sell a fixed number of shares of the underlying stock at a fixed price, on or before a set expiration date.  The buyer pays a premium to a seller for this right.</a:t>
            </a:r>
          </a:p>
          <a:p>
            <a:pPr marL="0" indent="0">
              <a:buNone/>
            </a:pPr>
            <a:br>
              <a:rPr lang="en-US" sz="1800" b="0" dirty="0">
                <a:latin typeface="+mn-lt"/>
                <a:cs typeface="+mn-cs"/>
              </a:rPr>
            </a:br>
            <a:r>
              <a:rPr lang="en-US" sz="1800" b="1" i="1" dirty="0">
                <a:latin typeface="+mn-lt"/>
                <a:cs typeface="+mn-cs"/>
              </a:rPr>
              <a:t>Note: </a:t>
            </a:r>
            <a:r>
              <a:rPr lang="en-US" sz="1800" b="0" i="1" dirty="0">
                <a:latin typeface="+mn-lt"/>
                <a:cs typeface="+mn-cs"/>
              </a:rPr>
              <a:t>An Options Trader can buy and/or sell an options contract anytime during the lifetime of the option until it expires at the expiration date. For both Puts and Calls, 1 Options contract represents 100 shares of stock.</a:t>
            </a:r>
            <a:endParaRPr lang="en-US" sz="1800" i="1" dirty="0">
              <a:latin typeface="+mn-lt"/>
              <a:cs typeface="+mn-cs"/>
            </a:endParaRPr>
          </a:p>
        </p:txBody>
      </p:sp>
      <p:pic>
        <p:nvPicPr>
          <p:cNvPr id="10" name="Picture 9">
            <a:extLst>
              <a:ext uri="{FF2B5EF4-FFF2-40B4-BE49-F238E27FC236}">
                <a16:creationId xmlns:a16="http://schemas.microsoft.com/office/drawing/2014/main" id="{724D34D1-C15A-42F0-8175-700E3080836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36201" y="6181441"/>
            <a:ext cx="558730" cy="441698"/>
          </a:xfrm>
          <a:prstGeom prst="rect">
            <a:avLst/>
          </a:prstGeom>
        </p:spPr>
      </p:pic>
    </p:spTree>
    <p:extLst>
      <p:ext uri="{BB962C8B-B14F-4D97-AF65-F5344CB8AC3E}">
        <p14:creationId xmlns:p14="http://schemas.microsoft.com/office/powerpoint/2010/main" val="1835286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lass of wine on a table&#10;&#10;Description automatically generated with medium confidence">
            <a:extLst>
              <a:ext uri="{FF2B5EF4-FFF2-40B4-BE49-F238E27FC236}">
                <a16:creationId xmlns:a16="http://schemas.microsoft.com/office/drawing/2014/main" id="{E471EE6A-2CD2-4487-BAEA-468639995A10}"/>
              </a:ext>
            </a:extLst>
          </p:cNvPr>
          <p:cNvPicPr>
            <a:picLocks noChangeAspect="1"/>
          </p:cNvPicPr>
          <p:nvPr/>
        </p:nvPicPr>
        <p:blipFill rotWithShape="1">
          <a:blip r:embed="rId2">
            <a:extLst>
              <a:ext uri="{28A0092B-C50C-407E-A947-70E740481C1C}">
                <a14:useLocalDpi xmlns:a14="http://schemas.microsoft.com/office/drawing/2010/main" val="0"/>
              </a:ext>
            </a:extLst>
          </a:blip>
          <a:srcRect r="12228"/>
          <a:stretch/>
        </p:blipFill>
        <p:spPr>
          <a:xfrm>
            <a:off x="1" y="10"/>
            <a:ext cx="8927431"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578396" y="497473"/>
            <a:ext cx="1913179" cy="645528"/>
          </a:xfrm>
        </p:spPr>
        <p:txBody>
          <a:bodyPr vert="horz" lIns="91440" tIns="45720" rIns="91440" bIns="45720" rtlCol="0" anchor="ctr">
            <a:normAutofit/>
          </a:bodyPr>
          <a:lstStyle/>
          <a:p>
            <a:r>
              <a:rPr lang="en-US" sz="3200" b="1" dirty="0">
                <a:latin typeface="+mj-lt"/>
                <a:cs typeface="+mj-cs"/>
              </a:rPr>
              <a:t>Expiration</a:t>
            </a:r>
          </a:p>
        </p:txBody>
      </p:sp>
      <p:sp>
        <p:nvSpPr>
          <p:cNvPr id="3" name="Content Placeholder 2"/>
          <p:cNvSpPr>
            <a:spLocks noGrp="1"/>
          </p:cNvSpPr>
          <p:nvPr>
            <p:ph idx="1"/>
          </p:nvPr>
        </p:nvSpPr>
        <p:spPr>
          <a:xfrm>
            <a:off x="7303087" y="1640464"/>
            <a:ext cx="4463796" cy="4315516"/>
          </a:xfrm>
        </p:spPr>
        <p:txBody>
          <a:bodyPr vert="horz" lIns="91440" tIns="45720" rIns="91440" bIns="45720" rtlCol="0">
            <a:normAutofit/>
          </a:bodyPr>
          <a:lstStyle/>
          <a:p>
            <a:pPr>
              <a:lnSpc>
                <a:spcPct val="150000"/>
              </a:lnSpc>
            </a:pPr>
            <a:r>
              <a:rPr lang="en-US" sz="1800" dirty="0">
                <a:latin typeface="+mn-lt"/>
                <a:cs typeface="+mn-cs"/>
              </a:rPr>
              <a:t>What does “triple witching hour” mean?</a:t>
            </a:r>
          </a:p>
          <a:p>
            <a:pPr>
              <a:lnSpc>
                <a:spcPct val="150000"/>
              </a:lnSpc>
            </a:pPr>
            <a:r>
              <a:rPr lang="en-US" sz="1800" b="0" dirty="0">
                <a:latin typeface="+mn-lt"/>
                <a:cs typeface="+mn-cs"/>
              </a:rPr>
              <a:t>Expiration Friday in March, June, September and December. On these expiration days options, index futures and options on futures expire concurrently. Traders have to manage expiration in all of these products, so volume and volatility can be unusually high. Arbitrageurs and hedgers also cause massive volume on these days.</a:t>
            </a:r>
          </a:p>
        </p:txBody>
      </p:sp>
      <p:pic>
        <p:nvPicPr>
          <p:cNvPr id="8" name="Picture 7">
            <a:extLst>
              <a:ext uri="{FF2B5EF4-FFF2-40B4-BE49-F238E27FC236}">
                <a16:creationId xmlns:a16="http://schemas.microsoft.com/office/drawing/2014/main" id="{F89FADD2-7EFD-41C1-BD5C-2CB18B7BD2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352379" y="6186140"/>
            <a:ext cx="558730" cy="441698"/>
          </a:xfrm>
          <a:prstGeom prst="rect">
            <a:avLst/>
          </a:prstGeom>
        </p:spPr>
      </p:pic>
    </p:spTree>
    <p:extLst>
      <p:ext uri="{BB962C8B-B14F-4D97-AF65-F5344CB8AC3E}">
        <p14:creationId xmlns:p14="http://schemas.microsoft.com/office/powerpoint/2010/main" val="2976684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5320" y="1412401"/>
            <a:ext cx="2027722" cy="645526"/>
          </a:xfrm>
        </p:spPr>
        <p:txBody>
          <a:bodyPr vert="horz" lIns="91440" tIns="45720" rIns="91440" bIns="45720" rtlCol="0" anchor="ctr">
            <a:normAutofit/>
          </a:bodyPr>
          <a:lstStyle/>
          <a:p>
            <a:r>
              <a:rPr lang="en-US" sz="3200" b="1" dirty="0">
                <a:latin typeface="+mj-lt"/>
                <a:cs typeface="+mj-cs"/>
              </a:rPr>
              <a:t>Expiration</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4294967295"/>
          </p:nvPr>
        </p:nvSpPr>
        <p:spPr>
          <a:xfrm>
            <a:off x="655321" y="2575034"/>
            <a:ext cx="5120113" cy="3462228"/>
          </a:xfrm>
        </p:spPr>
        <p:txBody>
          <a:bodyPr vert="horz" lIns="91440" tIns="45720" rIns="91440" bIns="45720" rtlCol="0">
            <a:normAutofit lnSpcReduction="10000"/>
          </a:bodyPr>
          <a:lstStyle/>
          <a:p>
            <a:pPr marL="0" indent="0">
              <a:lnSpc>
                <a:spcPct val="150000"/>
              </a:lnSpc>
              <a:buNone/>
            </a:pPr>
            <a:r>
              <a:rPr lang="en-US" sz="1800" b="1" dirty="0">
                <a:latin typeface="+mn-lt"/>
                <a:cs typeface="+mn-cs"/>
              </a:rPr>
              <a:t>Automatic Exercise:</a:t>
            </a:r>
          </a:p>
          <a:p>
            <a:pPr marL="0" indent="0">
              <a:lnSpc>
                <a:spcPct val="150000"/>
              </a:lnSpc>
              <a:buNone/>
            </a:pPr>
            <a:r>
              <a:rPr lang="en-US" sz="1800" b="0" dirty="0">
                <a:latin typeface="+mn-lt"/>
                <a:cs typeface="+mn-cs"/>
              </a:rPr>
              <a:t>The OCC will exercise ANY option that is in the money, even if it is only $0.01 in the money. Remember you can be assigned all the way to Saturday, there is overnight event risk. Your broker might have a higher threshold, it is important to know exactly what your broker agreement says about expiration. </a:t>
            </a:r>
          </a:p>
        </p:txBody>
      </p:sp>
      <p:pic>
        <p:nvPicPr>
          <p:cNvPr id="7" name="Picture Placeholder 6">
            <a:extLst>
              <a:ext uri="{FF2B5EF4-FFF2-40B4-BE49-F238E27FC236}">
                <a16:creationId xmlns:a16="http://schemas.microsoft.com/office/drawing/2014/main" id="{B5F759A8-6515-4493-B281-FA7CBC900FA6}"/>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0197" r="20198"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9" name="Picture 8">
            <a:extLst>
              <a:ext uri="{FF2B5EF4-FFF2-40B4-BE49-F238E27FC236}">
                <a16:creationId xmlns:a16="http://schemas.microsoft.com/office/drawing/2014/main" id="{4E8F7394-226C-4EAB-AF76-1C8ABE72B0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5320" y="225185"/>
            <a:ext cx="558730" cy="441698"/>
          </a:xfrm>
          <a:prstGeom prst="rect">
            <a:avLst/>
          </a:prstGeom>
        </p:spPr>
      </p:pic>
    </p:spTree>
    <p:extLst>
      <p:ext uri="{BB962C8B-B14F-4D97-AF65-F5344CB8AC3E}">
        <p14:creationId xmlns:p14="http://schemas.microsoft.com/office/powerpoint/2010/main" val="3397832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pic>
        <p:nvPicPr>
          <p:cNvPr id="4" name="Picture Placeholder 3" descr="A picture containing person, indoor&#10;&#10;Description automatically generated">
            <a:extLst>
              <a:ext uri="{FF2B5EF4-FFF2-40B4-BE49-F238E27FC236}">
                <a16:creationId xmlns:a16="http://schemas.microsoft.com/office/drawing/2014/main" id="{ECF3E38C-7EAC-4293-A354-93E30B4C70E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67" r="16667"/>
          <a:stretch/>
        </p:blipFill>
        <p:spPr>
          <a:xfrm>
            <a:off x="797629" y="1289239"/>
            <a:ext cx="4663941" cy="4663941"/>
          </a:xfrm>
        </p:spPr>
      </p:pic>
      <p:sp>
        <p:nvSpPr>
          <p:cNvPr id="39" name="Shape 39"/>
          <p:cNvSpPr txBox="1">
            <a:spLocks noGrp="1"/>
          </p:cNvSpPr>
          <p:nvPr>
            <p:ph type="ctrTitle" idx="4294967295"/>
          </p:nvPr>
        </p:nvSpPr>
        <p:spPr>
          <a:xfrm>
            <a:off x="3663638" y="366118"/>
            <a:ext cx="5395912" cy="627063"/>
          </a:xfrm>
          <a:prstGeom prst="rect">
            <a:avLst/>
          </a:prstGeom>
        </p:spPr>
        <p:txBody>
          <a:bodyPr vert="horz" wrap="square" lIns="91425" tIns="91425" rIns="91425" bIns="91425" rtlCol="0" anchor="b" anchorCtr="0">
            <a:spAutoFit/>
          </a:bodyPr>
          <a:lstStyle/>
          <a:p>
            <a:pPr lvl="0" algn="l" rtl="0">
              <a:buNone/>
            </a:pPr>
            <a:r>
              <a:rPr lang="en" sz="3200" b="1" dirty="0">
                <a:solidFill>
                  <a:srgbClr val="000000"/>
                </a:solidFill>
                <a:latin typeface="+mj-lt"/>
                <a:cs typeface="Tahoma"/>
              </a:rPr>
              <a:t>Managing Options on Expiration</a:t>
            </a:r>
          </a:p>
        </p:txBody>
      </p:sp>
      <p:sp>
        <p:nvSpPr>
          <p:cNvPr id="38" name="Shape 38"/>
          <p:cNvSpPr txBox="1">
            <a:spLocks noGrp="1"/>
          </p:cNvSpPr>
          <p:nvPr>
            <p:ph type="subTitle" idx="4294967295"/>
          </p:nvPr>
        </p:nvSpPr>
        <p:spPr>
          <a:xfrm>
            <a:off x="6096000" y="1289239"/>
            <a:ext cx="5465762" cy="4527363"/>
          </a:xfrm>
          <a:prstGeom prst="rect">
            <a:avLst/>
          </a:prstGeom>
        </p:spPr>
        <p:txBody>
          <a:bodyPr vert="horz" lIns="91425" tIns="91425" rIns="91425" bIns="91425" rtlCol="0" anchor="t" anchorCtr="0">
            <a:spAutoFit/>
          </a:bodyPr>
          <a:lstStyle/>
          <a:p>
            <a:pPr marL="0" lvl="0" indent="0" algn="l" rtl="0">
              <a:buNone/>
            </a:pPr>
            <a:r>
              <a:rPr lang="en" sz="1800" b="1" dirty="0">
                <a:solidFill>
                  <a:srgbClr val="000000"/>
                </a:solidFill>
                <a:latin typeface="+mn-lt"/>
                <a:cs typeface="Tahoma"/>
              </a:rPr>
              <a:t>Goal</a:t>
            </a:r>
            <a:r>
              <a:rPr lang="en" sz="2400" dirty="0">
                <a:solidFill>
                  <a:srgbClr val="000000"/>
                </a:solidFill>
                <a:latin typeface="+mn-lt"/>
                <a:cs typeface="Tahoma"/>
              </a:rPr>
              <a:t>: </a:t>
            </a:r>
            <a:r>
              <a:rPr lang="en" sz="1800" dirty="0">
                <a:solidFill>
                  <a:srgbClr val="000000"/>
                </a:solidFill>
                <a:latin typeface="+mn-lt"/>
                <a:cs typeface="Tahoma"/>
              </a:rPr>
              <a:t>To manage my position, so I do NOT take delivery on any stock.  I want to close positions out completely.</a:t>
            </a:r>
          </a:p>
          <a:p>
            <a:pPr marL="0" indent="0">
              <a:buNone/>
            </a:pPr>
            <a:endParaRPr lang="en" sz="1800" dirty="0">
              <a:solidFill>
                <a:srgbClr val="000000"/>
              </a:solidFill>
              <a:latin typeface="+mn-lt"/>
              <a:cs typeface="Tahoma"/>
            </a:endParaRPr>
          </a:p>
          <a:p>
            <a:pPr marL="0" lvl="0" indent="0" algn="l" rtl="0">
              <a:buNone/>
            </a:pPr>
            <a:r>
              <a:rPr lang="en" sz="1800" b="1" dirty="0">
                <a:solidFill>
                  <a:srgbClr val="000000"/>
                </a:solidFill>
                <a:latin typeface="+mn-lt"/>
                <a:cs typeface="Tahoma"/>
              </a:rPr>
              <a:t>LONG In-the-Money Calls</a:t>
            </a:r>
            <a:r>
              <a:rPr lang="en" sz="1800" dirty="0">
                <a:solidFill>
                  <a:srgbClr val="000000"/>
                </a:solidFill>
                <a:latin typeface="+mn-lt"/>
                <a:cs typeface="Tahoma"/>
              </a:rPr>
              <a:t>:  These Calls will turn into LONG stock, so can hedge them by selling them out or Selling Stock.</a:t>
            </a:r>
          </a:p>
          <a:p>
            <a:pPr marL="0" indent="0">
              <a:buNone/>
            </a:pPr>
            <a:endParaRPr lang="en" sz="1800" dirty="0">
              <a:solidFill>
                <a:srgbClr val="000000"/>
              </a:solidFill>
              <a:latin typeface="+mn-lt"/>
              <a:cs typeface="Tahoma"/>
            </a:endParaRPr>
          </a:p>
          <a:p>
            <a:pPr marL="0" lvl="0" indent="0" algn="l" rtl="0">
              <a:buNone/>
            </a:pPr>
            <a:r>
              <a:rPr lang="en" sz="1800" b="1" dirty="0">
                <a:solidFill>
                  <a:srgbClr val="000000"/>
                </a:solidFill>
                <a:latin typeface="+mn-lt"/>
                <a:cs typeface="Tahoma"/>
              </a:rPr>
              <a:t>LONG In-the-Money Puts</a:t>
            </a:r>
            <a:r>
              <a:rPr lang="en" sz="1800" dirty="0">
                <a:solidFill>
                  <a:srgbClr val="000000"/>
                </a:solidFill>
                <a:latin typeface="+mn-lt"/>
                <a:cs typeface="Tahoma"/>
              </a:rPr>
              <a:t>:  These Puts will turn into SHORT stock, so can hedge them by selling them back or Buying Stock.  </a:t>
            </a:r>
          </a:p>
          <a:p>
            <a:pPr marL="0" indent="0">
              <a:buNone/>
            </a:pPr>
            <a:endParaRPr lang="en" sz="1800" dirty="0">
              <a:solidFill>
                <a:srgbClr val="000000"/>
              </a:solidFill>
              <a:latin typeface="+mn-lt"/>
              <a:cs typeface="Tahoma"/>
            </a:endParaRPr>
          </a:p>
          <a:p>
            <a:pPr marL="0" lvl="0" indent="0" algn="l" rtl="0">
              <a:buNone/>
            </a:pPr>
            <a:r>
              <a:rPr lang="en" sz="1800" b="1" dirty="0">
                <a:solidFill>
                  <a:srgbClr val="000000"/>
                </a:solidFill>
                <a:latin typeface="+mn-lt"/>
                <a:cs typeface="Tahoma"/>
              </a:rPr>
              <a:t>LONG Out-of-the-Money Calls OR Puts</a:t>
            </a:r>
            <a:r>
              <a:rPr lang="en" sz="1800" dirty="0">
                <a:solidFill>
                  <a:srgbClr val="000000"/>
                </a:solidFill>
                <a:latin typeface="+mn-lt"/>
                <a:cs typeface="Tahoma"/>
              </a:rPr>
              <a:t>:  If I can get any money, $.02 or $.05 and they are going to expire worthless for sure, might as well take some BEER money. </a:t>
            </a:r>
          </a:p>
        </p:txBody>
      </p:sp>
      <p:pic>
        <p:nvPicPr>
          <p:cNvPr id="6" name="Picture 5">
            <a:extLst>
              <a:ext uri="{FF2B5EF4-FFF2-40B4-BE49-F238E27FC236}">
                <a16:creationId xmlns:a16="http://schemas.microsoft.com/office/drawing/2014/main" id="{A71D120F-F6AF-4C2C-AA0A-B5BF292866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2397" y="6148818"/>
            <a:ext cx="558730" cy="441698"/>
          </a:xfrm>
          <a:prstGeom prst="rect">
            <a:avLst/>
          </a:prstGeom>
        </p:spPr>
      </p:pic>
    </p:spTree>
    <p:extLst>
      <p:ext uri="{BB962C8B-B14F-4D97-AF65-F5344CB8AC3E}">
        <p14:creationId xmlns:p14="http://schemas.microsoft.com/office/powerpoint/2010/main" val="4247533580"/>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
        <p:cNvGrpSpPr/>
        <p:nvPr/>
      </p:nvGrpSpPr>
      <p:grpSpPr>
        <a:xfrm>
          <a:off x="0" y="0"/>
          <a:ext cx="0" cy="0"/>
          <a:chOff x="0" y="0"/>
          <a:chExt cx="0" cy="0"/>
        </a:xfrm>
      </p:grpSpPr>
      <p:pic>
        <p:nvPicPr>
          <p:cNvPr id="6" name="Picture Placeholder 5" descr="A picture containing text, person, indoor&#10;&#10;Description automatically generated">
            <a:extLst>
              <a:ext uri="{FF2B5EF4-FFF2-40B4-BE49-F238E27FC236}">
                <a16:creationId xmlns:a16="http://schemas.microsoft.com/office/drawing/2014/main" id="{D694EBEE-A053-43E4-8001-4A39DE84399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663" r="17663"/>
          <a:stretch>
            <a:fillRect/>
          </a:stretch>
        </p:blipFill>
        <p:spPr>
          <a:xfrm>
            <a:off x="7282116" y="979517"/>
            <a:ext cx="4755336" cy="4898966"/>
          </a:xfrm>
        </p:spPr>
      </p:pic>
      <p:sp>
        <p:nvSpPr>
          <p:cNvPr id="46" name="Shape 46"/>
          <p:cNvSpPr txBox="1">
            <a:spLocks noGrp="1"/>
          </p:cNvSpPr>
          <p:nvPr>
            <p:ph type="ctrTitle" idx="4294967295"/>
          </p:nvPr>
        </p:nvSpPr>
        <p:spPr>
          <a:xfrm>
            <a:off x="3513786" y="287337"/>
            <a:ext cx="5164428" cy="627062"/>
          </a:xfrm>
          <a:prstGeom prst="rect">
            <a:avLst/>
          </a:prstGeom>
        </p:spPr>
        <p:txBody>
          <a:bodyPr vert="horz" lIns="91440" tIns="45720" rIns="91440" bIns="45720" rtlCol="0" anchor="t" anchorCtr="0">
            <a:noAutofit/>
          </a:bodyPr>
          <a:lstStyle/>
          <a:p>
            <a:r>
              <a:rPr lang="en-US" sz="3200" b="1" dirty="0">
                <a:latin typeface="+mj-lt"/>
                <a:cs typeface="+mj-cs"/>
              </a:rPr>
              <a:t>Options Expiring on Expiration</a:t>
            </a:r>
          </a:p>
        </p:txBody>
      </p:sp>
      <p:sp>
        <p:nvSpPr>
          <p:cNvPr id="45" name="Shape 45"/>
          <p:cNvSpPr txBox="1">
            <a:spLocks noGrp="1"/>
          </p:cNvSpPr>
          <p:nvPr>
            <p:ph type="subTitle" idx="4294967295"/>
          </p:nvPr>
        </p:nvSpPr>
        <p:spPr>
          <a:xfrm>
            <a:off x="352022" y="914399"/>
            <a:ext cx="6151809" cy="5472115"/>
          </a:xfrm>
          <a:prstGeom prst="rect">
            <a:avLst/>
          </a:prstGeom>
        </p:spPr>
        <p:txBody>
          <a:bodyPr vert="horz" lIns="91440" tIns="45720" rIns="91440" bIns="45720" rtlCol="0" anchor="t" anchorCtr="0">
            <a:noAutofit/>
          </a:bodyPr>
          <a:lstStyle/>
          <a:p>
            <a:pPr marL="0" lvl="0" indent="0" algn="l">
              <a:lnSpc>
                <a:spcPct val="150000"/>
              </a:lnSpc>
              <a:buNone/>
            </a:pPr>
            <a:r>
              <a:rPr lang="en-US" sz="1600" b="1" dirty="0">
                <a:latin typeface="+mn-lt"/>
                <a:cs typeface="+mn-cs"/>
              </a:rPr>
              <a:t>SHORT In-the-Money Calls</a:t>
            </a:r>
            <a:r>
              <a:rPr lang="en-US" sz="1600" dirty="0">
                <a:latin typeface="+mn-lt"/>
                <a:cs typeface="+mn-cs"/>
              </a:rPr>
              <a:t>: They will be Short Stock so need to Buy the Calls or Buy Stock</a:t>
            </a:r>
          </a:p>
          <a:p>
            <a:pPr marL="0" lvl="0" indent="0" algn="l">
              <a:lnSpc>
                <a:spcPct val="150000"/>
              </a:lnSpc>
              <a:buNone/>
            </a:pPr>
            <a:r>
              <a:rPr lang="en-US" sz="1600" b="1" dirty="0">
                <a:latin typeface="+mn-lt"/>
                <a:cs typeface="+mn-cs"/>
              </a:rPr>
              <a:t>SHORT In-the-Money Puts</a:t>
            </a:r>
            <a:r>
              <a:rPr lang="en-US" sz="1600" dirty="0">
                <a:latin typeface="+mn-lt"/>
                <a:cs typeface="+mn-cs"/>
              </a:rPr>
              <a:t>: They will be LONG Stock, so need to Buy the Puts or Sell Stock</a:t>
            </a:r>
          </a:p>
          <a:p>
            <a:pPr marL="0" lvl="0" indent="0" algn="l">
              <a:lnSpc>
                <a:spcPct val="150000"/>
              </a:lnSpc>
              <a:buNone/>
            </a:pPr>
            <a:r>
              <a:rPr lang="en-US" sz="1600" b="1" dirty="0">
                <a:latin typeface="+mn-lt"/>
                <a:cs typeface="+mn-cs"/>
              </a:rPr>
              <a:t>SHORT Out-of-the-Money Puts or Calls</a:t>
            </a:r>
            <a:r>
              <a:rPr lang="en-US" sz="1600" dirty="0">
                <a:latin typeface="+mn-lt"/>
                <a:cs typeface="+mn-cs"/>
              </a:rPr>
              <a:t>:  If they are Close to being ITM or potential news, I will take them off and waste money on them.  NEVER EVER know what news can come out at 3:00-3:30 CST.  </a:t>
            </a:r>
          </a:p>
          <a:p>
            <a:pPr marL="0" lvl="0" indent="0" algn="l">
              <a:lnSpc>
                <a:spcPct val="150000"/>
              </a:lnSpc>
              <a:buNone/>
            </a:pPr>
            <a:r>
              <a:rPr lang="en-US" sz="1600" b="1" dirty="0">
                <a:latin typeface="+mn-lt"/>
                <a:cs typeface="+mn-cs"/>
              </a:rPr>
              <a:t>Netting Position Out</a:t>
            </a:r>
            <a:r>
              <a:rPr lang="en-US" sz="1600" dirty="0">
                <a:latin typeface="+mn-lt"/>
                <a:cs typeface="+mn-cs"/>
              </a:rPr>
              <a:t>:  If I am LONG or Short a Call or Put Spread and BOTH Options are expiring In-the-Money then NO need to waste commissions taking them off.</a:t>
            </a:r>
          </a:p>
          <a:p>
            <a:pPr marL="0" lvl="0" indent="0" algn="l">
              <a:lnSpc>
                <a:spcPct val="150000"/>
              </a:lnSpc>
              <a:buNone/>
            </a:pPr>
            <a:r>
              <a:rPr lang="en-US" sz="1600" b="1" dirty="0">
                <a:latin typeface="+mn-lt"/>
                <a:cs typeface="+mn-cs"/>
              </a:rPr>
              <a:t>More Netting Out Position</a:t>
            </a:r>
            <a:r>
              <a:rPr lang="en-US" sz="1600" dirty="0">
                <a:latin typeface="+mn-lt"/>
                <a:cs typeface="+mn-cs"/>
              </a:rPr>
              <a:t>:  If I am Long or Short Call or Put Spreads that are Out-of-the-Money NO need to waste commissions taking them off.</a:t>
            </a:r>
          </a:p>
        </p:txBody>
      </p:sp>
      <p:pic>
        <p:nvPicPr>
          <p:cNvPr id="8" name="Picture 7">
            <a:extLst>
              <a:ext uri="{FF2B5EF4-FFF2-40B4-BE49-F238E27FC236}">
                <a16:creationId xmlns:a16="http://schemas.microsoft.com/office/drawing/2014/main" id="{D121E933-44F5-46D0-B07C-7515B01B52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78722" y="6210874"/>
            <a:ext cx="558730" cy="441698"/>
          </a:xfrm>
          <a:prstGeom prst="rect">
            <a:avLst/>
          </a:prstGeom>
        </p:spPr>
      </p:pic>
    </p:spTree>
    <p:extLst>
      <p:ext uri="{BB962C8B-B14F-4D97-AF65-F5344CB8AC3E}">
        <p14:creationId xmlns:p14="http://schemas.microsoft.com/office/powerpoint/2010/main" val="2313773619"/>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2CA3DE0-4DEF-446A-886F-3FC46089F657}"/>
              </a:ext>
            </a:extLst>
          </p:cNvPr>
          <p:cNvPicPr>
            <a:picLocks noChangeAspect="1"/>
          </p:cNvPicPr>
          <p:nvPr/>
        </p:nvPicPr>
        <p:blipFill>
          <a:blip r:embed="rId2">
            <a:extLst>
              <a:ext uri="{28A0092B-C50C-407E-A947-70E740481C1C}">
                <a14:useLocalDpi xmlns:a14="http://schemas.microsoft.com/office/drawing/2010/main" val="0"/>
              </a:ext>
            </a:extLst>
          </a:blip>
          <a:srcRect t="14539" b="14539"/>
          <a:stretch/>
        </p:blipFill>
        <p:spPr>
          <a:xfrm>
            <a:off x="1" y="10"/>
            <a:ext cx="8461419"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068230" y="461763"/>
            <a:ext cx="2513911" cy="755337"/>
          </a:xfrm>
        </p:spPr>
        <p:txBody>
          <a:bodyPr vert="horz" lIns="91440" tIns="45720" rIns="91440" bIns="45720" rtlCol="0" anchor="ctr">
            <a:normAutofit/>
          </a:bodyPr>
          <a:lstStyle/>
          <a:p>
            <a:r>
              <a:rPr lang="en-US" sz="3200" b="1" dirty="0">
                <a:latin typeface="+mj-lt"/>
                <a:cs typeface="+mj-cs"/>
              </a:rPr>
              <a:t>Covered Calls</a:t>
            </a:r>
          </a:p>
        </p:txBody>
      </p:sp>
      <p:sp>
        <p:nvSpPr>
          <p:cNvPr id="3" name="Content Placeholder 2"/>
          <p:cNvSpPr>
            <a:spLocks noGrp="1"/>
          </p:cNvSpPr>
          <p:nvPr>
            <p:ph idx="1"/>
          </p:nvPr>
        </p:nvSpPr>
        <p:spPr>
          <a:xfrm>
            <a:off x="8127233" y="1544852"/>
            <a:ext cx="3797546" cy="4362869"/>
          </a:xfrm>
        </p:spPr>
        <p:txBody>
          <a:bodyPr vert="horz" lIns="91440" tIns="45720" rIns="91440" bIns="45720" rtlCol="0">
            <a:normAutofit/>
          </a:bodyPr>
          <a:lstStyle/>
          <a:p>
            <a:pPr>
              <a:lnSpc>
                <a:spcPct val="90000"/>
              </a:lnSpc>
            </a:pPr>
            <a:r>
              <a:rPr lang="en-US" sz="1800" dirty="0">
                <a:latin typeface="+mn-lt"/>
                <a:cs typeface="+mn-cs"/>
              </a:rPr>
              <a:t>What is a covered call?</a:t>
            </a:r>
          </a:p>
          <a:p>
            <a:pPr>
              <a:lnSpc>
                <a:spcPct val="90000"/>
              </a:lnSpc>
            </a:pPr>
            <a:endParaRPr lang="en-US" sz="1800" b="0" dirty="0">
              <a:latin typeface="+mn-lt"/>
              <a:cs typeface="+mn-cs"/>
            </a:endParaRPr>
          </a:p>
          <a:p>
            <a:pPr>
              <a:lnSpc>
                <a:spcPct val="150000"/>
              </a:lnSpc>
            </a:pPr>
            <a:r>
              <a:rPr lang="en-US" sz="1800" b="0" dirty="0">
                <a:latin typeface="+mn-lt"/>
                <a:cs typeface="+mn-cs"/>
              </a:rPr>
              <a:t>A covered call is a call sold against a trader’s long stock position. The trader will sell a call at a ratio of 1 option for every 100 shares of stock. This strategy can create an extra dividend stream over time. It also creates a cushion to the downside if the stock sells of slightly.</a:t>
            </a:r>
          </a:p>
        </p:txBody>
      </p:sp>
      <p:pic>
        <p:nvPicPr>
          <p:cNvPr id="7" name="Picture 6">
            <a:extLst>
              <a:ext uri="{FF2B5EF4-FFF2-40B4-BE49-F238E27FC236}">
                <a16:creationId xmlns:a16="http://schemas.microsoft.com/office/drawing/2014/main" id="{2E6F15DD-65B6-43DA-BE6E-D11362568D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24504" y="6133827"/>
            <a:ext cx="558730" cy="441698"/>
          </a:xfrm>
          <a:prstGeom prst="rect">
            <a:avLst/>
          </a:prstGeom>
        </p:spPr>
      </p:pic>
    </p:spTree>
    <p:extLst>
      <p:ext uri="{BB962C8B-B14F-4D97-AF65-F5344CB8AC3E}">
        <p14:creationId xmlns:p14="http://schemas.microsoft.com/office/powerpoint/2010/main" val="123258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2661" y="4654960"/>
            <a:ext cx="2530411" cy="648463"/>
          </a:xfrm>
        </p:spPr>
        <p:txBody>
          <a:bodyPr vert="horz" lIns="91440" tIns="45720" rIns="91440" bIns="45720" rtlCol="0" anchor="ctr">
            <a:normAutofit/>
          </a:bodyPr>
          <a:lstStyle/>
          <a:p>
            <a:r>
              <a:rPr lang="en-US" sz="3600" b="1" dirty="0">
                <a:latin typeface="+mj-lt"/>
                <a:cs typeface="+mj-cs"/>
              </a:rPr>
              <a:t>Covered Call</a:t>
            </a:r>
          </a:p>
        </p:txBody>
      </p:sp>
      <p:pic>
        <p:nvPicPr>
          <p:cNvPr id="10" name="Picture 9">
            <a:extLst>
              <a:ext uri="{FF2B5EF4-FFF2-40B4-BE49-F238E27FC236}">
                <a16:creationId xmlns:a16="http://schemas.microsoft.com/office/drawing/2014/main" id="{160C5794-EB86-4FBF-B1A5-96D6355BAA4F}"/>
              </a:ext>
            </a:extLst>
          </p:cNvPr>
          <p:cNvPicPr>
            <a:picLocks noChangeAspect="1"/>
          </p:cNvPicPr>
          <p:nvPr/>
        </p:nvPicPr>
        <p:blipFill rotWithShape="1">
          <a:blip r:embed="rId2">
            <a:extLst>
              <a:ext uri="{28A0092B-C50C-407E-A947-70E740481C1C}">
                <a14:useLocalDpi xmlns:a14="http://schemas.microsoft.com/office/drawing/2010/main" val="0"/>
              </a:ext>
            </a:extLst>
          </a:blip>
          <a:srcRect t="34275" b="2013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4294967295"/>
          </p:nvPr>
        </p:nvSpPr>
        <p:spPr>
          <a:xfrm>
            <a:off x="4225574" y="4179473"/>
            <a:ext cx="7485413" cy="1599438"/>
          </a:xfrm>
        </p:spPr>
        <p:txBody>
          <a:bodyPr vert="horz" lIns="91440" tIns="45720" rIns="91440" bIns="45720" rtlCol="0" anchor="ctr">
            <a:normAutofit/>
          </a:bodyPr>
          <a:lstStyle/>
          <a:p>
            <a:pPr marL="0" indent="0">
              <a:lnSpc>
                <a:spcPct val="150000"/>
              </a:lnSpc>
              <a:buNone/>
            </a:pPr>
            <a:r>
              <a:rPr lang="en-US" sz="1800" b="0" dirty="0">
                <a:latin typeface="+mn-lt"/>
                <a:cs typeface="+mn-cs"/>
              </a:rPr>
              <a:t>This strategy works best when a slow upward move in the stock is expected. There are better ways to profit if the trader thinks that the stock could go parabolic up. </a:t>
            </a:r>
          </a:p>
        </p:txBody>
      </p:sp>
      <p:pic>
        <p:nvPicPr>
          <p:cNvPr id="12" name="Picture 11">
            <a:extLst>
              <a:ext uri="{FF2B5EF4-FFF2-40B4-BE49-F238E27FC236}">
                <a16:creationId xmlns:a16="http://schemas.microsoft.com/office/drawing/2014/main" id="{176A9C1F-2CAC-4E08-8344-069CA45069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31622" y="6211292"/>
            <a:ext cx="558730" cy="441698"/>
          </a:xfrm>
          <a:prstGeom prst="rect">
            <a:avLst/>
          </a:prstGeom>
        </p:spPr>
      </p:pic>
    </p:spTree>
    <p:extLst>
      <p:ext uri="{BB962C8B-B14F-4D97-AF65-F5344CB8AC3E}">
        <p14:creationId xmlns:p14="http://schemas.microsoft.com/office/powerpoint/2010/main" val="585156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52232" y="239713"/>
            <a:ext cx="2405062" cy="639762"/>
          </a:xfrm>
        </p:spPr>
        <p:txBody>
          <a:bodyPr>
            <a:normAutofit/>
          </a:bodyPr>
          <a:lstStyle/>
          <a:p>
            <a:r>
              <a:rPr lang="en-US" sz="3200" b="1" dirty="0">
                <a:solidFill>
                  <a:srgbClr val="000000"/>
                </a:solidFill>
                <a:latin typeface="+mj-lt"/>
              </a:rPr>
              <a:t>Covered Call</a:t>
            </a:r>
          </a:p>
        </p:txBody>
      </p:sp>
      <p:sp>
        <p:nvSpPr>
          <p:cNvPr id="3" name="Content Placeholder 2"/>
          <p:cNvSpPr>
            <a:spLocks noGrp="1"/>
          </p:cNvSpPr>
          <p:nvPr>
            <p:ph idx="4294967295"/>
          </p:nvPr>
        </p:nvSpPr>
        <p:spPr>
          <a:xfrm>
            <a:off x="6354763" y="1259486"/>
            <a:ext cx="4202112" cy="415835"/>
          </a:xfrm>
        </p:spPr>
        <p:txBody>
          <a:bodyPr>
            <a:normAutofit/>
          </a:bodyPr>
          <a:lstStyle/>
          <a:p>
            <a:pPr marL="0" indent="0">
              <a:buNone/>
            </a:pPr>
            <a:r>
              <a:rPr lang="en-US" sz="1800" b="0" dirty="0">
                <a:solidFill>
                  <a:srgbClr val="000000"/>
                </a:solidFill>
                <a:latin typeface="+mn-lt"/>
                <a:cs typeface="Tahoma"/>
              </a:rPr>
              <a:t>A covered call is also a synthetic short put</a:t>
            </a:r>
            <a:r>
              <a:rPr lang="en-US" sz="1600" b="0" dirty="0">
                <a:solidFill>
                  <a:srgbClr val="000000"/>
                </a:solidFill>
                <a:latin typeface="Tahoma"/>
                <a:cs typeface="Tahoma"/>
              </a:rPr>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222" y="4144963"/>
            <a:ext cx="2303472" cy="2303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349" y="711104"/>
            <a:ext cx="2216150" cy="2210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4763" y="2055332"/>
            <a:ext cx="3432175"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6264" y="3338033"/>
            <a:ext cx="433387" cy="43338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3732" y="3372163"/>
            <a:ext cx="54927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5DAA86C9-FEC0-4BDF-BAAD-7F1CBDC1691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403243" y="6126715"/>
            <a:ext cx="558730" cy="441698"/>
          </a:xfrm>
          <a:prstGeom prst="rect">
            <a:avLst/>
          </a:prstGeom>
        </p:spPr>
      </p:pic>
    </p:spTree>
    <p:extLst>
      <p:ext uri="{BB962C8B-B14F-4D97-AF65-F5344CB8AC3E}">
        <p14:creationId xmlns:p14="http://schemas.microsoft.com/office/powerpoint/2010/main" val="4284566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03934" y="3089588"/>
            <a:ext cx="2540810" cy="678824"/>
          </a:xfrm>
        </p:spPr>
        <p:txBody>
          <a:bodyPr vert="horz" lIns="91440" tIns="45720" rIns="91440" bIns="45720" rtlCol="0" anchor="ctr">
            <a:normAutofit/>
          </a:bodyPr>
          <a:lstStyle/>
          <a:p>
            <a:r>
              <a:rPr lang="en-US" sz="3200" b="1" dirty="0">
                <a:latin typeface="+mj-lt"/>
                <a:cs typeface="+mj-cs"/>
              </a:rPr>
              <a:t>Covered Calls</a:t>
            </a:r>
          </a:p>
        </p:txBody>
      </p:sp>
      <p:pic>
        <p:nvPicPr>
          <p:cNvPr id="7" name="Picture Placeholder 6" descr="A person talking on a cell phone&#10;&#10;Description automatically generated with low confidence">
            <a:extLst>
              <a:ext uri="{FF2B5EF4-FFF2-40B4-BE49-F238E27FC236}">
                <a16:creationId xmlns:a16="http://schemas.microsoft.com/office/drawing/2014/main" id="{C8E43ACD-A480-4B0A-A113-A57F54651092}"/>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5695" r="23965" b="-2"/>
          <a:stretch/>
        </p:blipFill>
        <p:spPr>
          <a:xfrm>
            <a:off x="20" y="-1"/>
            <a:ext cx="4143544" cy="6856413"/>
          </a:xfrm>
          <a:custGeom>
            <a:avLst/>
            <a:gdLst/>
            <a:ahLst/>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sp>
        <p:nvSpPr>
          <p:cNvPr id="3" name="Content Placeholder 2"/>
          <p:cNvSpPr>
            <a:spLocks noGrp="1"/>
          </p:cNvSpPr>
          <p:nvPr>
            <p:ph idx="4294967295"/>
          </p:nvPr>
        </p:nvSpPr>
        <p:spPr>
          <a:xfrm>
            <a:off x="7405114" y="1459376"/>
            <a:ext cx="4304286" cy="3726399"/>
          </a:xfrm>
        </p:spPr>
        <p:txBody>
          <a:bodyPr vert="horz" lIns="91440" tIns="45720" rIns="91440" bIns="45720" rtlCol="0" anchor="ctr">
            <a:normAutofit/>
          </a:bodyPr>
          <a:lstStyle/>
          <a:p>
            <a:pPr marL="0" indent="0">
              <a:lnSpc>
                <a:spcPct val="150000"/>
              </a:lnSpc>
              <a:buNone/>
            </a:pPr>
            <a:r>
              <a:rPr lang="en-US" sz="1800" b="1" dirty="0">
                <a:latin typeface="+mn-lt"/>
                <a:cs typeface="+mn-cs"/>
              </a:rPr>
              <a:t>Outlook: </a:t>
            </a:r>
            <a:r>
              <a:rPr lang="en-US" sz="1800" b="0" dirty="0">
                <a:latin typeface="+mn-lt"/>
                <a:cs typeface="+mn-cs"/>
              </a:rPr>
              <a:t>Slow move up in the stock price until the options expiry.</a:t>
            </a:r>
            <a:endParaRPr lang="en-US" sz="1800" dirty="0">
              <a:latin typeface="+mn-lt"/>
              <a:cs typeface="+mn-cs"/>
            </a:endParaRPr>
          </a:p>
          <a:p>
            <a:pPr marL="0" indent="0">
              <a:lnSpc>
                <a:spcPct val="150000"/>
              </a:lnSpc>
              <a:buNone/>
            </a:pPr>
            <a:r>
              <a:rPr lang="en-US" sz="1800" b="1" dirty="0">
                <a:latin typeface="+mn-lt"/>
                <a:cs typeface="+mn-cs"/>
              </a:rPr>
              <a:t>Max Risk: </a:t>
            </a:r>
            <a:r>
              <a:rPr lang="en-US" sz="1800" b="0" dirty="0">
                <a:latin typeface="+mn-lt"/>
                <a:cs typeface="+mn-cs"/>
              </a:rPr>
              <a:t>The price paid for the stock minus the credit received from the short call.</a:t>
            </a:r>
          </a:p>
          <a:p>
            <a:pPr marL="0" indent="0">
              <a:lnSpc>
                <a:spcPct val="150000"/>
              </a:lnSpc>
              <a:buNone/>
            </a:pPr>
            <a:r>
              <a:rPr lang="en-US" sz="1800" b="1" dirty="0">
                <a:latin typeface="+mn-lt"/>
                <a:cs typeface="+mn-cs"/>
              </a:rPr>
              <a:t>Max Reward: </a:t>
            </a:r>
            <a:r>
              <a:rPr lang="en-US" sz="1800" b="0" dirty="0">
                <a:latin typeface="+mn-lt"/>
                <a:cs typeface="+mn-cs"/>
              </a:rPr>
              <a:t>Limited to the strike minus the stock price plus credit received. </a:t>
            </a:r>
          </a:p>
          <a:p>
            <a:pPr marL="0" indent="0">
              <a:lnSpc>
                <a:spcPct val="150000"/>
              </a:lnSpc>
              <a:buNone/>
            </a:pPr>
            <a:r>
              <a:rPr lang="en-US" sz="1800" b="1" dirty="0">
                <a:latin typeface="+mn-lt"/>
                <a:cs typeface="+mn-cs"/>
              </a:rPr>
              <a:t>Breakeven: </a:t>
            </a:r>
            <a:r>
              <a:rPr lang="en-US" sz="1800" b="0" dirty="0">
                <a:latin typeface="+mn-lt"/>
                <a:cs typeface="+mn-cs"/>
              </a:rPr>
              <a:t>Stock price minus credit received. </a:t>
            </a:r>
            <a:endParaRPr lang="en-US" sz="1800" dirty="0">
              <a:latin typeface="+mn-lt"/>
              <a:cs typeface="+mn-cs"/>
            </a:endParaRPr>
          </a:p>
        </p:txBody>
      </p:sp>
      <p:pic>
        <p:nvPicPr>
          <p:cNvPr id="9" name="Picture 8">
            <a:extLst>
              <a:ext uri="{FF2B5EF4-FFF2-40B4-BE49-F238E27FC236}">
                <a16:creationId xmlns:a16="http://schemas.microsoft.com/office/drawing/2014/main" id="{421A8B07-A4A4-4D4C-B49A-A07C33815F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340613" y="6151766"/>
            <a:ext cx="558730" cy="441698"/>
          </a:xfrm>
          <a:prstGeom prst="rect">
            <a:avLst/>
          </a:prstGeom>
        </p:spPr>
      </p:pic>
    </p:spTree>
    <p:extLst>
      <p:ext uri="{BB962C8B-B14F-4D97-AF65-F5344CB8AC3E}">
        <p14:creationId xmlns:p14="http://schemas.microsoft.com/office/powerpoint/2010/main" val="746272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99821" y="361323"/>
            <a:ext cx="2552939" cy="639427"/>
          </a:xfrm>
        </p:spPr>
        <p:txBody>
          <a:bodyPr vert="horz" lIns="91440" tIns="45720" rIns="91440" bIns="45720" rtlCol="0" anchor="ctr">
            <a:normAutofit/>
          </a:bodyPr>
          <a:lstStyle/>
          <a:p>
            <a:pPr>
              <a:spcBef>
                <a:spcPct val="0"/>
              </a:spcBef>
            </a:pPr>
            <a:r>
              <a:rPr lang="en-US" sz="3200" dirty="0">
                <a:solidFill>
                  <a:schemeClr val="tx1"/>
                </a:solidFill>
                <a:latin typeface="+mj-lt"/>
                <a:ea typeface="+mj-ea"/>
                <a:cs typeface="+mj-cs"/>
              </a:rPr>
              <a:t>Protective Put</a:t>
            </a:r>
          </a:p>
        </p:txBody>
      </p:sp>
      <p:pic>
        <p:nvPicPr>
          <p:cNvPr id="5" name="Picture 4">
            <a:extLst>
              <a:ext uri="{FF2B5EF4-FFF2-40B4-BE49-F238E27FC236}">
                <a16:creationId xmlns:a16="http://schemas.microsoft.com/office/drawing/2014/main" id="{A9FC8A64-2799-4E20-BAC9-3D1BEE626BAD}"/>
              </a:ext>
            </a:extLst>
          </p:cNvPr>
          <p:cNvPicPr>
            <a:picLocks noChangeAspect="1"/>
          </p:cNvPicPr>
          <p:nvPr/>
        </p:nvPicPr>
        <p:blipFill rotWithShape="1">
          <a:blip r:embed="rId2">
            <a:extLst>
              <a:ext uri="{28A0092B-C50C-407E-A947-70E740481C1C}">
                <a14:useLocalDpi xmlns:a14="http://schemas.microsoft.com/office/drawing/2010/main" val="0"/>
              </a:ext>
            </a:extLst>
          </a:blip>
          <a:srcRect l="20839" r="19626"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 Placeholder 2"/>
          <p:cNvSpPr>
            <a:spLocks noGrp="1"/>
          </p:cNvSpPr>
          <p:nvPr>
            <p:ph type="body" idx="1"/>
          </p:nvPr>
        </p:nvSpPr>
        <p:spPr>
          <a:xfrm>
            <a:off x="6599821" y="1362073"/>
            <a:ext cx="5364652" cy="3686445"/>
          </a:xfrm>
        </p:spPr>
        <p:txBody>
          <a:bodyPr vert="horz" lIns="91440" tIns="45720" rIns="91440" bIns="45720" rtlCol="0">
            <a:normAutofit/>
          </a:bodyPr>
          <a:lstStyle/>
          <a:p>
            <a:pPr>
              <a:lnSpc>
                <a:spcPct val="90000"/>
              </a:lnSpc>
            </a:pPr>
            <a:r>
              <a:rPr lang="en-US" sz="1800" dirty="0">
                <a:latin typeface="+mn-lt"/>
                <a:cs typeface="+mn-cs"/>
              </a:rPr>
              <a:t>A long put added to a long stock position.</a:t>
            </a:r>
          </a:p>
          <a:p>
            <a:pPr>
              <a:lnSpc>
                <a:spcPct val="90000"/>
              </a:lnSpc>
            </a:pPr>
            <a:r>
              <a:rPr lang="en-US" sz="1800" b="0" dirty="0">
                <a:latin typeface="+mn-lt"/>
                <a:cs typeface="+mn-cs"/>
              </a:rPr>
              <a:t>This strategy ensures the stocks value,  limiting the downside risk of the long stock </a:t>
            </a:r>
          </a:p>
          <a:p>
            <a:pPr>
              <a:lnSpc>
                <a:spcPct val="90000"/>
              </a:lnSpc>
            </a:pPr>
            <a:endParaRPr lang="en-US" sz="1800" b="0" dirty="0">
              <a:latin typeface="+mn-lt"/>
              <a:cs typeface="+mn-cs"/>
            </a:endParaRPr>
          </a:p>
          <a:p>
            <a:pPr>
              <a:lnSpc>
                <a:spcPct val="90000"/>
              </a:lnSpc>
            </a:pPr>
            <a:r>
              <a:rPr lang="en-US" sz="1800" dirty="0">
                <a:latin typeface="+mn-lt"/>
                <a:cs typeface="+mn-cs"/>
              </a:rPr>
              <a:t>Position</a:t>
            </a:r>
          </a:p>
          <a:p>
            <a:pPr marL="285750" indent="-285750">
              <a:lnSpc>
                <a:spcPct val="90000"/>
              </a:lnSpc>
              <a:buFont typeface="Wingdings" panose="05000000000000000000" pitchFamily="2" charset="2"/>
              <a:buChar char="v"/>
            </a:pPr>
            <a:r>
              <a:rPr lang="en-US" sz="1800" b="0" dirty="0">
                <a:latin typeface="+mn-lt"/>
                <a:cs typeface="+mn-cs"/>
              </a:rPr>
              <a:t>As can be seen in the P&amp;L graph of this strategy. It has the exact same risk profile as a long call.</a:t>
            </a:r>
          </a:p>
          <a:p>
            <a:pPr marL="285750" indent="-285750">
              <a:lnSpc>
                <a:spcPct val="90000"/>
              </a:lnSpc>
              <a:buFont typeface="Wingdings" panose="05000000000000000000" pitchFamily="2" charset="2"/>
              <a:buChar char="v"/>
            </a:pPr>
            <a:endParaRPr lang="en-US" sz="1800" b="0" dirty="0">
              <a:latin typeface="+mn-lt"/>
              <a:cs typeface="+mn-cs"/>
            </a:endParaRPr>
          </a:p>
          <a:p>
            <a:pPr marL="285750" indent="-285750">
              <a:lnSpc>
                <a:spcPct val="90000"/>
              </a:lnSpc>
              <a:buFont typeface="Wingdings" panose="05000000000000000000" pitchFamily="2" charset="2"/>
              <a:buChar char="v"/>
            </a:pPr>
            <a:r>
              <a:rPr lang="en-US" sz="1800" b="0" dirty="0">
                <a:latin typeface="+mn-lt"/>
                <a:cs typeface="+mn-cs"/>
              </a:rPr>
              <a:t>Protective puts are especially attractive in environments of low volatility. The premium for this insurance is relatively “cheap”</a:t>
            </a:r>
          </a:p>
        </p:txBody>
      </p:sp>
      <p:pic>
        <p:nvPicPr>
          <p:cNvPr id="7" name="Picture 6">
            <a:extLst>
              <a:ext uri="{FF2B5EF4-FFF2-40B4-BE49-F238E27FC236}">
                <a16:creationId xmlns:a16="http://schemas.microsoft.com/office/drawing/2014/main" id="{3501F2C8-5E73-499A-87AE-BC24E28ABC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96218" y="6189741"/>
            <a:ext cx="558730" cy="441698"/>
          </a:xfrm>
          <a:prstGeom prst="rect">
            <a:avLst/>
          </a:prstGeom>
        </p:spPr>
      </p:pic>
      <p:pic>
        <p:nvPicPr>
          <p:cNvPr id="9" name="Picture 8" descr="Chart, line chart&#10;&#10;Description automatically generated">
            <a:extLst>
              <a:ext uri="{FF2B5EF4-FFF2-40B4-BE49-F238E27FC236}">
                <a16:creationId xmlns:a16="http://schemas.microsoft.com/office/drawing/2014/main" id="{B59AEF9F-56AA-4E89-930B-3BD13D014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648" y="4967810"/>
            <a:ext cx="2319655" cy="1684924"/>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72000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 y="365125"/>
            <a:ext cx="5120114" cy="1692794"/>
          </a:xfrm>
        </p:spPr>
        <p:txBody>
          <a:bodyPr vert="horz" lIns="91440" tIns="45720" rIns="91440" bIns="45720" rtlCol="0" anchor="ctr">
            <a:normAutofit/>
          </a:bodyPr>
          <a:lstStyle/>
          <a:p>
            <a:pPr>
              <a:spcBef>
                <a:spcPct val="0"/>
              </a:spcBef>
            </a:pPr>
            <a:r>
              <a:rPr lang="en-US" sz="4400">
                <a:solidFill>
                  <a:schemeClr val="tx1"/>
                </a:solidFill>
                <a:latin typeface="+mj-lt"/>
                <a:ea typeface="+mj-ea"/>
                <a:cs typeface="+mj-cs"/>
              </a:rPr>
              <a:t>Selling a Cash Secured Put</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55322" y="2575034"/>
            <a:ext cx="4963426" cy="3462228"/>
          </a:xfrm>
        </p:spPr>
        <p:txBody>
          <a:bodyPr vert="horz" lIns="91440" tIns="45720" rIns="91440" bIns="45720" rtlCol="0">
            <a:normAutofit/>
          </a:bodyPr>
          <a:lstStyle/>
          <a:p>
            <a:pPr marL="285750" indent="-285750">
              <a:lnSpc>
                <a:spcPct val="150000"/>
              </a:lnSpc>
              <a:buFont typeface="Wingdings" panose="05000000000000000000" pitchFamily="2" charset="2"/>
              <a:buChar char="v"/>
            </a:pPr>
            <a:r>
              <a:rPr lang="en-US" sz="1800" b="0" dirty="0">
                <a:latin typeface="+mn-lt"/>
                <a:cs typeface="+mn-cs"/>
              </a:rPr>
              <a:t>You are willing to acquire the stock at a lower price.</a:t>
            </a:r>
          </a:p>
          <a:p>
            <a:pPr marL="285750" indent="-285750">
              <a:lnSpc>
                <a:spcPct val="150000"/>
              </a:lnSpc>
              <a:buFont typeface="Wingdings" panose="05000000000000000000" pitchFamily="2" charset="2"/>
              <a:buChar char="v"/>
            </a:pPr>
            <a:r>
              <a:rPr lang="en-US" sz="1800" b="0" dirty="0">
                <a:latin typeface="+mn-lt"/>
                <a:cs typeface="+mn-cs"/>
              </a:rPr>
              <a:t>Cover the cost of the stock if it is assigned by buying T-Bills.</a:t>
            </a:r>
          </a:p>
          <a:p>
            <a:pPr marL="285750" indent="-285750">
              <a:lnSpc>
                <a:spcPct val="150000"/>
              </a:lnSpc>
              <a:buFont typeface="Wingdings" panose="05000000000000000000" pitchFamily="2" charset="2"/>
              <a:buChar char="v"/>
            </a:pPr>
            <a:r>
              <a:rPr lang="en-US" sz="1800" b="0" dirty="0">
                <a:latin typeface="+mn-lt"/>
                <a:cs typeface="+mn-cs"/>
              </a:rPr>
              <a:t>If stock is not assigned, you collect the premium from the sale of the put</a:t>
            </a:r>
          </a:p>
        </p:txBody>
      </p:sp>
      <p:pic>
        <p:nvPicPr>
          <p:cNvPr id="5" name="Picture 4">
            <a:extLst>
              <a:ext uri="{FF2B5EF4-FFF2-40B4-BE49-F238E27FC236}">
                <a16:creationId xmlns:a16="http://schemas.microsoft.com/office/drawing/2014/main" id="{BED28316-F842-4CA3-8D62-12805D261194}"/>
              </a:ext>
            </a:extLst>
          </p:cNvPr>
          <p:cNvPicPr>
            <a:picLocks noChangeAspect="1"/>
          </p:cNvPicPr>
          <p:nvPr/>
        </p:nvPicPr>
        <p:blipFill rotWithShape="1">
          <a:blip r:embed="rId2">
            <a:extLst>
              <a:ext uri="{28A0092B-C50C-407E-A947-70E740481C1C}">
                <a14:useLocalDpi xmlns:a14="http://schemas.microsoft.com/office/drawing/2010/main" val="0"/>
              </a:ext>
            </a:extLst>
          </a:blip>
          <a:srcRect l="44767"/>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7" name="Picture 6">
            <a:extLst>
              <a:ext uri="{FF2B5EF4-FFF2-40B4-BE49-F238E27FC236}">
                <a16:creationId xmlns:a16="http://schemas.microsoft.com/office/drawing/2014/main" id="{F61A9D99-32A9-4102-AD4A-0E816A52D5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2540" y="144276"/>
            <a:ext cx="558730" cy="441698"/>
          </a:xfrm>
          <a:prstGeom prst="rect">
            <a:avLst/>
          </a:prstGeom>
        </p:spPr>
      </p:pic>
      <p:pic>
        <p:nvPicPr>
          <p:cNvPr id="9" name="Picture 8" descr="Chart, line chart&#10;&#10;Description automatically generated">
            <a:extLst>
              <a:ext uri="{FF2B5EF4-FFF2-40B4-BE49-F238E27FC236}">
                <a16:creationId xmlns:a16="http://schemas.microsoft.com/office/drawing/2014/main" id="{33E0FA69-4B28-4E70-9399-DFC876433A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8009" y="4998733"/>
            <a:ext cx="2330490" cy="1692794"/>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25510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57170" y="201765"/>
            <a:ext cx="3614997" cy="650005"/>
          </a:xfrm>
        </p:spPr>
        <p:txBody>
          <a:bodyPr vert="horz" lIns="91440" tIns="45720" rIns="91440" bIns="45720" rtlCol="0" anchor="b">
            <a:normAutofit/>
          </a:bodyPr>
          <a:lstStyle/>
          <a:p>
            <a:r>
              <a:rPr lang="en-US" sz="3200" b="1" dirty="0">
                <a:latin typeface="+mj-lt"/>
                <a:cs typeface="+mj-cs"/>
              </a:rPr>
              <a:t>Why Trade Options?</a:t>
            </a:r>
          </a:p>
        </p:txBody>
      </p:sp>
      <p:sp>
        <p:nvSpPr>
          <p:cNvPr id="3" name="Content Placeholder 2"/>
          <p:cNvSpPr>
            <a:spLocks noGrp="1"/>
          </p:cNvSpPr>
          <p:nvPr>
            <p:ph idx="4294967295"/>
          </p:nvPr>
        </p:nvSpPr>
        <p:spPr>
          <a:xfrm>
            <a:off x="257174" y="961177"/>
            <a:ext cx="5980788" cy="5895236"/>
          </a:xfrm>
        </p:spPr>
        <p:txBody>
          <a:bodyPr vert="horz" lIns="91440" tIns="45720" rIns="91440" bIns="45720" rtlCol="0">
            <a:normAutofit fontScale="92500" lnSpcReduction="10000"/>
          </a:bodyPr>
          <a:lstStyle/>
          <a:p>
            <a:pPr marL="0" lvl="0" indent="0">
              <a:lnSpc>
                <a:spcPct val="150000"/>
              </a:lnSpc>
              <a:buNone/>
            </a:pPr>
            <a:r>
              <a:rPr lang="en-US" sz="1800" b="1" dirty="0">
                <a:latin typeface="+mn-lt"/>
                <a:cs typeface="+mn-cs"/>
              </a:rPr>
              <a:t>Leverage</a:t>
            </a:r>
            <a:r>
              <a:rPr lang="en-US" sz="1800" b="0" dirty="0">
                <a:latin typeface="+mn-lt"/>
                <a:cs typeface="+mn-cs"/>
              </a:rPr>
              <a:t> - Options give you the ability to control larger amounts of stock with less capital. </a:t>
            </a:r>
          </a:p>
          <a:p>
            <a:pPr marL="0" lvl="0" indent="0">
              <a:lnSpc>
                <a:spcPct val="150000"/>
              </a:lnSpc>
              <a:buNone/>
            </a:pPr>
            <a:r>
              <a:rPr lang="en-US" sz="1800" b="0" i="1" dirty="0">
                <a:latin typeface="+mn-lt"/>
                <a:cs typeface="+mn-cs"/>
              </a:rPr>
              <a:t>- “More Bang for the Buck”</a:t>
            </a:r>
            <a:endParaRPr lang="en-US" sz="1800" dirty="0">
              <a:latin typeface="+mn-lt"/>
              <a:cs typeface="+mn-cs"/>
            </a:endParaRPr>
          </a:p>
          <a:p>
            <a:pPr marL="0" lvl="0" indent="0">
              <a:lnSpc>
                <a:spcPct val="150000"/>
              </a:lnSpc>
              <a:buNone/>
            </a:pPr>
            <a:r>
              <a:rPr lang="en-US" sz="1800" b="1" dirty="0">
                <a:latin typeface="+mn-lt"/>
                <a:cs typeface="+mn-cs"/>
              </a:rPr>
              <a:t>Flexible</a:t>
            </a:r>
            <a:r>
              <a:rPr lang="en-US" sz="1800" b="0" dirty="0">
                <a:latin typeface="+mn-lt"/>
                <a:cs typeface="+mn-cs"/>
              </a:rPr>
              <a:t> - Markets are said to up and down, but they also go sideways!</a:t>
            </a:r>
          </a:p>
          <a:p>
            <a:pPr marL="0" lvl="0" indent="0">
              <a:lnSpc>
                <a:spcPct val="150000"/>
              </a:lnSpc>
              <a:buNone/>
            </a:pPr>
            <a:r>
              <a:rPr lang="en-US" sz="1800" b="0" i="1" dirty="0">
                <a:latin typeface="+mn-lt"/>
                <a:cs typeface="+mn-cs"/>
              </a:rPr>
              <a:t>- Some option trades can make money if the stock does not move.</a:t>
            </a:r>
            <a:r>
              <a:rPr lang="en-US" sz="1800" b="0" dirty="0">
                <a:latin typeface="+mn-lt"/>
                <a:cs typeface="+mn-cs"/>
              </a:rPr>
              <a:t> </a:t>
            </a:r>
          </a:p>
          <a:p>
            <a:pPr marL="0" lvl="0" indent="0">
              <a:lnSpc>
                <a:spcPct val="150000"/>
              </a:lnSpc>
              <a:buNone/>
            </a:pPr>
            <a:r>
              <a:rPr lang="en-US" sz="1800" b="1" dirty="0">
                <a:latin typeface="+mn-lt"/>
                <a:cs typeface="+mn-cs"/>
              </a:rPr>
              <a:t>Risk Control </a:t>
            </a:r>
            <a:r>
              <a:rPr lang="en-US" sz="1800" b="0" dirty="0">
                <a:latin typeface="+mn-lt"/>
                <a:cs typeface="+mn-cs"/>
              </a:rPr>
              <a:t>- Options allow you to control the risk of stock positions, Protection</a:t>
            </a:r>
          </a:p>
          <a:p>
            <a:pPr marL="0" lvl="0" indent="0">
              <a:lnSpc>
                <a:spcPct val="150000"/>
              </a:lnSpc>
              <a:buNone/>
            </a:pPr>
            <a:r>
              <a:rPr lang="en-US" sz="1800" b="0" i="1" dirty="0">
                <a:latin typeface="+mn-lt"/>
                <a:cs typeface="+mn-cs"/>
              </a:rPr>
              <a:t>- Options can act as insurance against stocks you already own</a:t>
            </a:r>
            <a:endParaRPr lang="en-US" sz="1800" b="0" dirty="0">
              <a:latin typeface="+mn-lt"/>
              <a:cs typeface="+mn-cs"/>
            </a:endParaRPr>
          </a:p>
          <a:p>
            <a:pPr marL="0" lvl="0" indent="0">
              <a:lnSpc>
                <a:spcPct val="150000"/>
              </a:lnSpc>
              <a:buNone/>
            </a:pPr>
            <a:r>
              <a:rPr lang="en-US" sz="1800" b="1" dirty="0">
                <a:latin typeface="+mn-lt"/>
                <a:cs typeface="+mn-cs"/>
              </a:rPr>
              <a:t>Traders Edge </a:t>
            </a:r>
            <a:r>
              <a:rPr lang="en-US" sz="1800" b="0" dirty="0">
                <a:latin typeface="+mn-lt"/>
                <a:cs typeface="+mn-cs"/>
              </a:rPr>
              <a:t>– The options market allows for inefficiencies in pricing to occur which can be    	          </a:t>
            </a:r>
          </a:p>
          <a:p>
            <a:pPr marL="0" lvl="0" indent="0">
              <a:lnSpc>
                <a:spcPct val="150000"/>
              </a:lnSpc>
              <a:buNone/>
            </a:pPr>
            <a:r>
              <a:rPr lang="en-US" sz="1800" b="1" dirty="0">
                <a:latin typeface="+mn-lt"/>
                <a:cs typeface="+mn-cs"/>
              </a:rPr>
              <a:t>Replacement for stock trading </a:t>
            </a:r>
            <a:r>
              <a:rPr lang="en-US" sz="1800" b="0" dirty="0">
                <a:latin typeface="+mn-lt"/>
                <a:cs typeface="+mn-cs"/>
              </a:rPr>
              <a:t>– Cheaper way to actively trade stock</a:t>
            </a:r>
            <a:endParaRPr lang="en-US" sz="1800" dirty="0">
              <a:latin typeface="+mn-lt"/>
              <a:cs typeface="+mn-cs"/>
            </a:endParaRPr>
          </a:p>
          <a:p>
            <a:pPr lvl="0"/>
            <a:endParaRPr lang="en-US" sz="1300" dirty="0">
              <a:latin typeface="+mn-lt"/>
              <a:cs typeface="+mn-cs"/>
            </a:endParaRPr>
          </a:p>
          <a:p>
            <a:pPr lvl="0"/>
            <a:endParaRPr lang="en-US" sz="1300" dirty="0">
              <a:latin typeface="+mn-lt"/>
              <a:cs typeface="+mn-cs"/>
            </a:endParaRPr>
          </a:p>
          <a:p>
            <a:endParaRPr lang="en-US" sz="1300" dirty="0">
              <a:latin typeface="+mn-lt"/>
              <a:cs typeface="+mn-cs"/>
            </a:endParaRPr>
          </a:p>
        </p:txBody>
      </p:sp>
      <p:pic>
        <p:nvPicPr>
          <p:cNvPr id="7" name="Picture Placeholder 6">
            <a:extLst>
              <a:ext uri="{FF2B5EF4-FFF2-40B4-BE49-F238E27FC236}">
                <a16:creationId xmlns:a16="http://schemas.microsoft.com/office/drawing/2014/main" id="{083A4459-ACBB-4D43-B123-0EB7665C6315}"/>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8504" r="18502" b="-2"/>
          <a:stretch/>
        </p:blipFill>
        <p:spPr>
          <a:xfrm>
            <a:off x="5721536" y="1588"/>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pic>
        <p:nvPicPr>
          <p:cNvPr id="9" name="Picture 8">
            <a:extLst>
              <a:ext uri="{FF2B5EF4-FFF2-40B4-BE49-F238E27FC236}">
                <a16:creationId xmlns:a16="http://schemas.microsoft.com/office/drawing/2014/main" id="{A2B708E6-2F6D-48B7-85C9-34B03DF19A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4038" y="243927"/>
            <a:ext cx="558730" cy="441698"/>
          </a:xfrm>
          <a:prstGeom prst="rect">
            <a:avLst/>
          </a:prstGeom>
        </p:spPr>
      </p:pic>
    </p:spTree>
    <p:extLst>
      <p:ext uri="{BB962C8B-B14F-4D97-AF65-F5344CB8AC3E}">
        <p14:creationId xmlns:p14="http://schemas.microsoft.com/office/powerpoint/2010/main" val="66550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0934" y="1171852"/>
            <a:ext cx="4635572" cy="619983"/>
          </a:xfrm>
        </p:spPr>
        <p:txBody>
          <a:bodyPr vert="horz" lIns="91440" tIns="45720" rIns="91440" bIns="45720" rtlCol="0" anchor="b">
            <a:normAutofit/>
          </a:bodyPr>
          <a:lstStyle/>
          <a:p>
            <a:pPr>
              <a:spcBef>
                <a:spcPct val="0"/>
              </a:spcBef>
            </a:pPr>
            <a:r>
              <a:rPr lang="en-US" sz="3200" dirty="0">
                <a:solidFill>
                  <a:schemeClr val="tx1"/>
                </a:solidFill>
                <a:latin typeface="+mj-lt"/>
                <a:ea typeface="+mj-ea"/>
                <a:cs typeface="+mj-cs"/>
              </a:rPr>
              <a:t>Cash Secured Put Example</a:t>
            </a:r>
          </a:p>
        </p:txBody>
      </p:sp>
      <p:sp>
        <p:nvSpPr>
          <p:cNvPr id="3" name="Text Placeholder 2"/>
          <p:cNvSpPr>
            <a:spLocks noGrp="1"/>
          </p:cNvSpPr>
          <p:nvPr>
            <p:ph type="body" idx="1"/>
          </p:nvPr>
        </p:nvSpPr>
        <p:spPr>
          <a:xfrm>
            <a:off x="5080934" y="2438400"/>
            <a:ext cx="6309360" cy="4232856"/>
          </a:xfrm>
        </p:spPr>
        <p:txBody>
          <a:bodyPr vert="horz" lIns="91440" tIns="45720" rIns="91440" bIns="45720" rtlCol="0">
            <a:normAutofit lnSpcReduction="10000"/>
          </a:bodyPr>
          <a:lstStyle/>
          <a:p>
            <a:pPr>
              <a:lnSpc>
                <a:spcPct val="90000"/>
              </a:lnSpc>
            </a:pPr>
            <a:r>
              <a:rPr lang="en-US" sz="1800" b="0" dirty="0">
                <a:latin typeface="+mn-lt"/>
                <a:cs typeface="+mn-cs"/>
              </a:rPr>
              <a:t>This strategy can be attractive in a inflated volatility environment  as there is more premium to sell in these options.</a:t>
            </a:r>
          </a:p>
          <a:p>
            <a:pPr>
              <a:lnSpc>
                <a:spcPct val="90000"/>
              </a:lnSpc>
            </a:pPr>
            <a:endParaRPr lang="en-US" sz="1800" b="0" dirty="0">
              <a:latin typeface="+mn-lt"/>
              <a:cs typeface="+mn-cs"/>
            </a:endParaRPr>
          </a:p>
          <a:p>
            <a:pPr>
              <a:lnSpc>
                <a:spcPct val="90000"/>
              </a:lnSpc>
            </a:pPr>
            <a:r>
              <a:rPr lang="en-US" sz="1800" b="0" dirty="0">
                <a:latin typeface="+mn-lt"/>
                <a:cs typeface="+mn-cs"/>
              </a:rPr>
              <a:t>Example: </a:t>
            </a:r>
          </a:p>
          <a:p>
            <a:pPr>
              <a:lnSpc>
                <a:spcPct val="90000"/>
              </a:lnSpc>
            </a:pPr>
            <a:r>
              <a:rPr lang="en-US" sz="1800" b="0" dirty="0">
                <a:latin typeface="+mn-lt"/>
                <a:cs typeface="+mn-cs"/>
              </a:rPr>
              <a:t>Facebook (FB) is trading at $59.80 </a:t>
            </a:r>
          </a:p>
          <a:p>
            <a:pPr>
              <a:lnSpc>
                <a:spcPct val="90000"/>
              </a:lnSpc>
            </a:pPr>
            <a:r>
              <a:rPr lang="en-US" sz="1800" b="0" dirty="0">
                <a:latin typeface="+mn-lt"/>
                <a:cs typeface="+mn-cs"/>
              </a:rPr>
              <a:t>The implied volatility in the May Weekly options is at 140 points, relatively high compared to the volatility in the serial options. </a:t>
            </a:r>
          </a:p>
          <a:p>
            <a:pPr>
              <a:lnSpc>
                <a:spcPct val="90000"/>
              </a:lnSpc>
            </a:pPr>
            <a:r>
              <a:rPr lang="en-US" sz="1800" b="0" dirty="0">
                <a:latin typeface="+mn-lt"/>
                <a:cs typeface="+mn-cs"/>
              </a:rPr>
              <a:t>We can sell the FB May Weekly 59 Puts for $1.00  with cash in our account to purchase shares of the stock if it declines. </a:t>
            </a:r>
          </a:p>
          <a:p>
            <a:pPr>
              <a:lnSpc>
                <a:spcPct val="90000"/>
              </a:lnSpc>
            </a:pPr>
            <a:endParaRPr lang="en-US" sz="1800" b="0" dirty="0">
              <a:latin typeface="+mn-lt"/>
              <a:cs typeface="+mn-cs"/>
            </a:endParaRPr>
          </a:p>
          <a:p>
            <a:pPr>
              <a:lnSpc>
                <a:spcPct val="90000"/>
              </a:lnSpc>
            </a:pPr>
            <a:r>
              <a:rPr lang="en-US" sz="1800" b="0" dirty="0">
                <a:latin typeface="+mn-lt"/>
                <a:cs typeface="+mn-cs"/>
              </a:rPr>
              <a:t>Here we are able to lower our cost basis to $58 dollars, meaning if the stock declines we are long the shares at $58 or get to keep the $1.00 in premium we sold the Put for if the stock does not get put to us.</a:t>
            </a:r>
          </a:p>
          <a:p>
            <a:pPr indent="-228600">
              <a:lnSpc>
                <a:spcPct val="90000"/>
              </a:lnSpc>
              <a:buFont typeface="Arial" panose="020B0604020202020204" pitchFamily="34" charset="0"/>
              <a:buChar char="•"/>
            </a:pPr>
            <a:endParaRPr lang="en-US" sz="1400" dirty="0">
              <a:latin typeface="+mn-lt"/>
              <a:cs typeface="+mn-cs"/>
            </a:endParaRPr>
          </a:p>
        </p:txBody>
      </p:sp>
      <p:pic>
        <p:nvPicPr>
          <p:cNvPr id="6" name="Picture 5">
            <a:extLst>
              <a:ext uri="{FF2B5EF4-FFF2-40B4-BE49-F238E27FC236}">
                <a16:creationId xmlns:a16="http://schemas.microsoft.com/office/drawing/2014/main" id="{E8127F03-A59D-4F85-99E3-444A03637426}"/>
              </a:ext>
            </a:extLst>
          </p:cNvPr>
          <p:cNvPicPr>
            <a:picLocks noChangeAspect="1"/>
          </p:cNvPicPr>
          <p:nvPr/>
        </p:nvPicPr>
        <p:blipFill rotWithShape="1">
          <a:blip r:embed="rId2">
            <a:extLst>
              <a:ext uri="{28A0092B-C50C-407E-A947-70E740481C1C}">
                <a14:useLocalDpi xmlns:a14="http://schemas.microsoft.com/office/drawing/2010/main" val="0"/>
              </a:ext>
            </a:extLst>
          </a:blip>
          <a:srcRect l="25968" r="3601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3926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F0ACEE0-D198-435D-A151-70FB230E27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20345" y="6183740"/>
            <a:ext cx="558730" cy="441698"/>
          </a:xfrm>
          <a:prstGeom prst="rect">
            <a:avLst/>
          </a:prstGeom>
        </p:spPr>
      </p:pic>
    </p:spTree>
    <p:extLst>
      <p:ext uri="{BB962C8B-B14F-4D97-AF65-F5344CB8AC3E}">
        <p14:creationId xmlns:p14="http://schemas.microsoft.com/office/powerpoint/2010/main" val="3537286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50DC1C-E716-46F9-AFAE-464920A72A9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709448" y="1913950"/>
            <a:ext cx="4204137" cy="1342754"/>
          </a:xfrm>
        </p:spPr>
        <p:txBody>
          <a:bodyPr vert="horz" lIns="91440" tIns="45720" rIns="91440" bIns="45720" rtlCol="0" anchor="ctr">
            <a:normAutofit/>
          </a:bodyPr>
          <a:lstStyle/>
          <a:p>
            <a:pPr algn="ctr">
              <a:spcBef>
                <a:spcPct val="0"/>
              </a:spcBef>
            </a:pPr>
            <a:r>
              <a:rPr lang="en-US" dirty="0">
                <a:solidFill>
                  <a:schemeClr val="tx1"/>
                </a:solidFill>
                <a:latin typeface="+mj-lt"/>
                <a:ea typeface="+mj-ea"/>
                <a:cs typeface="+mj-cs"/>
              </a:rPr>
              <a:t>Review</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25516" y="3417573"/>
            <a:ext cx="4593021" cy="2619839"/>
          </a:xfrm>
        </p:spPr>
        <p:txBody>
          <a:bodyPr vert="horz" lIns="91440" tIns="45720" rIns="91440" bIns="45720" rtlCol="0" anchor="ctr">
            <a:normAutofit/>
          </a:bodyPr>
          <a:lstStyle/>
          <a:p>
            <a:pPr>
              <a:lnSpc>
                <a:spcPct val="150000"/>
              </a:lnSpc>
            </a:pPr>
            <a:r>
              <a:rPr lang="en-US" sz="1800" b="0" dirty="0">
                <a:latin typeface="+mn-lt"/>
                <a:cs typeface="+mn-cs"/>
              </a:rPr>
              <a:t>These are the topics that are essential for a trader to understand before they can even think of placing their first trade. In the next section “Intermediate Options Trading” we will discuss more complex strategies that a trader can use to trade any type of market.</a:t>
            </a:r>
          </a:p>
        </p:txBody>
      </p:sp>
      <p:pic>
        <p:nvPicPr>
          <p:cNvPr id="8" name="Picture 7">
            <a:extLst>
              <a:ext uri="{FF2B5EF4-FFF2-40B4-BE49-F238E27FC236}">
                <a16:creationId xmlns:a16="http://schemas.microsoft.com/office/drawing/2014/main" id="{78B76BFF-2064-4B83-97DD-3757E650E2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6151" y="177587"/>
            <a:ext cx="558730" cy="441698"/>
          </a:xfrm>
          <a:prstGeom prst="rect">
            <a:avLst/>
          </a:prstGeom>
        </p:spPr>
      </p:pic>
    </p:spTree>
    <p:extLst>
      <p:ext uri="{BB962C8B-B14F-4D97-AF65-F5344CB8AC3E}">
        <p14:creationId xmlns:p14="http://schemas.microsoft.com/office/powerpoint/2010/main" val="2724530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standing in front of a chalkboard&#10;&#10;Description automatically generated with medium confidence">
            <a:extLst>
              <a:ext uri="{FF2B5EF4-FFF2-40B4-BE49-F238E27FC236}">
                <a16:creationId xmlns:a16="http://schemas.microsoft.com/office/drawing/2014/main" id="{23D4793F-0F86-4C6B-9B83-6516EAF3075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541" r="21541"/>
          <a:stretch>
            <a:fillRect/>
          </a:stretch>
        </p:blipFill>
        <p:spPr/>
      </p:pic>
      <p:sp>
        <p:nvSpPr>
          <p:cNvPr id="2" name="Title 1"/>
          <p:cNvSpPr>
            <a:spLocks noGrp="1"/>
          </p:cNvSpPr>
          <p:nvPr>
            <p:ph type="title" idx="4294967295"/>
          </p:nvPr>
        </p:nvSpPr>
        <p:spPr>
          <a:xfrm>
            <a:off x="7351908" y="554702"/>
            <a:ext cx="3425825" cy="639762"/>
          </a:xfrm>
        </p:spPr>
        <p:txBody>
          <a:bodyPr>
            <a:normAutofit/>
          </a:bodyPr>
          <a:lstStyle/>
          <a:p>
            <a:r>
              <a:rPr lang="en-US" sz="3200" b="1" dirty="0">
                <a:solidFill>
                  <a:srgbClr val="000000"/>
                </a:solidFill>
                <a:latin typeface="+mj-lt"/>
                <a:cs typeface="Tahoma"/>
              </a:rPr>
              <a:t>Options Risk Graphs</a:t>
            </a:r>
          </a:p>
        </p:txBody>
      </p:sp>
      <p:pic>
        <p:nvPicPr>
          <p:cNvPr id="13" name="Picture 12" descr="Chart, line chart&#10;&#10;Description automatically generated">
            <a:extLst>
              <a:ext uri="{FF2B5EF4-FFF2-40B4-BE49-F238E27FC236}">
                <a16:creationId xmlns:a16="http://schemas.microsoft.com/office/drawing/2014/main" id="{BF4DE49C-736F-4F86-ADF1-B8356D04C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7838" y="1289960"/>
            <a:ext cx="6194214" cy="4660080"/>
          </a:xfrm>
          <a:prstGeom prst="rect">
            <a:avLst/>
          </a:prstGeom>
        </p:spPr>
      </p:pic>
      <p:pic>
        <p:nvPicPr>
          <p:cNvPr id="15" name="Picture 14">
            <a:extLst>
              <a:ext uri="{FF2B5EF4-FFF2-40B4-BE49-F238E27FC236}">
                <a16:creationId xmlns:a16="http://schemas.microsoft.com/office/drawing/2014/main" id="{1827B2A9-AE7D-4824-A7CF-54F7E70D9D0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02687" y="6091353"/>
            <a:ext cx="558730" cy="441698"/>
          </a:xfrm>
          <a:prstGeom prst="rect">
            <a:avLst/>
          </a:prstGeom>
        </p:spPr>
      </p:pic>
    </p:spTree>
    <p:extLst>
      <p:ext uri="{BB962C8B-B14F-4D97-AF65-F5344CB8AC3E}">
        <p14:creationId xmlns:p14="http://schemas.microsoft.com/office/powerpoint/2010/main" val="1080823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039B3D-868A-451C-84DD-F8122C25B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0928" y="0"/>
            <a:ext cx="6291977" cy="6858000"/>
          </a:xfrm>
          <a:prstGeom prst="rect">
            <a:avLst/>
          </a:prstGeom>
        </p:spPr>
      </p:pic>
      <p:sp>
        <p:nvSpPr>
          <p:cNvPr id="2" name="Title 1"/>
          <p:cNvSpPr>
            <a:spLocks noGrp="1"/>
          </p:cNvSpPr>
          <p:nvPr>
            <p:ph type="title"/>
          </p:nvPr>
        </p:nvSpPr>
        <p:spPr>
          <a:xfrm>
            <a:off x="1493904" y="1539893"/>
            <a:ext cx="2679879" cy="639762"/>
          </a:xfrm>
        </p:spPr>
        <p:txBody>
          <a:bodyPr>
            <a:normAutofit/>
          </a:bodyPr>
          <a:lstStyle/>
          <a:p>
            <a:r>
              <a:rPr lang="en-US" sz="3200" b="1" dirty="0">
                <a:solidFill>
                  <a:srgbClr val="000000"/>
                </a:solidFill>
                <a:latin typeface="+mj-lt"/>
                <a:cs typeface="Tahoma"/>
              </a:rPr>
              <a:t>Options Quote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489939781"/>
              </p:ext>
            </p:extLst>
          </p:nvPr>
        </p:nvGraphicFramePr>
        <p:xfrm>
          <a:off x="153472" y="3719547"/>
          <a:ext cx="8381997" cy="876300"/>
        </p:xfrm>
        <a:graphic>
          <a:graphicData uri="http://schemas.openxmlformats.org/drawingml/2006/table">
            <a:tbl>
              <a:tblPr firstRow="1" bandRow="1">
                <a:tableStyleId>{C4B1156A-380E-4F78-BDF5-A606A8083BF9}</a:tableStyleId>
              </a:tblPr>
              <a:tblGrid>
                <a:gridCol w="1676399">
                  <a:extLst>
                    <a:ext uri="{9D8B030D-6E8A-4147-A177-3AD203B41FA5}">
                      <a16:colId xmlns:a16="http://schemas.microsoft.com/office/drawing/2014/main" val="20000"/>
                    </a:ext>
                  </a:extLst>
                </a:gridCol>
                <a:gridCol w="1971322">
                  <a:extLst>
                    <a:ext uri="{9D8B030D-6E8A-4147-A177-3AD203B41FA5}">
                      <a16:colId xmlns:a16="http://schemas.microsoft.com/office/drawing/2014/main" val="20001"/>
                    </a:ext>
                  </a:extLst>
                </a:gridCol>
                <a:gridCol w="1552222">
                  <a:extLst>
                    <a:ext uri="{9D8B030D-6E8A-4147-A177-3AD203B41FA5}">
                      <a16:colId xmlns:a16="http://schemas.microsoft.com/office/drawing/2014/main" val="20002"/>
                    </a:ext>
                  </a:extLst>
                </a:gridCol>
                <a:gridCol w="1505655">
                  <a:extLst>
                    <a:ext uri="{9D8B030D-6E8A-4147-A177-3AD203B41FA5}">
                      <a16:colId xmlns:a16="http://schemas.microsoft.com/office/drawing/2014/main" val="20003"/>
                    </a:ext>
                  </a:extLst>
                </a:gridCol>
                <a:gridCol w="1676399">
                  <a:extLst>
                    <a:ext uri="{9D8B030D-6E8A-4147-A177-3AD203B41FA5}">
                      <a16:colId xmlns:a16="http://schemas.microsoft.com/office/drawing/2014/main" val="20004"/>
                    </a:ext>
                  </a:extLst>
                </a:gridCol>
              </a:tblGrid>
              <a:tr h="381000">
                <a:tc>
                  <a:txBody>
                    <a:bodyPr/>
                    <a:lstStyle/>
                    <a:p>
                      <a:pPr algn="ctr"/>
                      <a:r>
                        <a:rPr lang="en-US" sz="1400" dirty="0"/>
                        <a:t> Ticker</a:t>
                      </a:r>
                      <a:r>
                        <a:rPr lang="en-US" sz="1400" baseline="0" dirty="0"/>
                        <a:t> Symbol</a:t>
                      </a:r>
                      <a:endParaRPr lang="en-US" sz="1400" dirty="0"/>
                    </a:p>
                  </a:txBody>
                  <a:tcPr/>
                </a:tc>
                <a:tc>
                  <a:txBody>
                    <a:bodyPr/>
                    <a:lstStyle/>
                    <a:p>
                      <a:pPr algn="ctr"/>
                      <a:r>
                        <a:rPr lang="en-US" sz="1400" dirty="0"/>
                        <a:t>Expiration Month/Year</a:t>
                      </a:r>
                    </a:p>
                  </a:txBody>
                  <a:tcPr/>
                </a:tc>
                <a:tc>
                  <a:txBody>
                    <a:bodyPr/>
                    <a:lstStyle/>
                    <a:p>
                      <a:pPr algn="ctr"/>
                      <a:r>
                        <a:rPr lang="en-US" sz="1400" dirty="0"/>
                        <a:t>Strike</a:t>
                      </a:r>
                    </a:p>
                  </a:txBody>
                  <a:tcPr/>
                </a:tc>
                <a:tc>
                  <a:txBody>
                    <a:bodyPr/>
                    <a:lstStyle/>
                    <a:p>
                      <a:pPr algn="ctr"/>
                      <a:r>
                        <a:rPr lang="en-US" sz="1400" dirty="0"/>
                        <a:t>Type</a:t>
                      </a:r>
                    </a:p>
                  </a:txBody>
                  <a:tcPr/>
                </a:tc>
                <a:tc>
                  <a:txBody>
                    <a:bodyPr/>
                    <a:lstStyle/>
                    <a:p>
                      <a:pPr algn="ctr"/>
                      <a:r>
                        <a:rPr lang="en-US" sz="1400" dirty="0"/>
                        <a:t>Quote Price</a:t>
                      </a:r>
                    </a:p>
                  </a:txBody>
                  <a:tcPr/>
                </a:tc>
                <a:extLst>
                  <a:ext uri="{0D108BD9-81ED-4DB2-BD59-A6C34878D82A}">
                    <a16:rowId xmlns:a16="http://schemas.microsoft.com/office/drawing/2014/main" val="10000"/>
                  </a:ext>
                </a:extLst>
              </a:tr>
              <a:tr h="495300">
                <a:tc>
                  <a:txBody>
                    <a:bodyPr/>
                    <a:lstStyle/>
                    <a:p>
                      <a:pPr algn="ctr"/>
                      <a:r>
                        <a:rPr lang="en-US" dirty="0"/>
                        <a:t>AAPL</a:t>
                      </a:r>
                    </a:p>
                  </a:txBody>
                  <a:tcPr/>
                </a:tc>
                <a:tc>
                  <a:txBody>
                    <a:bodyPr/>
                    <a:lstStyle/>
                    <a:p>
                      <a:pPr algn="ctr"/>
                      <a:r>
                        <a:rPr lang="en-US" dirty="0"/>
                        <a:t>August 2012</a:t>
                      </a:r>
                    </a:p>
                  </a:txBody>
                  <a:tcPr/>
                </a:tc>
                <a:tc>
                  <a:txBody>
                    <a:bodyPr/>
                    <a:lstStyle/>
                    <a:p>
                      <a:pPr algn="ctr"/>
                      <a:r>
                        <a:rPr lang="en-US" dirty="0"/>
                        <a:t>600</a:t>
                      </a:r>
                    </a:p>
                  </a:txBody>
                  <a:tcPr/>
                </a:tc>
                <a:tc>
                  <a:txBody>
                    <a:bodyPr/>
                    <a:lstStyle/>
                    <a:p>
                      <a:pPr algn="ctr"/>
                      <a:r>
                        <a:rPr lang="en-US" dirty="0"/>
                        <a:t>Call</a:t>
                      </a:r>
                    </a:p>
                  </a:txBody>
                  <a:tcPr/>
                </a:tc>
                <a:tc>
                  <a:txBody>
                    <a:bodyPr/>
                    <a:lstStyle/>
                    <a:p>
                      <a:pPr algn="ctr"/>
                      <a:r>
                        <a:rPr lang="en-US" dirty="0"/>
                        <a:t>$7.45</a:t>
                      </a:r>
                    </a:p>
                  </a:txBody>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18239328"/>
              </p:ext>
            </p:extLst>
          </p:nvPr>
        </p:nvGraphicFramePr>
        <p:xfrm>
          <a:off x="153473" y="4876800"/>
          <a:ext cx="8381997" cy="1371600"/>
        </p:xfrm>
        <a:graphic>
          <a:graphicData uri="http://schemas.openxmlformats.org/drawingml/2006/table">
            <a:tbl>
              <a:tblPr firstRow="1" bandRow="1">
                <a:tableStyleId>{C4B1156A-380E-4F78-BDF5-A606A8083BF9}</a:tableStyleId>
              </a:tblPr>
              <a:tblGrid>
                <a:gridCol w="644769">
                  <a:extLst>
                    <a:ext uri="{9D8B030D-6E8A-4147-A177-3AD203B41FA5}">
                      <a16:colId xmlns:a16="http://schemas.microsoft.com/office/drawing/2014/main" val="20000"/>
                    </a:ext>
                  </a:extLst>
                </a:gridCol>
                <a:gridCol w="644769">
                  <a:extLst>
                    <a:ext uri="{9D8B030D-6E8A-4147-A177-3AD203B41FA5}">
                      <a16:colId xmlns:a16="http://schemas.microsoft.com/office/drawing/2014/main" val="20001"/>
                    </a:ext>
                  </a:extLst>
                </a:gridCol>
                <a:gridCol w="644769">
                  <a:extLst>
                    <a:ext uri="{9D8B030D-6E8A-4147-A177-3AD203B41FA5}">
                      <a16:colId xmlns:a16="http://schemas.microsoft.com/office/drawing/2014/main" val="20002"/>
                    </a:ext>
                  </a:extLst>
                </a:gridCol>
                <a:gridCol w="644769">
                  <a:extLst>
                    <a:ext uri="{9D8B030D-6E8A-4147-A177-3AD203B41FA5}">
                      <a16:colId xmlns:a16="http://schemas.microsoft.com/office/drawing/2014/main" val="20003"/>
                    </a:ext>
                  </a:extLst>
                </a:gridCol>
                <a:gridCol w="644769">
                  <a:extLst>
                    <a:ext uri="{9D8B030D-6E8A-4147-A177-3AD203B41FA5}">
                      <a16:colId xmlns:a16="http://schemas.microsoft.com/office/drawing/2014/main" val="20004"/>
                    </a:ext>
                  </a:extLst>
                </a:gridCol>
                <a:gridCol w="644769">
                  <a:extLst>
                    <a:ext uri="{9D8B030D-6E8A-4147-A177-3AD203B41FA5}">
                      <a16:colId xmlns:a16="http://schemas.microsoft.com/office/drawing/2014/main" val="20005"/>
                    </a:ext>
                  </a:extLst>
                </a:gridCol>
                <a:gridCol w="644769">
                  <a:extLst>
                    <a:ext uri="{9D8B030D-6E8A-4147-A177-3AD203B41FA5}">
                      <a16:colId xmlns:a16="http://schemas.microsoft.com/office/drawing/2014/main" val="20006"/>
                    </a:ext>
                  </a:extLst>
                </a:gridCol>
                <a:gridCol w="644769">
                  <a:extLst>
                    <a:ext uri="{9D8B030D-6E8A-4147-A177-3AD203B41FA5}">
                      <a16:colId xmlns:a16="http://schemas.microsoft.com/office/drawing/2014/main" val="20007"/>
                    </a:ext>
                  </a:extLst>
                </a:gridCol>
                <a:gridCol w="644769">
                  <a:extLst>
                    <a:ext uri="{9D8B030D-6E8A-4147-A177-3AD203B41FA5}">
                      <a16:colId xmlns:a16="http://schemas.microsoft.com/office/drawing/2014/main" val="20008"/>
                    </a:ext>
                  </a:extLst>
                </a:gridCol>
                <a:gridCol w="644769">
                  <a:extLst>
                    <a:ext uri="{9D8B030D-6E8A-4147-A177-3AD203B41FA5}">
                      <a16:colId xmlns:a16="http://schemas.microsoft.com/office/drawing/2014/main" val="20009"/>
                    </a:ext>
                  </a:extLst>
                </a:gridCol>
                <a:gridCol w="644769">
                  <a:extLst>
                    <a:ext uri="{9D8B030D-6E8A-4147-A177-3AD203B41FA5}">
                      <a16:colId xmlns:a16="http://schemas.microsoft.com/office/drawing/2014/main" val="20010"/>
                    </a:ext>
                  </a:extLst>
                </a:gridCol>
                <a:gridCol w="644769">
                  <a:extLst>
                    <a:ext uri="{9D8B030D-6E8A-4147-A177-3AD203B41FA5}">
                      <a16:colId xmlns:a16="http://schemas.microsoft.com/office/drawing/2014/main" val="20011"/>
                    </a:ext>
                  </a:extLst>
                </a:gridCol>
                <a:gridCol w="644769">
                  <a:extLst>
                    <a:ext uri="{9D8B030D-6E8A-4147-A177-3AD203B41FA5}">
                      <a16:colId xmlns:a16="http://schemas.microsoft.com/office/drawing/2014/main" val="20012"/>
                    </a:ext>
                  </a:extLst>
                </a:gridCol>
              </a:tblGrid>
              <a:tr h="457200">
                <a:tc>
                  <a:txBody>
                    <a:bodyPr/>
                    <a:lstStyle/>
                    <a:p>
                      <a:r>
                        <a:rPr lang="en-US" dirty="0" err="1"/>
                        <a:t>Mth</a:t>
                      </a:r>
                      <a:endParaRPr lang="en-US" dirty="0"/>
                    </a:p>
                  </a:txBody>
                  <a:tcPr/>
                </a:tc>
                <a:tc>
                  <a:txBody>
                    <a:bodyPr/>
                    <a:lstStyle/>
                    <a:p>
                      <a:r>
                        <a:rPr lang="en-US" dirty="0"/>
                        <a:t>Jan</a:t>
                      </a:r>
                    </a:p>
                  </a:txBody>
                  <a:tcPr/>
                </a:tc>
                <a:tc>
                  <a:txBody>
                    <a:bodyPr/>
                    <a:lstStyle/>
                    <a:p>
                      <a:r>
                        <a:rPr lang="en-US" dirty="0"/>
                        <a:t>Feb</a:t>
                      </a:r>
                    </a:p>
                  </a:txBody>
                  <a:tcPr/>
                </a:tc>
                <a:tc>
                  <a:txBody>
                    <a:bodyPr/>
                    <a:lstStyle/>
                    <a:p>
                      <a:r>
                        <a:rPr lang="en-US" dirty="0"/>
                        <a:t>Mar</a:t>
                      </a:r>
                    </a:p>
                  </a:txBody>
                  <a:tcPr/>
                </a:tc>
                <a:tc>
                  <a:txBody>
                    <a:bodyPr/>
                    <a:lstStyle/>
                    <a:p>
                      <a:r>
                        <a:rPr lang="en-US" dirty="0"/>
                        <a:t>Apr</a:t>
                      </a:r>
                    </a:p>
                  </a:txBody>
                  <a:tcPr/>
                </a:tc>
                <a:tc>
                  <a:txBody>
                    <a:bodyPr/>
                    <a:lstStyle/>
                    <a:p>
                      <a:r>
                        <a:rPr lang="en-US" dirty="0"/>
                        <a:t>May</a:t>
                      </a:r>
                    </a:p>
                  </a:txBody>
                  <a:tcPr/>
                </a:tc>
                <a:tc>
                  <a:txBody>
                    <a:bodyPr/>
                    <a:lstStyle/>
                    <a:p>
                      <a:r>
                        <a:rPr lang="en-US" dirty="0"/>
                        <a:t>Jun</a:t>
                      </a:r>
                    </a:p>
                  </a:txBody>
                  <a:tcPr/>
                </a:tc>
                <a:tc>
                  <a:txBody>
                    <a:bodyPr/>
                    <a:lstStyle/>
                    <a:p>
                      <a:r>
                        <a:rPr lang="en-US" dirty="0"/>
                        <a:t>Jul</a:t>
                      </a:r>
                    </a:p>
                  </a:txBody>
                  <a:tcPr/>
                </a:tc>
                <a:tc>
                  <a:txBody>
                    <a:bodyPr/>
                    <a:lstStyle/>
                    <a:p>
                      <a:r>
                        <a:rPr lang="en-US" dirty="0"/>
                        <a:t>Aug</a:t>
                      </a:r>
                    </a:p>
                  </a:txBody>
                  <a:tcPr/>
                </a:tc>
                <a:tc>
                  <a:txBody>
                    <a:bodyPr/>
                    <a:lstStyle/>
                    <a:p>
                      <a:r>
                        <a:rPr lang="en-US" dirty="0"/>
                        <a:t>Sept</a:t>
                      </a:r>
                    </a:p>
                  </a:txBody>
                  <a:tcPr/>
                </a:tc>
                <a:tc>
                  <a:txBody>
                    <a:bodyPr/>
                    <a:lstStyle/>
                    <a:p>
                      <a:r>
                        <a:rPr lang="en-US" dirty="0"/>
                        <a:t>Oct</a:t>
                      </a:r>
                    </a:p>
                  </a:txBody>
                  <a:tcPr/>
                </a:tc>
                <a:tc>
                  <a:txBody>
                    <a:bodyPr/>
                    <a:lstStyle/>
                    <a:p>
                      <a:r>
                        <a:rPr lang="en-US" dirty="0"/>
                        <a:t>Nov</a:t>
                      </a:r>
                    </a:p>
                  </a:txBody>
                  <a:tcPr/>
                </a:tc>
                <a:tc>
                  <a:txBody>
                    <a:bodyPr/>
                    <a:lstStyle/>
                    <a:p>
                      <a:r>
                        <a:rPr lang="en-US" dirty="0"/>
                        <a:t>Dec</a:t>
                      </a:r>
                    </a:p>
                  </a:txBody>
                  <a:tcPr/>
                </a:tc>
                <a:extLst>
                  <a:ext uri="{0D108BD9-81ED-4DB2-BD59-A6C34878D82A}">
                    <a16:rowId xmlns:a16="http://schemas.microsoft.com/office/drawing/2014/main" val="10000"/>
                  </a:ext>
                </a:extLst>
              </a:tr>
              <a:tr h="457200">
                <a:tc>
                  <a:txBody>
                    <a:bodyPr/>
                    <a:lstStyle/>
                    <a:p>
                      <a:pPr algn="ctr"/>
                      <a:r>
                        <a:rPr lang="en-US" dirty="0"/>
                        <a:t>Calls</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C</a:t>
                      </a:r>
                    </a:p>
                  </a:txBody>
                  <a:tcPr/>
                </a:tc>
                <a:tc>
                  <a:txBody>
                    <a:bodyPr/>
                    <a:lstStyle/>
                    <a:p>
                      <a:pPr algn="ctr"/>
                      <a:r>
                        <a:rPr lang="en-US" dirty="0"/>
                        <a:t>D</a:t>
                      </a:r>
                    </a:p>
                  </a:txBody>
                  <a:tcPr/>
                </a:tc>
                <a:tc>
                  <a:txBody>
                    <a:bodyPr/>
                    <a:lstStyle/>
                    <a:p>
                      <a:pPr algn="ctr"/>
                      <a:r>
                        <a:rPr lang="en-US" dirty="0"/>
                        <a:t>E</a:t>
                      </a:r>
                    </a:p>
                  </a:txBody>
                  <a:tcPr/>
                </a:tc>
                <a:tc>
                  <a:txBody>
                    <a:bodyPr/>
                    <a:lstStyle/>
                    <a:p>
                      <a:pPr algn="ctr"/>
                      <a:r>
                        <a:rPr lang="en-US" dirty="0"/>
                        <a:t>F</a:t>
                      </a:r>
                    </a:p>
                  </a:txBody>
                  <a:tcPr/>
                </a:tc>
                <a:tc>
                  <a:txBody>
                    <a:bodyPr/>
                    <a:lstStyle/>
                    <a:p>
                      <a:pPr algn="ctr"/>
                      <a:r>
                        <a:rPr lang="en-US" dirty="0"/>
                        <a:t>G</a:t>
                      </a:r>
                    </a:p>
                  </a:txBody>
                  <a:tcPr/>
                </a:tc>
                <a:tc>
                  <a:txBody>
                    <a:bodyPr/>
                    <a:lstStyle/>
                    <a:p>
                      <a:pPr algn="ctr"/>
                      <a:r>
                        <a:rPr lang="en-US" dirty="0"/>
                        <a:t>H</a:t>
                      </a:r>
                    </a:p>
                  </a:txBody>
                  <a:tcPr/>
                </a:tc>
                <a:tc>
                  <a:txBody>
                    <a:bodyPr/>
                    <a:lstStyle/>
                    <a:p>
                      <a:pPr algn="ctr"/>
                      <a:r>
                        <a:rPr lang="en-US" dirty="0"/>
                        <a:t>I</a:t>
                      </a:r>
                    </a:p>
                  </a:txBody>
                  <a:tcPr/>
                </a:tc>
                <a:tc>
                  <a:txBody>
                    <a:bodyPr/>
                    <a:lstStyle/>
                    <a:p>
                      <a:pPr algn="ctr"/>
                      <a:r>
                        <a:rPr lang="en-US" dirty="0"/>
                        <a:t>J</a:t>
                      </a:r>
                    </a:p>
                  </a:txBody>
                  <a:tcPr/>
                </a:tc>
                <a:tc>
                  <a:txBody>
                    <a:bodyPr/>
                    <a:lstStyle/>
                    <a:p>
                      <a:pPr algn="ctr"/>
                      <a:r>
                        <a:rPr lang="en-US" dirty="0"/>
                        <a:t>K</a:t>
                      </a:r>
                    </a:p>
                  </a:txBody>
                  <a:tcPr/>
                </a:tc>
                <a:tc>
                  <a:txBody>
                    <a:bodyPr/>
                    <a:lstStyle/>
                    <a:p>
                      <a:pPr algn="ctr"/>
                      <a:r>
                        <a:rPr lang="en-US" dirty="0"/>
                        <a:t>L</a:t>
                      </a:r>
                    </a:p>
                  </a:txBody>
                  <a:tcPr/>
                </a:tc>
                <a:extLst>
                  <a:ext uri="{0D108BD9-81ED-4DB2-BD59-A6C34878D82A}">
                    <a16:rowId xmlns:a16="http://schemas.microsoft.com/office/drawing/2014/main" val="10001"/>
                  </a:ext>
                </a:extLst>
              </a:tr>
              <a:tr h="457200">
                <a:tc>
                  <a:txBody>
                    <a:bodyPr/>
                    <a:lstStyle/>
                    <a:p>
                      <a:pPr algn="ctr"/>
                      <a:r>
                        <a:rPr lang="en-US" dirty="0"/>
                        <a:t>Puts</a:t>
                      </a:r>
                    </a:p>
                  </a:txBody>
                  <a:tcPr/>
                </a:tc>
                <a:tc>
                  <a:txBody>
                    <a:bodyPr/>
                    <a:lstStyle/>
                    <a:p>
                      <a:pPr algn="ctr"/>
                      <a:r>
                        <a:rPr lang="en-US" dirty="0"/>
                        <a:t>M</a:t>
                      </a:r>
                    </a:p>
                  </a:txBody>
                  <a:tcPr/>
                </a:tc>
                <a:tc>
                  <a:txBody>
                    <a:bodyPr/>
                    <a:lstStyle/>
                    <a:p>
                      <a:pPr algn="ctr"/>
                      <a:r>
                        <a:rPr lang="en-US" dirty="0"/>
                        <a:t>N</a:t>
                      </a:r>
                    </a:p>
                  </a:txBody>
                  <a:tcPr/>
                </a:tc>
                <a:tc>
                  <a:txBody>
                    <a:bodyPr/>
                    <a:lstStyle/>
                    <a:p>
                      <a:pPr algn="ctr"/>
                      <a:r>
                        <a:rPr lang="en-US" dirty="0"/>
                        <a:t>O</a:t>
                      </a:r>
                    </a:p>
                  </a:txBody>
                  <a:tcPr/>
                </a:tc>
                <a:tc>
                  <a:txBody>
                    <a:bodyPr/>
                    <a:lstStyle/>
                    <a:p>
                      <a:pPr algn="ctr"/>
                      <a:r>
                        <a:rPr lang="en-US" dirty="0"/>
                        <a:t>P</a:t>
                      </a:r>
                    </a:p>
                  </a:txBody>
                  <a:tcPr/>
                </a:tc>
                <a:tc>
                  <a:txBody>
                    <a:bodyPr/>
                    <a:lstStyle/>
                    <a:p>
                      <a:pPr algn="ctr"/>
                      <a:r>
                        <a:rPr lang="en-US" dirty="0"/>
                        <a:t>Q</a:t>
                      </a:r>
                    </a:p>
                  </a:txBody>
                  <a:tcPr/>
                </a:tc>
                <a:tc>
                  <a:txBody>
                    <a:bodyPr/>
                    <a:lstStyle/>
                    <a:p>
                      <a:pPr algn="ctr"/>
                      <a:r>
                        <a:rPr lang="en-US" dirty="0"/>
                        <a:t>R</a:t>
                      </a:r>
                    </a:p>
                  </a:txBody>
                  <a:tcPr/>
                </a:tc>
                <a:tc>
                  <a:txBody>
                    <a:bodyPr/>
                    <a:lstStyle/>
                    <a:p>
                      <a:pPr algn="ctr"/>
                      <a:r>
                        <a:rPr lang="en-US" dirty="0"/>
                        <a:t>S</a:t>
                      </a:r>
                    </a:p>
                  </a:txBody>
                  <a:tcPr/>
                </a:tc>
                <a:tc>
                  <a:txBody>
                    <a:bodyPr/>
                    <a:lstStyle/>
                    <a:p>
                      <a:pPr algn="ctr"/>
                      <a:r>
                        <a:rPr lang="en-US" dirty="0"/>
                        <a:t>T</a:t>
                      </a:r>
                    </a:p>
                  </a:txBody>
                  <a:tcPr/>
                </a:tc>
                <a:tc>
                  <a:txBody>
                    <a:bodyPr/>
                    <a:lstStyle/>
                    <a:p>
                      <a:pPr algn="ctr"/>
                      <a:r>
                        <a:rPr lang="en-US" dirty="0"/>
                        <a:t>U</a:t>
                      </a:r>
                    </a:p>
                  </a:txBody>
                  <a:tcPr/>
                </a:tc>
                <a:tc>
                  <a:txBody>
                    <a:bodyPr/>
                    <a:lstStyle/>
                    <a:p>
                      <a:pPr algn="ctr"/>
                      <a:r>
                        <a:rPr lang="en-US" dirty="0"/>
                        <a:t>V</a:t>
                      </a:r>
                    </a:p>
                  </a:txBody>
                  <a:tcPr/>
                </a:tc>
                <a:tc>
                  <a:txBody>
                    <a:bodyPr/>
                    <a:lstStyle/>
                    <a:p>
                      <a:pPr algn="ctr"/>
                      <a:r>
                        <a:rPr lang="en-US" dirty="0"/>
                        <a:t>W</a:t>
                      </a:r>
                    </a:p>
                  </a:txBody>
                  <a:tcPr/>
                </a:tc>
                <a:tc>
                  <a:txBody>
                    <a:bodyPr/>
                    <a:lstStyle/>
                    <a:p>
                      <a:pPr algn="ctr"/>
                      <a:r>
                        <a:rPr lang="en-US" dirty="0"/>
                        <a:t>X</a:t>
                      </a:r>
                    </a:p>
                  </a:txBody>
                  <a:tcPr/>
                </a:tc>
                <a:extLst>
                  <a:ext uri="{0D108BD9-81ED-4DB2-BD59-A6C34878D82A}">
                    <a16:rowId xmlns:a16="http://schemas.microsoft.com/office/drawing/2014/main" val="10002"/>
                  </a:ext>
                </a:extLst>
              </a:tr>
            </a:tbl>
          </a:graphicData>
        </a:graphic>
      </p:graphicFrame>
      <p:pic>
        <p:nvPicPr>
          <p:cNvPr id="10" name="Picture 9">
            <a:extLst>
              <a:ext uri="{FF2B5EF4-FFF2-40B4-BE49-F238E27FC236}">
                <a16:creationId xmlns:a16="http://schemas.microsoft.com/office/drawing/2014/main" id="{46C12291-1075-4363-8AA8-5080684313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6580" y="290629"/>
            <a:ext cx="558730" cy="441698"/>
          </a:xfrm>
          <a:prstGeom prst="rect">
            <a:avLst/>
          </a:prstGeom>
        </p:spPr>
      </p:pic>
    </p:spTree>
    <p:extLst>
      <p:ext uri="{BB962C8B-B14F-4D97-AF65-F5344CB8AC3E}">
        <p14:creationId xmlns:p14="http://schemas.microsoft.com/office/powerpoint/2010/main" val="3031714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43564" y="2577660"/>
            <a:ext cx="3259479" cy="1193626"/>
          </a:xfrm>
        </p:spPr>
        <p:txBody>
          <a:bodyPr vert="horz" lIns="91440" tIns="45720" rIns="91440" bIns="45720" rtlCol="0" anchor="ctr">
            <a:normAutofit/>
          </a:bodyPr>
          <a:lstStyle/>
          <a:p>
            <a:r>
              <a:rPr lang="en-US" sz="3200" b="1" dirty="0">
                <a:latin typeface="+mj-lt"/>
                <a:cs typeface="+mj-cs"/>
              </a:rPr>
              <a:t>Into To Options Review</a:t>
            </a:r>
          </a:p>
        </p:txBody>
      </p:sp>
      <p:pic>
        <p:nvPicPr>
          <p:cNvPr id="8" name="Picture Placeholder 7" descr="A person using a computer&#10;&#10;Description automatically generated with medium confidence">
            <a:extLst>
              <a:ext uri="{FF2B5EF4-FFF2-40B4-BE49-F238E27FC236}">
                <a16:creationId xmlns:a16="http://schemas.microsoft.com/office/drawing/2014/main" id="{269D4803-6331-4564-9966-08888049B9EF}"/>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32416" r="21903" b="-1"/>
          <a:stretch/>
        </p:blipFill>
        <p:spPr>
          <a:xfrm>
            <a:off x="20" y="-1"/>
            <a:ext cx="4143544" cy="6856413"/>
          </a:xfrm>
          <a:custGeom>
            <a:avLst/>
            <a:gdLst/>
            <a:ahLst/>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sp>
        <p:nvSpPr>
          <p:cNvPr id="3" name="Content Placeholder 2"/>
          <p:cNvSpPr>
            <a:spLocks noGrp="1"/>
          </p:cNvSpPr>
          <p:nvPr>
            <p:ph idx="4294967295"/>
          </p:nvPr>
        </p:nvSpPr>
        <p:spPr>
          <a:xfrm>
            <a:off x="6764055" y="255940"/>
            <a:ext cx="5298509" cy="6600472"/>
          </a:xfrm>
        </p:spPr>
        <p:txBody>
          <a:bodyPr vert="horz" lIns="91440" tIns="45720" rIns="91440" bIns="45720" rtlCol="0" anchor="ctr">
            <a:normAutofit lnSpcReduction="10000"/>
          </a:bodyPr>
          <a:lstStyle/>
          <a:p>
            <a:pPr marL="0" indent="0">
              <a:buNone/>
            </a:pPr>
            <a:r>
              <a:rPr lang="en-US" sz="1600" b="1" i="1" dirty="0">
                <a:latin typeface="+mn-lt"/>
                <a:cs typeface="+mn-cs"/>
              </a:rPr>
              <a:t>What is an Option? </a:t>
            </a:r>
            <a:r>
              <a:rPr lang="en-US" sz="1600" b="0" i="1" dirty="0">
                <a:latin typeface="+mn-lt"/>
                <a:cs typeface="+mn-cs"/>
              </a:rPr>
              <a:t>An option is a contract that gives the owner the right to buy or sell a specified number of shares or contracts of a particular stock, at a fixed price (strike price), by a specified date (expiration date).</a:t>
            </a:r>
          </a:p>
          <a:p>
            <a:pPr marL="0" indent="0">
              <a:buNone/>
            </a:pPr>
            <a:endParaRPr lang="en-US" sz="1600" b="0" i="1" dirty="0">
              <a:latin typeface="+mn-lt"/>
              <a:cs typeface="+mn-cs"/>
            </a:endParaRPr>
          </a:p>
          <a:p>
            <a:pPr marL="0" indent="0">
              <a:buNone/>
            </a:pPr>
            <a:r>
              <a:rPr lang="en-US" sz="1600" b="1" dirty="0">
                <a:latin typeface="+mn-lt"/>
                <a:cs typeface="+mn-cs"/>
              </a:rPr>
              <a:t>Why trade Options? </a:t>
            </a:r>
            <a:r>
              <a:rPr lang="en-US" sz="1600" b="0" dirty="0">
                <a:latin typeface="+mn-lt"/>
                <a:cs typeface="+mn-cs"/>
              </a:rPr>
              <a:t>Leverage, Risk Control, Flexibility &amp; Traders Edge</a:t>
            </a:r>
          </a:p>
          <a:p>
            <a:pPr marL="0" indent="0">
              <a:buNone/>
            </a:pPr>
            <a:r>
              <a:rPr lang="en-US" sz="1600" b="1" dirty="0">
                <a:latin typeface="+mn-lt"/>
                <a:cs typeface="+mn-cs"/>
              </a:rPr>
              <a:t>Types of Options? </a:t>
            </a:r>
            <a:r>
              <a:rPr lang="en-US" sz="1600" b="0" dirty="0">
                <a:latin typeface="+mn-lt"/>
                <a:cs typeface="+mn-cs"/>
              </a:rPr>
              <a:t>Calls (right to buy) – Puts (right to sell)</a:t>
            </a:r>
          </a:p>
          <a:p>
            <a:pPr marL="0" indent="0">
              <a:buNone/>
            </a:pPr>
            <a:r>
              <a:rPr lang="en-US" sz="1600" b="1" dirty="0">
                <a:latin typeface="+mn-lt"/>
                <a:cs typeface="+mn-cs"/>
              </a:rPr>
              <a:t>Moneyness </a:t>
            </a:r>
            <a:r>
              <a:rPr lang="en-US" sz="1600" dirty="0">
                <a:latin typeface="+mn-lt"/>
                <a:cs typeface="+mn-cs"/>
              </a:rPr>
              <a:t>– </a:t>
            </a:r>
            <a:r>
              <a:rPr lang="en-US" sz="1600" b="0" dirty="0">
                <a:latin typeface="+mn-lt"/>
                <a:cs typeface="+mn-cs"/>
              </a:rPr>
              <a:t>Is this option worth anything (OTM, ATM &amp; ITM)</a:t>
            </a:r>
          </a:p>
          <a:p>
            <a:pPr marL="0" indent="0">
              <a:buNone/>
            </a:pPr>
            <a:r>
              <a:rPr lang="en-US" sz="1600" b="1" dirty="0">
                <a:latin typeface="+mn-lt"/>
                <a:cs typeface="+mn-cs"/>
              </a:rPr>
              <a:t>Risk Graphs </a:t>
            </a:r>
            <a:r>
              <a:rPr lang="en-US" sz="1600" dirty="0">
                <a:latin typeface="+mn-lt"/>
                <a:cs typeface="+mn-cs"/>
              </a:rPr>
              <a:t>– </a:t>
            </a:r>
            <a:r>
              <a:rPr lang="en-US" sz="1600" b="0" dirty="0">
                <a:latin typeface="+mn-lt"/>
                <a:cs typeface="+mn-cs"/>
              </a:rPr>
              <a:t>Are my losses capped / unlimited. Are my profits capped / unlimited</a:t>
            </a:r>
          </a:p>
          <a:p>
            <a:pPr marL="0" indent="0">
              <a:buNone/>
            </a:pPr>
            <a:r>
              <a:rPr lang="en-US" sz="1600" b="1" dirty="0">
                <a:latin typeface="+mn-lt"/>
                <a:cs typeface="+mn-cs"/>
              </a:rPr>
              <a:t>Option Quote </a:t>
            </a:r>
            <a:r>
              <a:rPr lang="en-US" sz="1600" dirty="0">
                <a:latin typeface="+mn-lt"/>
                <a:cs typeface="+mn-cs"/>
              </a:rPr>
              <a:t>– </a:t>
            </a:r>
            <a:r>
              <a:rPr lang="en-US" sz="1600" b="0" dirty="0">
                <a:latin typeface="+mn-lt"/>
                <a:cs typeface="+mn-cs"/>
              </a:rPr>
              <a:t>How can I read a quote?</a:t>
            </a:r>
          </a:p>
          <a:p>
            <a:pPr marL="0" indent="0">
              <a:buNone/>
            </a:pPr>
            <a:r>
              <a:rPr lang="en-US" sz="1600" b="1" dirty="0">
                <a:latin typeface="+mn-lt"/>
                <a:cs typeface="+mn-cs"/>
              </a:rPr>
              <a:t>Pricing Models </a:t>
            </a:r>
            <a:r>
              <a:rPr lang="en-US" sz="1600" dirty="0">
                <a:latin typeface="+mn-lt"/>
                <a:cs typeface="+mn-cs"/>
              </a:rPr>
              <a:t>– </a:t>
            </a:r>
            <a:r>
              <a:rPr lang="en-US" sz="1600" b="0" dirty="0">
                <a:latin typeface="+mn-lt"/>
                <a:cs typeface="+mn-cs"/>
              </a:rPr>
              <a:t>What factors go into how options are valued? What are factors of intrinsic and extrinsic option values?</a:t>
            </a:r>
          </a:p>
          <a:p>
            <a:pPr marL="0" indent="0">
              <a:buNone/>
            </a:pPr>
            <a:r>
              <a:rPr lang="en-US" sz="1600" b="1" dirty="0">
                <a:latin typeface="+mn-lt"/>
                <a:cs typeface="+mn-cs"/>
              </a:rPr>
              <a:t>Six Elements of Option Pricing </a:t>
            </a:r>
            <a:r>
              <a:rPr lang="en-US" sz="1600" dirty="0">
                <a:latin typeface="+mn-lt"/>
                <a:cs typeface="+mn-cs"/>
              </a:rPr>
              <a:t>– </a:t>
            </a:r>
            <a:r>
              <a:rPr lang="en-US" sz="1600" b="0" dirty="0">
                <a:latin typeface="+mn-lt"/>
                <a:cs typeface="+mn-cs"/>
              </a:rPr>
              <a:t>American or European Style, Intrinsic Value, Time, Interest Rates, Dividends, Volatility</a:t>
            </a:r>
            <a:endParaRPr lang="en-US" sz="1600" dirty="0">
              <a:latin typeface="+mn-lt"/>
              <a:cs typeface="+mn-cs"/>
            </a:endParaRPr>
          </a:p>
          <a:p>
            <a:pPr marL="0" indent="0">
              <a:buNone/>
            </a:pPr>
            <a:endParaRPr lang="en-US" sz="1600" dirty="0">
              <a:latin typeface="+mn-lt"/>
              <a:cs typeface="+mn-cs"/>
            </a:endParaRPr>
          </a:p>
          <a:p>
            <a:pPr marL="0" indent="0">
              <a:buNone/>
            </a:pPr>
            <a:r>
              <a:rPr lang="en-US" sz="1600" b="1" dirty="0">
                <a:latin typeface="+mn-lt"/>
                <a:cs typeface="+mn-cs"/>
              </a:rPr>
              <a:t>Extras</a:t>
            </a:r>
          </a:p>
          <a:p>
            <a:pPr marL="0" indent="0">
              <a:buNone/>
            </a:pPr>
            <a:r>
              <a:rPr lang="en-US" sz="1600" b="0" dirty="0">
                <a:latin typeface="+mn-lt"/>
                <a:cs typeface="+mn-cs"/>
              </a:rPr>
              <a:t>Where do options trade?</a:t>
            </a:r>
          </a:p>
          <a:p>
            <a:pPr marL="0" indent="0">
              <a:buNone/>
            </a:pPr>
            <a:r>
              <a:rPr lang="en-US" sz="1600" b="0" dirty="0">
                <a:latin typeface="+mn-lt"/>
                <a:cs typeface="+mn-cs"/>
              </a:rPr>
              <a:t>Index vs Stock vs Future Options</a:t>
            </a:r>
          </a:p>
          <a:p>
            <a:pPr marL="0" indent="0">
              <a:buNone/>
            </a:pPr>
            <a:r>
              <a:rPr lang="en-US" sz="1600" b="0" dirty="0">
                <a:latin typeface="+mn-lt"/>
                <a:cs typeface="+mn-cs"/>
              </a:rPr>
              <a:t>How / Why I started trading options</a:t>
            </a:r>
          </a:p>
          <a:p>
            <a:endParaRPr lang="en-US" sz="1100" b="0" dirty="0">
              <a:latin typeface="+mn-lt"/>
              <a:cs typeface="+mn-cs"/>
            </a:endParaRPr>
          </a:p>
        </p:txBody>
      </p:sp>
      <p:sp>
        <p:nvSpPr>
          <p:cNvPr id="7" name="TextBox 6"/>
          <p:cNvSpPr txBox="1"/>
          <p:nvPr/>
        </p:nvSpPr>
        <p:spPr>
          <a:xfrm>
            <a:off x="1034650" y="2120460"/>
            <a:ext cx="914400" cy="914400"/>
          </a:xfrm>
          <a:prstGeom prst="rect">
            <a:avLst/>
          </a:prstGeom>
        </p:spPr>
        <p:txBody>
          <a:bodyPr vert="horz" wrap="none" lIns="91440" tIns="45720" rIns="91440" bIns="45720" rtlCol="0" anchor="ctr">
            <a:normAutofit/>
          </a:bodyPr>
          <a:lstStyle/>
          <a:p>
            <a:pPr>
              <a:spcBef>
                <a:spcPct val="0"/>
              </a:spcBef>
            </a:pPr>
            <a:endParaRPr lang="en-US" sz="2400" dirty="0">
              <a:solidFill>
                <a:srgbClr val="333333"/>
              </a:solidFill>
              <a:latin typeface="Perpetua" pitchFamily="18" charset="0"/>
            </a:endParaRPr>
          </a:p>
        </p:txBody>
      </p:sp>
      <p:pic>
        <p:nvPicPr>
          <p:cNvPr id="10" name="Picture 9">
            <a:extLst>
              <a:ext uri="{FF2B5EF4-FFF2-40B4-BE49-F238E27FC236}">
                <a16:creationId xmlns:a16="http://schemas.microsoft.com/office/drawing/2014/main" id="{5919C2DA-FBB0-4492-906C-FEDF049894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340613" y="6214396"/>
            <a:ext cx="558730" cy="441698"/>
          </a:xfrm>
          <a:prstGeom prst="rect">
            <a:avLst/>
          </a:prstGeom>
        </p:spPr>
      </p:pic>
    </p:spTree>
    <p:extLst>
      <p:ext uri="{BB962C8B-B14F-4D97-AF65-F5344CB8AC3E}">
        <p14:creationId xmlns:p14="http://schemas.microsoft.com/office/powerpoint/2010/main" val="3143113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828585" y="212501"/>
            <a:ext cx="5181510" cy="717818"/>
          </a:xfrm>
        </p:spPr>
        <p:txBody>
          <a:bodyPr vert="horz" lIns="91440" tIns="45720" rIns="91440" bIns="45720" rtlCol="0" anchor="ctr">
            <a:normAutofit/>
          </a:bodyPr>
          <a:lstStyle/>
          <a:p>
            <a:r>
              <a:rPr lang="en-US" sz="3200" b="1" dirty="0">
                <a:latin typeface="+mj-lt"/>
                <a:cs typeface="+mj-cs"/>
              </a:rPr>
              <a:t>6 Elements of Options Pricing</a:t>
            </a:r>
          </a:p>
        </p:txBody>
      </p:sp>
      <p:sp>
        <p:nvSpPr>
          <p:cNvPr id="5" name="Rectangle 4"/>
          <p:cNvSpPr/>
          <p:nvPr/>
        </p:nvSpPr>
        <p:spPr>
          <a:xfrm>
            <a:off x="384197" y="1142820"/>
            <a:ext cx="6248423" cy="5191886"/>
          </a:xfrm>
          <a:prstGeom prst="rect">
            <a:avLst/>
          </a:prstGeom>
        </p:spPr>
        <p:txBody>
          <a:bodyPr vert="horz" lIns="91440" tIns="45720" rIns="91440" bIns="45720" rtlCol="0">
            <a:noAutofit/>
          </a:bodyPr>
          <a:lstStyle/>
          <a:p>
            <a:pPr>
              <a:lnSpc>
                <a:spcPct val="90000"/>
              </a:lnSpc>
            </a:pPr>
            <a:r>
              <a:rPr lang="en-US" sz="1400" b="1" dirty="0"/>
              <a:t>Element 1: American or European Style</a:t>
            </a:r>
          </a:p>
          <a:p>
            <a:pPr>
              <a:lnSpc>
                <a:spcPct val="90000"/>
              </a:lnSpc>
            </a:pPr>
            <a:r>
              <a:rPr lang="en-US" sz="1400" dirty="0"/>
              <a:t>American Style = early exercise and physical delivery</a:t>
            </a:r>
          </a:p>
          <a:p>
            <a:pPr>
              <a:lnSpc>
                <a:spcPct val="90000"/>
              </a:lnSpc>
            </a:pPr>
            <a:r>
              <a:rPr lang="en-US" sz="1400" dirty="0"/>
              <a:t>European Style = exercise at expiration and cash settlement</a:t>
            </a:r>
          </a:p>
          <a:p>
            <a:pPr>
              <a:lnSpc>
                <a:spcPct val="90000"/>
              </a:lnSpc>
            </a:pPr>
            <a:br>
              <a:rPr lang="en-US" sz="1400" dirty="0"/>
            </a:br>
            <a:r>
              <a:rPr lang="en-US" sz="1400" b="1" dirty="0"/>
              <a:t>Element 2: Intrinsic Value</a:t>
            </a:r>
          </a:p>
          <a:p>
            <a:pPr>
              <a:lnSpc>
                <a:spcPct val="90000"/>
              </a:lnSpc>
              <a:spcAft>
                <a:spcPts val="600"/>
              </a:spcAft>
            </a:pPr>
            <a:r>
              <a:rPr lang="en-US" sz="1400" dirty="0"/>
              <a:t>Do not confuse intrinsic value with premium</a:t>
            </a:r>
          </a:p>
          <a:p>
            <a:pPr>
              <a:lnSpc>
                <a:spcPct val="90000"/>
              </a:lnSpc>
            </a:pPr>
            <a:br>
              <a:rPr lang="en-US" sz="1400" dirty="0"/>
            </a:br>
            <a:r>
              <a:rPr lang="en-US" sz="1400" b="1" dirty="0"/>
              <a:t>Element 3: Time</a:t>
            </a:r>
          </a:p>
          <a:p>
            <a:pPr>
              <a:lnSpc>
                <a:spcPct val="90000"/>
              </a:lnSpc>
            </a:pPr>
            <a:r>
              <a:rPr lang="en-US" sz="1400" dirty="0"/>
              <a:t>Time tends to add value to options (insurance analogy)</a:t>
            </a:r>
          </a:p>
          <a:p>
            <a:pPr>
              <a:lnSpc>
                <a:spcPct val="90000"/>
              </a:lnSpc>
            </a:pPr>
            <a:r>
              <a:rPr lang="en-US" sz="1400" dirty="0"/>
              <a:t>Exceptions: American style options may have no added time value</a:t>
            </a:r>
          </a:p>
          <a:p>
            <a:pPr>
              <a:lnSpc>
                <a:spcPct val="90000"/>
              </a:lnSpc>
            </a:pPr>
            <a:r>
              <a:rPr lang="en-US" sz="1400" dirty="0"/>
              <a:t>European style options may even have negative time value</a:t>
            </a:r>
          </a:p>
          <a:p>
            <a:pPr>
              <a:lnSpc>
                <a:spcPct val="90000"/>
              </a:lnSpc>
            </a:pPr>
            <a:br>
              <a:rPr lang="en-US" sz="1400" dirty="0"/>
            </a:br>
            <a:r>
              <a:rPr lang="en-US" sz="1400" b="1" dirty="0"/>
              <a:t>Element 4: Interest rates</a:t>
            </a:r>
          </a:p>
          <a:p>
            <a:pPr>
              <a:lnSpc>
                <a:spcPct val="90000"/>
              </a:lnSpc>
            </a:pPr>
            <a:r>
              <a:rPr lang="en-US" sz="1400" dirty="0"/>
              <a:t>The higher the interest rate the higher the call price and the lower the put price. “Cost of Carry” Interest rates also gives the signal when to expect early put assignment</a:t>
            </a:r>
          </a:p>
          <a:p>
            <a:pPr>
              <a:lnSpc>
                <a:spcPct val="90000"/>
              </a:lnSpc>
            </a:pPr>
            <a:br>
              <a:rPr lang="en-US" sz="1400" dirty="0"/>
            </a:br>
            <a:r>
              <a:rPr lang="en-US" sz="1400" b="1" dirty="0"/>
              <a:t>Element 5: Dividends</a:t>
            </a:r>
          </a:p>
          <a:p>
            <a:pPr>
              <a:lnSpc>
                <a:spcPct val="90000"/>
              </a:lnSpc>
            </a:pPr>
            <a:r>
              <a:rPr lang="en-US" sz="1400" dirty="0"/>
              <a:t>As opposed to interest rates, the higher the dividend, the higher the put price and the lower the call price. Dividends also create extra hidden expirations</a:t>
            </a:r>
          </a:p>
          <a:p>
            <a:pPr>
              <a:lnSpc>
                <a:spcPct val="90000"/>
              </a:lnSpc>
            </a:pPr>
            <a:br>
              <a:rPr lang="en-US" sz="1400" dirty="0"/>
            </a:br>
            <a:r>
              <a:rPr lang="en-US" sz="1400" b="1" dirty="0"/>
              <a:t>Element 6: Volatility</a:t>
            </a:r>
          </a:p>
          <a:p>
            <a:pPr>
              <a:lnSpc>
                <a:spcPct val="90000"/>
              </a:lnSpc>
            </a:pPr>
            <a:r>
              <a:rPr lang="en-US" sz="1400" dirty="0"/>
              <a:t>There are two types of volatility: Historical (looking backwards) and implied (predicted). Volatility is about fluctuation and not where options expire. Volatility is always zero at expiration. In, at and out of the money options have different volatilities; this difference is called the skew.</a:t>
            </a:r>
          </a:p>
        </p:txBody>
      </p:sp>
      <p:pic>
        <p:nvPicPr>
          <p:cNvPr id="7" name="Picture Placeholder 6" descr="A picture containing text, indoor&#10;&#10;Description automatically generated">
            <a:extLst>
              <a:ext uri="{FF2B5EF4-FFF2-40B4-BE49-F238E27FC236}">
                <a16:creationId xmlns:a16="http://schemas.microsoft.com/office/drawing/2014/main" id="{007B4AF6-797F-41DE-A570-DA56BC99D1AE}"/>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0818" r="32288"/>
          <a:stretch/>
        </p:blipFill>
        <p:spPr>
          <a:xfrm>
            <a:off x="6890197" y="10"/>
            <a:ext cx="5301802" cy="6857990"/>
          </a:xfrm>
          <a:prstGeom prst="rect">
            <a:avLst/>
          </a:prstGeom>
          <a:effectLst/>
        </p:spPr>
      </p:pic>
      <p:pic>
        <p:nvPicPr>
          <p:cNvPr id="9" name="Picture 8">
            <a:extLst>
              <a:ext uri="{FF2B5EF4-FFF2-40B4-BE49-F238E27FC236}">
                <a16:creationId xmlns:a16="http://schemas.microsoft.com/office/drawing/2014/main" id="{13EEB338-90C2-4ADD-9CA5-0912DE8D903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832" y="174364"/>
            <a:ext cx="558730" cy="441698"/>
          </a:xfrm>
          <a:prstGeom prst="rect">
            <a:avLst/>
          </a:prstGeom>
        </p:spPr>
      </p:pic>
    </p:spTree>
    <p:extLst>
      <p:ext uri="{BB962C8B-B14F-4D97-AF65-F5344CB8AC3E}">
        <p14:creationId xmlns:p14="http://schemas.microsoft.com/office/powerpoint/2010/main" val="3236267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0"/>
        <p:cNvGrpSpPr/>
        <p:nvPr/>
      </p:nvGrpSpPr>
      <p:grpSpPr>
        <a:xfrm>
          <a:off x="0" y="0"/>
          <a:ext cx="0" cy="0"/>
          <a:chOff x="0" y="0"/>
          <a:chExt cx="0" cy="0"/>
        </a:xfrm>
      </p:grpSpPr>
      <p:sp useBgFill="1">
        <p:nvSpPr>
          <p:cNvPr id="153" name="Rectangle 15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Shape 531"/>
          <p:cNvSpPr txBox="1">
            <a:spLocks noGrp="1"/>
          </p:cNvSpPr>
          <p:nvPr>
            <p:ph type="title" idx="4294967295"/>
          </p:nvPr>
        </p:nvSpPr>
        <p:spPr>
          <a:xfrm>
            <a:off x="6689736" y="370887"/>
            <a:ext cx="2243846" cy="819730"/>
          </a:xfrm>
          <a:prstGeom prst="rect">
            <a:avLst/>
          </a:prstGeom>
        </p:spPr>
        <p:txBody>
          <a:bodyPr vert="horz" lIns="91440" tIns="45720" rIns="91440" bIns="45720" rtlCol="0" anchor="ctr" anchorCtr="0">
            <a:normAutofit/>
          </a:bodyPr>
          <a:lstStyle/>
          <a:p>
            <a:pPr>
              <a:buSzPct val="25000"/>
            </a:pPr>
            <a:r>
              <a:rPr lang="en-US" sz="3200" dirty="0">
                <a:latin typeface="+mj-lt"/>
                <a:cs typeface="+mj-cs"/>
              </a:rPr>
              <a:t>Call Options</a:t>
            </a:r>
          </a:p>
        </p:txBody>
      </p:sp>
      <p:pic>
        <p:nvPicPr>
          <p:cNvPr id="8" name="Picture 7" descr="Text, letter&#10;&#10;Description automatically generated">
            <a:extLst>
              <a:ext uri="{FF2B5EF4-FFF2-40B4-BE49-F238E27FC236}">
                <a16:creationId xmlns:a16="http://schemas.microsoft.com/office/drawing/2014/main" id="{EBF4F70E-69AF-4F48-A340-8F68A6280711}"/>
              </a:ext>
            </a:extLst>
          </p:cNvPr>
          <p:cNvPicPr>
            <a:picLocks noChangeAspect="1"/>
          </p:cNvPicPr>
          <p:nvPr/>
        </p:nvPicPr>
        <p:blipFill rotWithShape="1">
          <a:blip r:embed="rId3">
            <a:extLst>
              <a:ext uri="{28A0092B-C50C-407E-A947-70E740481C1C}">
                <a14:useLocalDpi xmlns:a14="http://schemas.microsoft.com/office/drawing/2010/main" val="0"/>
              </a:ext>
            </a:extLst>
          </a:blip>
          <a:srcRect l="29503" r="10963" b="-1"/>
          <a:stretch/>
        </p:blipFill>
        <p:spPr>
          <a:xfrm>
            <a:off x="20" y="10"/>
            <a:ext cx="5678193"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32" name="Shape 532"/>
          <p:cNvSpPr txBox="1">
            <a:spLocks noGrp="1"/>
          </p:cNvSpPr>
          <p:nvPr>
            <p:ph type="body" idx="4294967295"/>
          </p:nvPr>
        </p:nvSpPr>
        <p:spPr>
          <a:xfrm>
            <a:off x="6513577" y="1184856"/>
            <a:ext cx="4840010" cy="2689312"/>
          </a:xfrm>
          <a:prstGeom prst="rect">
            <a:avLst/>
          </a:prstGeom>
        </p:spPr>
        <p:txBody>
          <a:bodyPr vert="horz" lIns="91440" tIns="45720" rIns="91440" bIns="45720" rtlCol="0" anchorCtr="0">
            <a:normAutofit/>
          </a:bodyPr>
          <a:lstStyle/>
          <a:p>
            <a:pPr>
              <a:lnSpc>
                <a:spcPct val="150000"/>
              </a:lnSpc>
              <a:spcBef>
                <a:spcPts val="320"/>
              </a:spcBef>
              <a:buClr>
                <a:srgbClr val="14456F"/>
              </a:buClr>
              <a:buSzPct val="25000"/>
            </a:pPr>
            <a:r>
              <a:rPr lang="en-US" sz="1800" b="0" dirty="0">
                <a:latin typeface="+mn-lt"/>
                <a:cs typeface="+mn-cs"/>
                <a:sym typeface="Tahoma"/>
              </a:rPr>
              <a:t>A Call option is a contract that gives the buyer of the option the right, but not the obligation, to purchase a fixed number of contracts or shares of the underlying asset at a fixed price, on or before a set expiration date. The buyer pays a premium to a seller for this right.</a:t>
            </a:r>
          </a:p>
          <a:p>
            <a:endParaRPr lang="en-US" sz="2000" b="0" dirty="0">
              <a:latin typeface="+mn-lt"/>
              <a:cs typeface="+mn-cs"/>
              <a:sym typeface="Tahoma"/>
            </a:endParaRPr>
          </a:p>
        </p:txBody>
      </p:sp>
      <p:pic>
        <p:nvPicPr>
          <p:cNvPr id="10" name="Picture 9" descr="Chart, line chart&#10;&#10;Description automatically generated">
            <a:extLst>
              <a:ext uri="{FF2B5EF4-FFF2-40B4-BE49-F238E27FC236}">
                <a16:creationId xmlns:a16="http://schemas.microsoft.com/office/drawing/2014/main" id="{683CD1F1-0D4C-4DA6-B280-E4FDF1C977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5375" y="4069724"/>
            <a:ext cx="2368659" cy="2226009"/>
          </a:xfrm>
          <a:prstGeom prst="rect">
            <a:avLst/>
          </a:prstGeom>
          <a:ln w="38100" cap="sq">
            <a:solidFill>
              <a:srgbClr val="001132"/>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0E5A55A6-6F1C-498B-873C-31FFA7763B2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353587" y="6165501"/>
            <a:ext cx="558730" cy="441698"/>
          </a:xfrm>
          <a:prstGeom prst="rect">
            <a:avLst/>
          </a:prstGeom>
        </p:spPr>
      </p:pic>
    </p:spTree>
    <p:extLst>
      <p:ext uri="{BB962C8B-B14F-4D97-AF65-F5344CB8AC3E}">
        <p14:creationId xmlns:p14="http://schemas.microsoft.com/office/powerpoint/2010/main" val="1690360846"/>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9"/>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Shape 540"/>
          <p:cNvSpPr txBox="1">
            <a:spLocks noGrp="1"/>
          </p:cNvSpPr>
          <p:nvPr>
            <p:ph type="title" idx="4294967295"/>
          </p:nvPr>
        </p:nvSpPr>
        <p:spPr>
          <a:xfrm>
            <a:off x="5260401" y="0"/>
            <a:ext cx="1671197" cy="631321"/>
          </a:xfrm>
          <a:prstGeom prst="rect">
            <a:avLst/>
          </a:prstGeom>
        </p:spPr>
        <p:txBody>
          <a:bodyPr vert="horz" lIns="91440" tIns="45720" rIns="91440" bIns="45720" rtlCol="0" anchor="b" anchorCtr="0">
            <a:normAutofit/>
          </a:bodyPr>
          <a:lstStyle/>
          <a:p>
            <a:pPr>
              <a:buSzPct val="25000"/>
            </a:pPr>
            <a:r>
              <a:rPr lang="en-US" sz="3200" kern="1200" dirty="0">
                <a:solidFill>
                  <a:schemeClr val="tx1"/>
                </a:solidFill>
                <a:latin typeface="+mj-lt"/>
                <a:ea typeface="+mj-ea"/>
                <a:cs typeface="+mj-cs"/>
              </a:rPr>
              <a:t>Long Call</a:t>
            </a:r>
          </a:p>
        </p:txBody>
      </p:sp>
      <p:sp>
        <p:nvSpPr>
          <p:cNvPr id="541" name="Shape 541"/>
          <p:cNvSpPr txBox="1">
            <a:spLocks noGrp="1"/>
          </p:cNvSpPr>
          <p:nvPr>
            <p:ph type="body" idx="4294967295"/>
          </p:nvPr>
        </p:nvSpPr>
        <p:spPr>
          <a:xfrm>
            <a:off x="457200" y="590690"/>
            <a:ext cx="6978316" cy="5990584"/>
          </a:xfrm>
          <a:prstGeom prst="rect">
            <a:avLst/>
          </a:prstGeom>
        </p:spPr>
        <p:txBody>
          <a:bodyPr vert="horz" lIns="91440" tIns="45720" rIns="91440" bIns="45720" rtlCol="0" anchor="t" anchorCtr="0">
            <a:noAutofit/>
          </a:bodyPr>
          <a:lstStyle/>
          <a:p>
            <a:pPr marL="0" indent="0">
              <a:lnSpc>
                <a:spcPct val="150000"/>
              </a:lnSpc>
              <a:spcBef>
                <a:spcPts val="320"/>
              </a:spcBef>
              <a:buClr>
                <a:srgbClr val="14456F"/>
              </a:buClr>
              <a:buSzPct val="25000"/>
              <a:buNone/>
            </a:pPr>
            <a:r>
              <a:rPr lang="en-US" sz="1600" b="1" dirty="0">
                <a:latin typeface="+mn-lt"/>
                <a:cs typeface="+mn-cs"/>
                <a:sym typeface="Tahoma"/>
              </a:rPr>
              <a:t>Outlook on Market Direction: </a:t>
            </a:r>
            <a:r>
              <a:rPr lang="en-US" sz="1600" b="0" dirty="0">
                <a:latin typeface="+mn-lt"/>
                <a:cs typeface="+mn-cs"/>
                <a:sym typeface="Tahoma"/>
              </a:rPr>
              <a:t>Bullish</a:t>
            </a:r>
          </a:p>
          <a:p>
            <a:pPr marL="0" indent="0">
              <a:lnSpc>
                <a:spcPct val="150000"/>
              </a:lnSpc>
              <a:spcBef>
                <a:spcPts val="320"/>
              </a:spcBef>
              <a:buClr>
                <a:srgbClr val="14456F"/>
              </a:buClr>
              <a:buSzPct val="25000"/>
              <a:buNone/>
            </a:pPr>
            <a:r>
              <a:rPr lang="en-US" sz="1600" b="1" dirty="0">
                <a:latin typeface="+mn-lt"/>
                <a:cs typeface="+mn-cs"/>
                <a:sym typeface="Tahoma"/>
              </a:rPr>
              <a:t>Trade: </a:t>
            </a:r>
            <a:r>
              <a:rPr lang="en-US" sz="1600" b="0" dirty="0">
                <a:latin typeface="+mn-lt"/>
                <a:cs typeface="+mn-cs"/>
                <a:sym typeface="Tahoma"/>
              </a:rPr>
              <a:t>Long Call Options</a:t>
            </a:r>
          </a:p>
          <a:p>
            <a:pPr marL="0" indent="0">
              <a:lnSpc>
                <a:spcPct val="150000"/>
              </a:lnSpc>
              <a:spcBef>
                <a:spcPts val="320"/>
              </a:spcBef>
              <a:buClr>
                <a:srgbClr val="14456F"/>
              </a:buClr>
              <a:buSzPct val="25000"/>
              <a:buNone/>
            </a:pPr>
            <a:r>
              <a:rPr lang="en-US" sz="1600" b="1" dirty="0">
                <a:latin typeface="+mn-lt"/>
                <a:cs typeface="+mn-cs"/>
                <a:sym typeface="Tahoma"/>
              </a:rPr>
              <a:t>Advantages: </a:t>
            </a:r>
            <a:r>
              <a:rPr lang="en-US" sz="1600" b="0" dirty="0">
                <a:latin typeface="+mn-lt"/>
                <a:cs typeface="+mn-cs"/>
                <a:sym typeface="Tahoma"/>
              </a:rPr>
              <a:t>Much cheaper and far more leverage than long stock, Profits unlimited. </a:t>
            </a:r>
          </a:p>
          <a:p>
            <a:pPr marL="0" indent="0">
              <a:lnSpc>
                <a:spcPct val="150000"/>
              </a:lnSpc>
              <a:spcBef>
                <a:spcPts val="320"/>
              </a:spcBef>
              <a:buClr>
                <a:srgbClr val="14456F"/>
              </a:buClr>
              <a:buSzPct val="25000"/>
              <a:buNone/>
            </a:pPr>
            <a:r>
              <a:rPr lang="en-US" sz="1600" b="1" dirty="0">
                <a:latin typeface="+mn-lt"/>
                <a:cs typeface="+mn-cs"/>
                <a:sym typeface="Tahoma"/>
              </a:rPr>
              <a:t>Disadvantages: </a:t>
            </a:r>
            <a:r>
              <a:rPr lang="en-US" sz="1600" b="0" dirty="0">
                <a:latin typeface="+mn-lt"/>
                <a:cs typeface="+mn-cs"/>
                <a:sym typeface="Tahoma"/>
              </a:rPr>
              <a:t>Potential for 100% loss, theta decay, and implied volatility risk</a:t>
            </a:r>
          </a:p>
          <a:p>
            <a:pPr marL="0" indent="0">
              <a:lnSpc>
                <a:spcPct val="150000"/>
              </a:lnSpc>
              <a:spcBef>
                <a:spcPts val="320"/>
              </a:spcBef>
              <a:buClr>
                <a:srgbClr val="14456F"/>
              </a:buClr>
              <a:buSzPct val="25000"/>
              <a:buNone/>
            </a:pPr>
            <a:r>
              <a:rPr lang="en-US" sz="1600" b="1" dirty="0">
                <a:latin typeface="+mn-lt"/>
                <a:cs typeface="+mn-cs"/>
                <a:sym typeface="Tahoma"/>
              </a:rPr>
              <a:t>Max Risk: </a:t>
            </a:r>
            <a:r>
              <a:rPr lang="en-US" sz="1600" b="0" dirty="0">
                <a:latin typeface="+mn-lt"/>
                <a:cs typeface="+mn-cs"/>
                <a:sym typeface="Tahoma"/>
              </a:rPr>
              <a:t>Limited to cost paid for Call </a:t>
            </a:r>
          </a:p>
          <a:p>
            <a:pPr marL="0" indent="0">
              <a:lnSpc>
                <a:spcPct val="150000"/>
              </a:lnSpc>
              <a:spcBef>
                <a:spcPts val="320"/>
              </a:spcBef>
              <a:buClr>
                <a:srgbClr val="14456F"/>
              </a:buClr>
              <a:buSzPct val="25000"/>
              <a:buNone/>
            </a:pPr>
            <a:r>
              <a:rPr lang="en-US" sz="1600" b="1" dirty="0">
                <a:latin typeface="+mn-lt"/>
                <a:cs typeface="+mn-cs"/>
                <a:sym typeface="Tahoma"/>
              </a:rPr>
              <a:t>Max Reward: </a:t>
            </a:r>
            <a:r>
              <a:rPr lang="en-US" sz="1600" b="0" dirty="0">
                <a:latin typeface="+mn-lt"/>
                <a:cs typeface="+mn-cs"/>
                <a:sym typeface="Tahoma"/>
              </a:rPr>
              <a:t>Unlimited</a:t>
            </a:r>
          </a:p>
          <a:p>
            <a:pPr marL="0" indent="0">
              <a:lnSpc>
                <a:spcPct val="150000"/>
              </a:lnSpc>
              <a:spcBef>
                <a:spcPts val="320"/>
              </a:spcBef>
              <a:buClr>
                <a:srgbClr val="14456F"/>
              </a:buClr>
              <a:buSzPct val="25000"/>
              <a:buNone/>
            </a:pPr>
            <a:r>
              <a:rPr lang="en-US" sz="1600" b="1" dirty="0">
                <a:latin typeface="+mn-lt"/>
                <a:cs typeface="+mn-cs"/>
                <a:sym typeface="Tahoma"/>
              </a:rPr>
              <a:t>Breakeven: </a:t>
            </a:r>
            <a:r>
              <a:rPr lang="en-US" sz="1600" b="0" dirty="0">
                <a:latin typeface="+mn-lt"/>
                <a:cs typeface="+mn-cs"/>
                <a:sym typeface="Tahoma"/>
              </a:rPr>
              <a:t>Call Strike + Price Paid for Call</a:t>
            </a:r>
          </a:p>
          <a:p>
            <a:pPr marL="0" indent="0">
              <a:lnSpc>
                <a:spcPct val="150000"/>
              </a:lnSpc>
              <a:spcBef>
                <a:spcPts val="320"/>
              </a:spcBef>
              <a:buClr>
                <a:srgbClr val="14456F"/>
              </a:buClr>
              <a:buSzPct val="25000"/>
              <a:buNone/>
            </a:pPr>
            <a:r>
              <a:rPr lang="en-US" sz="1600" b="1" dirty="0">
                <a:latin typeface="+mn-lt"/>
                <a:cs typeface="+mn-cs"/>
                <a:sym typeface="Tahoma"/>
              </a:rPr>
              <a:t>Delta: </a:t>
            </a:r>
            <a:r>
              <a:rPr lang="en-US" sz="1600" b="0" dirty="0">
                <a:latin typeface="+mn-lt"/>
                <a:cs typeface="+mn-cs"/>
                <a:sym typeface="Tahoma"/>
              </a:rPr>
              <a:t>Positive</a:t>
            </a:r>
            <a:r>
              <a:rPr lang="en-US" sz="1600" dirty="0">
                <a:latin typeface="+mn-lt"/>
                <a:cs typeface="+mn-cs"/>
                <a:sym typeface="Tahoma"/>
              </a:rPr>
              <a:t>: </a:t>
            </a:r>
            <a:r>
              <a:rPr lang="en-US" sz="1600" b="0" dirty="0">
                <a:latin typeface="+mn-lt"/>
                <a:cs typeface="+mn-cs"/>
                <a:sym typeface="Tahoma"/>
              </a:rPr>
              <a:t>The more In-the-Money the Call is, the higher the delta</a:t>
            </a:r>
          </a:p>
          <a:p>
            <a:pPr marL="0" indent="0">
              <a:lnSpc>
                <a:spcPct val="150000"/>
              </a:lnSpc>
              <a:spcBef>
                <a:spcPts val="320"/>
              </a:spcBef>
              <a:buClr>
                <a:srgbClr val="14456F"/>
              </a:buClr>
              <a:buSzPct val="25000"/>
              <a:buNone/>
            </a:pPr>
            <a:r>
              <a:rPr lang="en-US" sz="1600" b="1" dirty="0">
                <a:latin typeface="+mn-lt"/>
                <a:cs typeface="+mn-cs"/>
                <a:sym typeface="Tahoma"/>
              </a:rPr>
              <a:t>Gamma: </a:t>
            </a:r>
            <a:r>
              <a:rPr lang="en-US" sz="1600" b="0" dirty="0">
                <a:latin typeface="+mn-lt"/>
                <a:cs typeface="+mn-cs"/>
                <a:sym typeface="Tahoma"/>
              </a:rPr>
              <a:t>Positive: The closest to At-the-Money and closer to expiration the higher the gamma</a:t>
            </a:r>
          </a:p>
          <a:p>
            <a:pPr marL="0" indent="0">
              <a:lnSpc>
                <a:spcPct val="150000"/>
              </a:lnSpc>
              <a:spcBef>
                <a:spcPts val="320"/>
              </a:spcBef>
              <a:buClr>
                <a:srgbClr val="14456F"/>
              </a:buClr>
              <a:buSzPct val="25000"/>
              <a:buNone/>
            </a:pPr>
            <a:r>
              <a:rPr lang="en-US" sz="1600" b="1" dirty="0">
                <a:latin typeface="+mn-lt"/>
                <a:cs typeface="+mn-cs"/>
                <a:sym typeface="Tahoma"/>
              </a:rPr>
              <a:t>Theta: </a:t>
            </a:r>
            <a:r>
              <a:rPr lang="en-US" sz="1600" b="0" dirty="0">
                <a:latin typeface="+mn-lt"/>
                <a:cs typeface="+mn-cs"/>
                <a:sym typeface="Tahoma"/>
              </a:rPr>
              <a:t>Negative: passing time hurts this trade</a:t>
            </a:r>
            <a:endParaRPr lang="en-US" sz="1600" dirty="0">
              <a:latin typeface="+mn-lt"/>
              <a:cs typeface="+mn-cs"/>
              <a:sym typeface="Tahoma"/>
            </a:endParaRPr>
          </a:p>
          <a:p>
            <a:pPr marL="0" indent="0">
              <a:lnSpc>
                <a:spcPct val="150000"/>
              </a:lnSpc>
              <a:spcBef>
                <a:spcPts val="320"/>
              </a:spcBef>
              <a:buClr>
                <a:srgbClr val="14456F"/>
              </a:buClr>
              <a:buSzPct val="25000"/>
              <a:buNone/>
            </a:pPr>
            <a:r>
              <a:rPr lang="en-US" sz="1600" b="1" dirty="0">
                <a:latin typeface="+mn-lt"/>
                <a:cs typeface="+mn-cs"/>
                <a:sym typeface="Tahoma"/>
              </a:rPr>
              <a:t>Vega: </a:t>
            </a:r>
            <a:r>
              <a:rPr lang="en-US" sz="1600" b="0" dirty="0">
                <a:latin typeface="+mn-lt"/>
                <a:cs typeface="+mn-cs"/>
                <a:sym typeface="Tahoma"/>
              </a:rPr>
              <a:t>Positive:</a:t>
            </a:r>
            <a:r>
              <a:rPr lang="en-US" sz="1600" dirty="0">
                <a:latin typeface="+mn-lt"/>
                <a:cs typeface="+mn-cs"/>
                <a:sym typeface="Tahoma"/>
              </a:rPr>
              <a:t> </a:t>
            </a:r>
            <a:r>
              <a:rPr lang="en-US" sz="1600" b="0" dirty="0">
                <a:latin typeface="+mn-lt"/>
                <a:cs typeface="+mn-cs"/>
                <a:sym typeface="Tahoma"/>
              </a:rPr>
              <a:t>a rise in volatility in helpful for long call position</a:t>
            </a:r>
          </a:p>
          <a:p>
            <a:pPr marL="0" indent="0">
              <a:lnSpc>
                <a:spcPct val="150000"/>
              </a:lnSpc>
              <a:spcBef>
                <a:spcPts val="320"/>
              </a:spcBef>
              <a:buClr>
                <a:srgbClr val="14456F"/>
              </a:buClr>
              <a:buSzPct val="25000"/>
              <a:buNone/>
            </a:pPr>
            <a:r>
              <a:rPr lang="en-US" sz="1600" b="1" dirty="0">
                <a:latin typeface="+mn-lt"/>
                <a:cs typeface="+mn-cs"/>
                <a:sym typeface="Tahoma"/>
              </a:rPr>
              <a:t>Rho: </a:t>
            </a:r>
            <a:r>
              <a:rPr lang="en-US" sz="1600" b="0" dirty="0">
                <a:latin typeface="+mn-lt"/>
                <a:cs typeface="+mn-cs"/>
                <a:sym typeface="Tahoma"/>
              </a:rPr>
              <a:t>Positive: a rise in interest rates will increase the value of the call</a:t>
            </a:r>
          </a:p>
          <a:p>
            <a:pPr marL="0" indent="0">
              <a:lnSpc>
                <a:spcPct val="150000"/>
              </a:lnSpc>
              <a:spcBef>
                <a:spcPts val="320"/>
              </a:spcBef>
              <a:buClr>
                <a:srgbClr val="14456F"/>
              </a:buClr>
              <a:buSzPct val="25000"/>
              <a:buNone/>
            </a:pPr>
            <a:r>
              <a:rPr lang="en-US" sz="1600" b="1" dirty="0">
                <a:latin typeface="+mn-lt"/>
                <a:cs typeface="+mn-cs"/>
                <a:sym typeface="Tahoma"/>
              </a:rPr>
              <a:t>Synthetic: </a:t>
            </a:r>
            <a:r>
              <a:rPr lang="en-US" sz="1600" b="0" dirty="0">
                <a:latin typeface="+mn-lt"/>
                <a:cs typeface="+mn-cs"/>
                <a:sym typeface="Tahoma"/>
              </a:rPr>
              <a:t>Long Puts + Long Stock</a:t>
            </a:r>
          </a:p>
        </p:txBody>
      </p:sp>
      <p:sp>
        <p:nvSpPr>
          <p:cNvPr id="100" name="Rectangle 99">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Placeholder 3">
            <a:extLst>
              <a:ext uri="{FF2B5EF4-FFF2-40B4-BE49-F238E27FC236}">
                <a16:creationId xmlns:a16="http://schemas.microsoft.com/office/drawing/2014/main" id="{61D8912B-9B7E-432E-A76E-54A9D1AB53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138" r="6138"/>
          <a:stretch>
            <a:fillRect/>
          </a:stretch>
        </p:blipFill>
        <p:spPr>
          <a:xfrm>
            <a:off x="7564270" y="1323505"/>
            <a:ext cx="4170530" cy="4302504"/>
          </a:xfrm>
          <a:prstGeom prst="rect">
            <a:avLst/>
          </a:prstGeom>
        </p:spPr>
      </p:pic>
      <p:pic>
        <p:nvPicPr>
          <p:cNvPr id="6" name="Picture 5">
            <a:extLst>
              <a:ext uri="{FF2B5EF4-FFF2-40B4-BE49-F238E27FC236}">
                <a16:creationId xmlns:a16="http://schemas.microsoft.com/office/drawing/2014/main" id="{2C8253CB-3EE4-4C2D-A40E-D56FB489F7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5008" y="147047"/>
            <a:ext cx="558730" cy="441698"/>
          </a:xfrm>
          <a:prstGeom prst="rect">
            <a:avLst/>
          </a:prstGeom>
        </p:spPr>
      </p:pic>
      <p:pic>
        <p:nvPicPr>
          <p:cNvPr id="8" name="Picture 7" descr="Chart, line chart&#10;&#10;Description automatically generated">
            <a:extLst>
              <a:ext uri="{FF2B5EF4-FFF2-40B4-BE49-F238E27FC236}">
                <a16:creationId xmlns:a16="http://schemas.microsoft.com/office/drawing/2014/main" id="{6979BF06-6B73-4932-B882-617042955A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948" y="4807738"/>
            <a:ext cx="1978448" cy="1859298"/>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1142992"/>
      </p:ext>
    </p:extLst>
  </p:cSld>
  <p:clrMapOvr>
    <a:masterClrMapping/>
  </p:clrMapOvr>
  <p:transition spd="slow">
    <p:cu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113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1745</TotalTime>
  <Words>3853</Words>
  <Application>Microsoft Office PowerPoint</Application>
  <PresentationFormat>Widescreen</PresentationFormat>
  <Paragraphs>331</Paragraphs>
  <Slides>31</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ArialMT</vt:lpstr>
      <vt:lpstr>Calibri</vt:lpstr>
      <vt:lpstr>Montserrat Black</vt:lpstr>
      <vt:lpstr>Nunito Sans SemiBold</vt:lpstr>
      <vt:lpstr>Perpetua</vt:lpstr>
      <vt:lpstr>Tahoma</vt:lpstr>
      <vt:lpstr>Wingdings</vt:lpstr>
      <vt:lpstr>Office Theme</vt:lpstr>
      <vt:lpstr>PowerPoint Presentation</vt:lpstr>
      <vt:lpstr>What is an Option?</vt:lpstr>
      <vt:lpstr>Why Trade Options?</vt:lpstr>
      <vt:lpstr>Options Risk Graphs</vt:lpstr>
      <vt:lpstr>Options Quote</vt:lpstr>
      <vt:lpstr>Into To Options Review</vt:lpstr>
      <vt:lpstr>6 Elements of Options Pricing</vt:lpstr>
      <vt:lpstr>Call Options</vt:lpstr>
      <vt:lpstr>Long Call</vt:lpstr>
      <vt:lpstr>How to manage a Long Call on Expiration</vt:lpstr>
      <vt:lpstr>Put Options</vt:lpstr>
      <vt:lpstr>Long Put</vt:lpstr>
      <vt:lpstr>How to manage a Long Put  on Expiration</vt:lpstr>
      <vt:lpstr>Delta Δ</vt:lpstr>
      <vt:lpstr>Gamma Γ</vt:lpstr>
      <vt:lpstr>Theta Φ</vt:lpstr>
      <vt:lpstr>Rho Ρ</vt:lpstr>
      <vt:lpstr>Vega Κ</vt:lpstr>
      <vt:lpstr>Expiration</vt:lpstr>
      <vt:lpstr>Expiration</vt:lpstr>
      <vt:lpstr>Expiration</vt:lpstr>
      <vt:lpstr>Managing Options on Expiration</vt:lpstr>
      <vt:lpstr>Options Expiring on Expiration</vt:lpstr>
      <vt:lpstr>Covered Calls</vt:lpstr>
      <vt:lpstr>Covered Call</vt:lpstr>
      <vt:lpstr>Covered Call</vt:lpstr>
      <vt:lpstr>Covered Calls</vt:lpstr>
      <vt:lpstr>Protective Put</vt:lpstr>
      <vt:lpstr>Selling a Cash Secured Put</vt:lpstr>
      <vt:lpstr>Cash Secured Put Example</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mustofa amar zakaria</dc:creator>
  <cp:lastModifiedBy>Joyce Frankel</cp:lastModifiedBy>
  <cp:revision>427</cp:revision>
  <dcterms:created xsi:type="dcterms:W3CDTF">2020-06-17T05:33:19Z</dcterms:created>
  <dcterms:modified xsi:type="dcterms:W3CDTF">2024-04-14T17:22:16Z</dcterms:modified>
</cp:coreProperties>
</file>