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9" r:id="rId2"/>
    <p:sldId id="258" r:id="rId3"/>
    <p:sldId id="259" r:id="rId4"/>
    <p:sldId id="260" r:id="rId5"/>
    <p:sldId id="261" r:id="rId6"/>
    <p:sldId id="263" r:id="rId7"/>
    <p:sldId id="262" r:id="rId8"/>
    <p:sldId id="278"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01"/>
    <a:srgbClr val="001132"/>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3/9/2024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65" name="Shape 1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6161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20025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23" name="Shape 1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30" name="Shape 1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Kurtosis of the Greeks is steeper</a:t>
            </a:r>
            <a:r>
              <a:rPr lang="en-US" baseline="0" dirty="0"/>
              <a:t> because with the Strangle the Strikes are set apart.</a:t>
            </a:r>
            <a:endParaRPr lang="en-US"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3033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Kurtosis of the Greeks is steeper</a:t>
            </a:r>
            <a:r>
              <a:rPr lang="en-US" baseline="0" dirty="0"/>
              <a:t> because with the Strangle the Strikes are set apart.</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89452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19547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01861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2120821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292431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611369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950648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721053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159018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657325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117259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457889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45264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729846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3/9/2024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a:latin typeface="Montserrat Black" panose="00000A00000000000000" pitchFamily="2" charset="0"/>
                </a:rPr>
                <a:t>Straddles </a:t>
              </a:r>
              <a:r>
                <a:rPr lang="en-US" sz="3200" dirty="0">
                  <a:latin typeface="Montserrat Black" panose="00000A00000000000000" pitchFamily="2" charset="0"/>
                </a:rPr>
                <a:t>&amp; Strangles</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28070" y="227338"/>
            <a:ext cx="2626499" cy="812320"/>
          </a:xfrm>
        </p:spPr>
        <p:txBody>
          <a:bodyPr vert="horz" lIns="91440" tIns="45720" rIns="91440" bIns="45720" rtlCol="0" anchor="ctr">
            <a:normAutofit/>
          </a:bodyPr>
          <a:lstStyle/>
          <a:p>
            <a:r>
              <a:rPr lang="en-US" sz="3200" b="1" dirty="0">
                <a:latin typeface="+mj-lt"/>
                <a:cs typeface="+mj-cs"/>
              </a:rPr>
              <a:t>Short Straddle</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Placeholder 9" descr="A picture containing blur&#10;&#10;Description automatically generated">
            <a:extLst>
              <a:ext uri="{FF2B5EF4-FFF2-40B4-BE49-F238E27FC236}">
                <a16:creationId xmlns:a16="http://schemas.microsoft.com/office/drawing/2014/main" id="{E68612CD-F413-4E45-BB46-16C790DBF16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930" r="1693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2" name="Picture 11">
            <a:extLst>
              <a:ext uri="{FF2B5EF4-FFF2-40B4-BE49-F238E27FC236}">
                <a16:creationId xmlns:a16="http://schemas.microsoft.com/office/drawing/2014/main" id="{369D8430-F296-4149-BC24-66CA3AECC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37" y="2140243"/>
            <a:ext cx="4893181" cy="352474"/>
          </a:xfrm>
          <a:prstGeom prst="rect">
            <a:avLst/>
          </a:prstGeom>
        </p:spPr>
      </p:pic>
      <p:sp>
        <p:nvSpPr>
          <p:cNvPr id="3" name="Rectangle 2"/>
          <p:cNvSpPr/>
          <p:nvPr/>
        </p:nvSpPr>
        <p:spPr>
          <a:xfrm>
            <a:off x="338203" y="1172118"/>
            <a:ext cx="5636711" cy="5458544"/>
          </a:xfrm>
          <a:prstGeom prst="rect">
            <a:avLst/>
          </a:prstGeom>
        </p:spPr>
        <p:txBody>
          <a:bodyPr vert="horz" lIns="91440" tIns="45720" rIns="91440" bIns="45720" rtlCol="0">
            <a:noAutofit/>
          </a:bodyPr>
          <a:lstStyle/>
          <a:p>
            <a:pPr>
              <a:lnSpc>
                <a:spcPct val="90000"/>
              </a:lnSpc>
              <a:spcAft>
                <a:spcPts val="600"/>
              </a:spcAft>
            </a:pPr>
            <a:r>
              <a:rPr lang="en-US" sz="1600" b="1" dirty="0"/>
              <a:t>Outlook: </a:t>
            </a:r>
            <a:r>
              <a:rPr lang="en-US" sz="1600" dirty="0"/>
              <a:t>Expecting Very Little or no movement</a:t>
            </a:r>
          </a:p>
          <a:p>
            <a:pPr>
              <a:lnSpc>
                <a:spcPct val="90000"/>
              </a:lnSpc>
              <a:spcAft>
                <a:spcPts val="600"/>
              </a:spcAft>
            </a:pPr>
            <a:r>
              <a:rPr lang="en-US" sz="1600" b="1" dirty="0"/>
              <a:t>Trade: </a:t>
            </a:r>
            <a:r>
              <a:rPr lang="en-US" sz="1600" dirty="0"/>
              <a:t>Sell Calls and Puts of the same strike at the same expiration</a:t>
            </a:r>
            <a:endParaRPr lang="en-US" sz="1600" b="1" dirty="0"/>
          </a:p>
          <a:p>
            <a:pPr>
              <a:lnSpc>
                <a:spcPct val="90000"/>
              </a:lnSpc>
              <a:spcAft>
                <a:spcPts val="600"/>
              </a:spcAft>
            </a:pPr>
            <a:r>
              <a:rPr lang="en-US" sz="1600" b="1" dirty="0"/>
              <a:t>Advantages : </a:t>
            </a:r>
            <a:r>
              <a:rPr lang="en-US" sz="1600" dirty="0"/>
              <a:t>This trade can generate profits if the stock does not move or stays in a very small range</a:t>
            </a:r>
          </a:p>
          <a:p>
            <a:pPr>
              <a:lnSpc>
                <a:spcPct val="90000"/>
              </a:lnSpc>
              <a:spcAft>
                <a:spcPts val="600"/>
              </a:spcAft>
            </a:pPr>
            <a:r>
              <a:rPr lang="en-US" sz="1600" b="1" dirty="0"/>
              <a:t>Disadvantages: </a:t>
            </a:r>
            <a:r>
              <a:rPr lang="en-US" sz="1600" dirty="0"/>
              <a:t>Unlimited risk. Large exposure to blowout losses for only a limited profit</a:t>
            </a:r>
            <a:br>
              <a:rPr lang="en-US" sz="1600" dirty="0"/>
            </a:br>
            <a:endParaRPr lang="en-US" sz="1600" dirty="0"/>
          </a:p>
          <a:p>
            <a:pPr>
              <a:lnSpc>
                <a:spcPct val="90000"/>
              </a:lnSpc>
              <a:spcAft>
                <a:spcPts val="600"/>
              </a:spcAft>
            </a:pPr>
            <a:r>
              <a:rPr lang="en-US" sz="1600" b="1" dirty="0"/>
              <a:t>Max Risk: </a:t>
            </a:r>
            <a:r>
              <a:rPr lang="en-US" sz="1600" dirty="0"/>
              <a:t>Unlimited to the upside and limited to the strike on the downside</a:t>
            </a:r>
          </a:p>
          <a:p>
            <a:pPr>
              <a:lnSpc>
                <a:spcPct val="90000"/>
              </a:lnSpc>
              <a:spcAft>
                <a:spcPts val="600"/>
              </a:spcAft>
            </a:pPr>
            <a:r>
              <a:rPr lang="en-US" sz="1600" b="1" dirty="0"/>
              <a:t>Max Reward: </a:t>
            </a:r>
            <a:r>
              <a:rPr lang="en-US" sz="1600" dirty="0"/>
              <a:t>Total credit received for both sold options</a:t>
            </a:r>
          </a:p>
          <a:p>
            <a:pPr>
              <a:lnSpc>
                <a:spcPct val="90000"/>
              </a:lnSpc>
              <a:spcAft>
                <a:spcPts val="600"/>
              </a:spcAft>
            </a:pPr>
            <a:r>
              <a:rPr lang="en-US" sz="1600" b="1" dirty="0"/>
              <a:t>Breakeven : </a:t>
            </a:r>
            <a:r>
              <a:rPr lang="en-US" sz="1600" dirty="0"/>
              <a:t>Upper Strike price + credit received</a:t>
            </a:r>
            <a:br>
              <a:rPr lang="en-US" sz="1600" dirty="0"/>
            </a:br>
            <a:r>
              <a:rPr lang="en-US" sz="1600" dirty="0"/>
              <a:t>	     Lower Strike price – credit received</a:t>
            </a:r>
          </a:p>
          <a:p>
            <a:pPr>
              <a:lnSpc>
                <a:spcPct val="90000"/>
              </a:lnSpc>
              <a:spcAft>
                <a:spcPts val="600"/>
              </a:spcAft>
            </a:pPr>
            <a:r>
              <a:rPr lang="en-US" sz="1600" b="1" dirty="0"/>
              <a:t>Theta: </a:t>
            </a:r>
            <a:r>
              <a:rPr lang="en-US" sz="1600" dirty="0"/>
              <a:t>Time decay is helpful for short straddles</a:t>
            </a:r>
          </a:p>
          <a:p>
            <a:pPr>
              <a:lnSpc>
                <a:spcPct val="90000"/>
              </a:lnSpc>
              <a:spcAft>
                <a:spcPts val="600"/>
              </a:spcAft>
            </a:pPr>
            <a:r>
              <a:rPr lang="en-US" sz="1600" b="1" dirty="0"/>
              <a:t>Delta: </a:t>
            </a:r>
            <a:r>
              <a:rPr lang="en-US" sz="1600" dirty="0"/>
              <a:t>is the highest when the position is beyond the breakeven points</a:t>
            </a:r>
          </a:p>
          <a:p>
            <a:pPr>
              <a:lnSpc>
                <a:spcPct val="90000"/>
              </a:lnSpc>
              <a:spcAft>
                <a:spcPts val="600"/>
              </a:spcAft>
            </a:pPr>
            <a:r>
              <a:rPr lang="en-US" sz="1600" b="1" dirty="0"/>
              <a:t>Gamma:</a:t>
            </a:r>
            <a:r>
              <a:rPr lang="en-US" sz="1600" dirty="0"/>
              <a:t> is at the lowest peak at the strike price</a:t>
            </a:r>
          </a:p>
          <a:p>
            <a:pPr>
              <a:lnSpc>
                <a:spcPct val="90000"/>
              </a:lnSpc>
              <a:spcAft>
                <a:spcPts val="600"/>
              </a:spcAft>
            </a:pPr>
            <a:r>
              <a:rPr lang="en-US" sz="1600" b="1" dirty="0"/>
              <a:t>Vega: </a:t>
            </a:r>
            <a:r>
              <a:rPr lang="en-US" sz="1600" dirty="0"/>
              <a:t>rising volatility is hurtful for this position</a:t>
            </a:r>
            <a:endParaRPr lang="en-US" sz="1600" b="1" dirty="0"/>
          </a:p>
          <a:p>
            <a:pPr>
              <a:lnSpc>
                <a:spcPct val="90000"/>
              </a:lnSpc>
              <a:spcAft>
                <a:spcPts val="600"/>
              </a:spcAft>
            </a:pPr>
            <a:r>
              <a:rPr lang="en-US" sz="1600" b="1" dirty="0"/>
              <a:t>Rho: </a:t>
            </a:r>
            <a:r>
              <a:rPr lang="en-US" sz="1600" dirty="0"/>
              <a:t>rising interest rates are generally not helpful for this position</a:t>
            </a:r>
            <a:endParaRPr lang="en-US" sz="1600" b="1" dirty="0"/>
          </a:p>
        </p:txBody>
      </p:sp>
      <p:pic>
        <p:nvPicPr>
          <p:cNvPr id="14" name="Picture 13">
            <a:extLst>
              <a:ext uri="{FF2B5EF4-FFF2-40B4-BE49-F238E27FC236}">
                <a16:creationId xmlns:a16="http://schemas.microsoft.com/office/drawing/2014/main" id="{4BD5B981-3E8F-4C45-85A7-D43642C94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5560" y="6097329"/>
            <a:ext cx="558730" cy="533333"/>
          </a:xfrm>
          <a:prstGeom prst="rect">
            <a:avLst/>
          </a:prstGeom>
        </p:spPr>
      </p:pic>
      <p:pic>
        <p:nvPicPr>
          <p:cNvPr id="17" name="Picture 16" descr="Icon&#10;&#10;Description automatically generated">
            <a:extLst>
              <a:ext uri="{FF2B5EF4-FFF2-40B4-BE49-F238E27FC236}">
                <a16:creationId xmlns:a16="http://schemas.microsoft.com/office/drawing/2014/main" id="{C7B030E5-8D28-4320-85D0-F9787417A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537" y="13396"/>
            <a:ext cx="1121170" cy="1121170"/>
          </a:xfrm>
          <a:prstGeom prst="rect">
            <a:avLst/>
          </a:prstGeom>
        </p:spPr>
      </p:pic>
    </p:spTree>
    <p:extLst>
      <p:ext uri="{BB962C8B-B14F-4D97-AF65-F5344CB8AC3E}">
        <p14:creationId xmlns:p14="http://schemas.microsoft.com/office/powerpoint/2010/main" val="19196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close-up of a shoe&#10;&#10;Description automatically generated with low confidence">
            <a:extLst>
              <a:ext uri="{FF2B5EF4-FFF2-40B4-BE49-F238E27FC236}">
                <a16:creationId xmlns:a16="http://schemas.microsoft.com/office/drawing/2014/main" id="{E8ADC181-3130-4BFC-ADB4-EE7E5AE7749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6708" r="28194"/>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6" name="Rectangle 15">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7255563" y="2557587"/>
            <a:ext cx="4314645" cy="3717317"/>
          </a:xfrm>
        </p:spPr>
        <p:txBody>
          <a:bodyPr vert="horz" lIns="91440" tIns="45720" rIns="91440" bIns="45720" rtlCol="0" anchor="t">
            <a:normAutofit/>
          </a:bodyPr>
          <a:lstStyle/>
          <a:p>
            <a:endParaRPr lang="en-US" sz="1800">
              <a:latin typeface="+mn-lt"/>
              <a:cs typeface="+mn-cs"/>
            </a:endParaRPr>
          </a:p>
          <a:p>
            <a:endParaRPr lang="en-US" sz="1800">
              <a:latin typeface="+mn-lt"/>
              <a:cs typeface="+mn-cs"/>
            </a:endParaRPr>
          </a:p>
          <a:p>
            <a:endParaRPr lang="en-US" sz="1800">
              <a:latin typeface="+mn-lt"/>
              <a:cs typeface="+mn-cs"/>
            </a:endParaRPr>
          </a:p>
        </p:txBody>
      </p:sp>
      <p:pic>
        <p:nvPicPr>
          <p:cNvPr id="11" name="Picture 10">
            <a:extLst>
              <a:ext uri="{FF2B5EF4-FFF2-40B4-BE49-F238E27FC236}">
                <a16:creationId xmlns:a16="http://schemas.microsoft.com/office/drawing/2014/main" id="{22FFCEBF-4EFE-4BFF-B2CB-5B8F49F5D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5563" y="461906"/>
            <a:ext cx="1009791" cy="352474"/>
          </a:xfrm>
          <a:prstGeom prst="rect">
            <a:avLst/>
          </a:prstGeom>
        </p:spPr>
      </p:pic>
      <p:sp>
        <p:nvSpPr>
          <p:cNvPr id="2" name="Title 1"/>
          <p:cNvSpPr>
            <a:spLocks noGrp="1"/>
          </p:cNvSpPr>
          <p:nvPr>
            <p:ph type="title" idx="4294967295"/>
          </p:nvPr>
        </p:nvSpPr>
        <p:spPr>
          <a:xfrm>
            <a:off x="8198860" y="179823"/>
            <a:ext cx="2480864" cy="916639"/>
          </a:xfrm>
        </p:spPr>
        <p:txBody>
          <a:bodyPr vert="horz" lIns="91440" tIns="45720" rIns="91440" bIns="45720" rtlCol="0" anchor="b">
            <a:normAutofit fontScale="90000"/>
          </a:bodyPr>
          <a:lstStyle/>
          <a:p>
            <a:r>
              <a:rPr lang="en-US" sz="3200" b="1" dirty="0">
                <a:latin typeface="+mj-lt"/>
                <a:cs typeface="+mj-cs"/>
              </a:rPr>
              <a:t>Greeks of a </a:t>
            </a:r>
            <a:br>
              <a:rPr lang="en-US" sz="3200" b="1" dirty="0">
                <a:latin typeface="+mj-lt"/>
                <a:cs typeface="+mj-cs"/>
              </a:rPr>
            </a:br>
            <a:r>
              <a:rPr lang="en-US" sz="3200" b="1" dirty="0">
                <a:latin typeface="+mj-lt"/>
                <a:cs typeface="+mj-cs"/>
              </a:rPr>
              <a:t>Short Straddle</a:t>
            </a:r>
          </a:p>
        </p:txBody>
      </p:sp>
      <p:pic>
        <p:nvPicPr>
          <p:cNvPr id="13" name="Picture 12">
            <a:extLst>
              <a:ext uri="{FF2B5EF4-FFF2-40B4-BE49-F238E27FC236}">
                <a16:creationId xmlns:a16="http://schemas.microsoft.com/office/drawing/2014/main" id="{55F86BB4-A59C-40DE-AAD0-A7CFE86CF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544" y="2092171"/>
            <a:ext cx="4448664" cy="352474"/>
          </a:xfrm>
          <a:prstGeom prst="rect">
            <a:avLst/>
          </a:prstGeom>
        </p:spPr>
      </p:pic>
      <p:pic>
        <p:nvPicPr>
          <p:cNvPr id="17" name="Picture 16" descr="Chart, line chart&#10;&#10;Description automatically generated">
            <a:extLst>
              <a:ext uri="{FF2B5EF4-FFF2-40B4-BE49-F238E27FC236}">
                <a16:creationId xmlns:a16="http://schemas.microsoft.com/office/drawing/2014/main" id="{A7A30237-52F4-41B7-B152-22DBDCEE5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0853" y="1352651"/>
            <a:ext cx="3243430" cy="240987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20" name="Picture 19" descr="Chart, line chart&#10;&#10;Description automatically generated">
            <a:extLst>
              <a:ext uri="{FF2B5EF4-FFF2-40B4-BE49-F238E27FC236}">
                <a16:creationId xmlns:a16="http://schemas.microsoft.com/office/drawing/2014/main" id="{0FC3E65A-0180-49AF-A378-25E22809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3771" y="4072108"/>
            <a:ext cx="2505858" cy="201123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22" name="Picture 21" descr="Diagram, engineering drawing&#10;&#10;Description automatically generated with medium confidence">
            <a:extLst>
              <a:ext uri="{FF2B5EF4-FFF2-40B4-BE49-F238E27FC236}">
                <a16:creationId xmlns:a16="http://schemas.microsoft.com/office/drawing/2014/main" id="{64950589-E6B3-40B8-9B16-A1430891B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9292" y="4049611"/>
            <a:ext cx="2505858" cy="203372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2CEA06CA-6836-4306-8559-BBC2A2205F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8314" y="6274904"/>
            <a:ext cx="558730" cy="533333"/>
          </a:xfrm>
          <a:prstGeom prst="rect">
            <a:avLst/>
          </a:prstGeom>
        </p:spPr>
      </p:pic>
    </p:spTree>
    <p:extLst>
      <p:ext uri="{BB962C8B-B14F-4D97-AF65-F5344CB8AC3E}">
        <p14:creationId xmlns:p14="http://schemas.microsoft.com/office/powerpoint/2010/main" val="287035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icture containing text, indoor, desk, desktop&#10;&#10;Description automatically generated">
            <a:extLst>
              <a:ext uri="{FF2B5EF4-FFF2-40B4-BE49-F238E27FC236}">
                <a16:creationId xmlns:a16="http://schemas.microsoft.com/office/drawing/2014/main" id="{A67B71F5-5D29-4100-9153-316B6DCDDE4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r="25715" b="-1"/>
          <a:stretch/>
        </p:blipFill>
        <p:spPr>
          <a:xfrm>
            <a:off x="4559968" y="10"/>
            <a:ext cx="7632032" cy="6857990"/>
          </a:xfrm>
          <a:prstGeom prst="rect">
            <a:avLst/>
          </a:prstGeom>
        </p:spPr>
      </p:pic>
      <p:sp useBgFill="1">
        <p:nvSpPr>
          <p:cNvPr id="14" name="Freeform: Shape 13">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p:cNvSpPr>
            <a:spLocks noGrp="1"/>
          </p:cNvSpPr>
          <p:nvPr>
            <p:ph type="title" idx="4294967295"/>
          </p:nvPr>
        </p:nvSpPr>
        <p:spPr>
          <a:xfrm>
            <a:off x="1344698" y="578179"/>
            <a:ext cx="1809707" cy="564821"/>
          </a:xfrm>
        </p:spPr>
        <p:txBody>
          <a:bodyPr vert="horz" lIns="91440" tIns="45720" rIns="91440" bIns="45720" rtlCol="0" anchor="t">
            <a:normAutofit/>
          </a:bodyPr>
          <a:lstStyle/>
          <a:p>
            <a:r>
              <a:rPr lang="en-US" sz="3200" dirty="0">
                <a:latin typeface="+mj-lt"/>
                <a:cs typeface="+mj-cs"/>
              </a:rPr>
              <a:t>Straddles</a:t>
            </a:r>
          </a:p>
        </p:txBody>
      </p:sp>
      <p:sp>
        <p:nvSpPr>
          <p:cNvPr id="3" name="Text Placeholder 2"/>
          <p:cNvSpPr>
            <a:spLocks noGrp="1"/>
          </p:cNvSpPr>
          <p:nvPr>
            <p:ph type="body" idx="4294967295"/>
          </p:nvPr>
        </p:nvSpPr>
        <p:spPr>
          <a:xfrm>
            <a:off x="355285" y="1721179"/>
            <a:ext cx="3849398" cy="3844800"/>
          </a:xfrm>
        </p:spPr>
        <p:txBody>
          <a:bodyPr vert="horz" lIns="91440" tIns="45720" rIns="91440" bIns="45720" rtlCol="0">
            <a:normAutofit/>
          </a:bodyPr>
          <a:lstStyle/>
          <a:p>
            <a:pPr marL="0" indent="0">
              <a:buNone/>
            </a:pPr>
            <a:r>
              <a:rPr lang="en-US" sz="2000" b="0" dirty="0">
                <a:latin typeface="+mn-lt"/>
                <a:cs typeface="+mn-cs"/>
              </a:rPr>
              <a:t>When in a period of low volatility look to buy straddles, particularly when implied volatility is low compared to historical.</a:t>
            </a:r>
          </a:p>
          <a:p>
            <a:pPr marL="0" indent="0">
              <a:buNone/>
            </a:pPr>
            <a:endParaRPr lang="en-US" sz="2000" b="0" dirty="0">
              <a:latin typeface="+mn-lt"/>
              <a:cs typeface="+mn-cs"/>
            </a:endParaRPr>
          </a:p>
          <a:p>
            <a:pPr marL="0" indent="0">
              <a:buNone/>
            </a:pPr>
            <a:r>
              <a:rPr lang="en-US" sz="2000" b="0" dirty="0">
                <a:latin typeface="+mn-lt"/>
                <a:cs typeface="+mn-cs"/>
              </a:rPr>
              <a:t>Straddles are very sensitive to changes in implied volatility to it is best not to buy them in inflated volatility environments. </a:t>
            </a:r>
          </a:p>
        </p:txBody>
      </p:sp>
      <p:pic>
        <p:nvPicPr>
          <p:cNvPr id="9" name="Picture 8">
            <a:extLst>
              <a:ext uri="{FF2B5EF4-FFF2-40B4-BE49-F238E27FC236}">
                <a16:creationId xmlns:a16="http://schemas.microsoft.com/office/drawing/2014/main" id="{4B7F85B9-6B2B-46A3-B3A3-138B27B89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067" y="6094096"/>
            <a:ext cx="558730" cy="533333"/>
          </a:xfrm>
          <a:prstGeom prst="rect">
            <a:avLst/>
          </a:prstGeom>
        </p:spPr>
      </p:pic>
    </p:spTree>
    <p:extLst>
      <p:ext uri="{BB962C8B-B14F-4D97-AF65-F5344CB8AC3E}">
        <p14:creationId xmlns:p14="http://schemas.microsoft.com/office/powerpoint/2010/main" val="23365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7"/>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Shape 1418"/>
          <p:cNvSpPr txBox="1">
            <a:spLocks noGrp="1"/>
          </p:cNvSpPr>
          <p:nvPr>
            <p:ph type="title" idx="4294967295"/>
          </p:nvPr>
        </p:nvSpPr>
        <p:spPr>
          <a:xfrm>
            <a:off x="8035575" y="293375"/>
            <a:ext cx="2482256" cy="711177"/>
          </a:xfrm>
          <a:prstGeom prst="rect">
            <a:avLst/>
          </a:prstGeom>
        </p:spPr>
        <p:txBody>
          <a:bodyPr vert="horz" lIns="91440" tIns="45720" rIns="91440" bIns="45720" rtlCol="0" anchor="b" anchorCtr="0">
            <a:normAutofit/>
          </a:bodyPr>
          <a:lstStyle/>
          <a:p>
            <a:pPr>
              <a:buSzPct val="25000"/>
            </a:pPr>
            <a:r>
              <a:rPr lang="en-US" sz="3200" kern="1200" dirty="0">
                <a:solidFill>
                  <a:schemeClr val="tx1"/>
                </a:solidFill>
                <a:latin typeface="+mj-lt"/>
                <a:ea typeface="+mj-ea"/>
                <a:cs typeface="+mj-cs"/>
              </a:rPr>
              <a:t>Long Strangle</a:t>
            </a:r>
          </a:p>
        </p:txBody>
      </p:sp>
      <p:pic>
        <p:nvPicPr>
          <p:cNvPr id="4" name="Picture Placeholder 3" descr="A picture containing text, indoor, colorful, laser&#10;&#10;Description automatically generated">
            <a:extLst>
              <a:ext uri="{FF2B5EF4-FFF2-40B4-BE49-F238E27FC236}">
                <a16:creationId xmlns:a16="http://schemas.microsoft.com/office/drawing/2014/main" id="{2C8F90BD-DDF5-44CC-8E46-C8F1F41D5B7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845" r="26845"/>
          <a:stretch>
            <a:fillRect/>
          </a:stretch>
        </p:blipFill>
        <p:spPr>
          <a:xfrm>
            <a:off x="713008" y="293375"/>
            <a:ext cx="5191352" cy="6132829"/>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sp>
        <p:nvSpPr>
          <p:cNvPr id="1419" name="Shape 1419"/>
          <p:cNvSpPr txBox="1">
            <a:spLocks noGrp="1"/>
          </p:cNvSpPr>
          <p:nvPr>
            <p:ph type="body" idx="4294967295"/>
          </p:nvPr>
        </p:nvSpPr>
        <p:spPr>
          <a:xfrm>
            <a:off x="6617368" y="1297927"/>
            <a:ext cx="5191352" cy="4790052"/>
          </a:xfrm>
          <a:prstGeom prst="rect">
            <a:avLst/>
          </a:prstGeom>
        </p:spPr>
        <p:txBody>
          <a:bodyPr vert="horz" lIns="91440" tIns="45720" rIns="91440" bIns="45720" rtlCol="0" anchorCtr="0">
            <a:normAutofit/>
          </a:bodyPr>
          <a:lstStyle/>
          <a:p>
            <a:pPr marL="0" indent="0">
              <a:lnSpc>
                <a:spcPct val="160000"/>
              </a:lnSpc>
              <a:spcBef>
                <a:spcPts val="320"/>
              </a:spcBef>
              <a:buClr>
                <a:srgbClr val="14456F"/>
              </a:buClr>
              <a:buSzPct val="25000"/>
              <a:buNone/>
            </a:pPr>
            <a:r>
              <a:rPr lang="en-US" sz="1800" b="1" dirty="0">
                <a:latin typeface="+mn-lt"/>
                <a:cs typeface="+mn-cs"/>
                <a:sym typeface="Tahoma"/>
              </a:rPr>
              <a:t>Outlook:</a:t>
            </a:r>
            <a:r>
              <a:rPr lang="en-US" sz="1800" b="1" dirty="0">
                <a:latin typeface="+mn-lt"/>
                <a:cs typeface="+mn-cs"/>
              </a:rPr>
              <a:t> </a:t>
            </a:r>
            <a:r>
              <a:rPr lang="en-US" sz="1800" b="0" dirty="0">
                <a:latin typeface="+mn-lt"/>
                <a:cs typeface="+mn-cs"/>
              </a:rPr>
              <a:t>Movement expected</a:t>
            </a:r>
            <a:endParaRPr lang="en-US" sz="1800" b="0" dirty="0">
              <a:latin typeface="+mn-lt"/>
              <a:cs typeface="+mn-cs"/>
              <a:sym typeface="Tahoma"/>
            </a:endParaRPr>
          </a:p>
          <a:p>
            <a:pPr marL="0" indent="0">
              <a:lnSpc>
                <a:spcPct val="160000"/>
              </a:lnSpc>
              <a:spcBef>
                <a:spcPts val="320"/>
              </a:spcBef>
              <a:buClr>
                <a:srgbClr val="14456F"/>
              </a:buClr>
              <a:buSzPct val="25000"/>
              <a:buNone/>
            </a:pPr>
            <a:r>
              <a:rPr lang="en-US" sz="1800" b="1" dirty="0">
                <a:latin typeface="+mn-lt"/>
                <a:cs typeface="+mn-cs"/>
                <a:sym typeface="Tahoma"/>
              </a:rPr>
              <a:t>Trade: </a:t>
            </a:r>
            <a:r>
              <a:rPr lang="en-US" sz="1800" b="1" dirty="0">
                <a:latin typeface="+mn-lt"/>
                <a:cs typeface="+mn-cs"/>
              </a:rPr>
              <a:t> </a:t>
            </a:r>
            <a:r>
              <a:rPr lang="en-US" sz="1800" b="0" dirty="0">
                <a:latin typeface="+mn-lt"/>
                <a:cs typeface="+mn-cs"/>
              </a:rPr>
              <a:t>long just-out-of-the-money put, just-out-of-the-money call </a:t>
            </a:r>
            <a:endParaRPr lang="en-US" sz="1800" b="0" dirty="0">
              <a:latin typeface="+mn-lt"/>
              <a:cs typeface="+mn-cs"/>
              <a:sym typeface="Tahoma"/>
            </a:endParaRPr>
          </a:p>
          <a:p>
            <a:pPr marL="0" indent="0">
              <a:lnSpc>
                <a:spcPct val="160000"/>
              </a:lnSpc>
              <a:spcBef>
                <a:spcPts val="320"/>
              </a:spcBef>
              <a:buClr>
                <a:srgbClr val="14456F"/>
              </a:buClr>
              <a:buSzPct val="25000"/>
              <a:buNone/>
            </a:pPr>
            <a:r>
              <a:rPr lang="en-US" sz="1800" b="1" dirty="0">
                <a:latin typeface="+mn-lt"/>
                <a:cs typeface="+mn-cs"/>
                <a:sym typeface="Tahoma"/>
              </a:rPr>
              <a:t>Advantages: </a:t>
            </a:r>
            <a:r>
              <a:rPr lang="en-US" sz="1800" b="0" dirty="0">
                <a:latin typeface="+mn-lt"/>
                <a:cs typeface="+mn-cs"/>
                <a:sym typeface="Tahoma"/>
              </a:rPr>
              <a:t>Less expensive the straddle</a:t>
            </a:r>
          </a:p>
          <a:p>
            <a:pPr marL="0" indent="0">
              <a:lnSpc>
                <a:spcPct val="160000"/>
              </a:lnSpc>
              <a:spcBef>
                <a:spcPts val="320"/>
              </a:spcBef>
              <a:buClr>
                <a:srgbClr val="14456F"/>
              </a:buClr>
              <a:buSzPct val="25000"/>
              <a:buNone/>
            </a:pPr>
            <a:r>
              <a:rPr lang="en-US" sz="1800" b="1" dirty="0">
                <a:latin typeface="+mn-lt"/>
                <a:cs typeface="+mn-cs"/>
                <a:sym typeface="Tahoma"/>
              </a:rPr>
              <a:t>Disadvantages: </a:t>
            </a:r>
            <a:r>
              <a:rPr lang="en-US" sz="1800" b="0" dirty="0">
                <a:latin typeface="+mn-lt"/>
                <a:cs typeface="+mn-cs"/>
                <a:sym typeface="Tahoma"/>
              </a:rPr>
              <a:t>Time decay hurts</a:t>
            </a:r>
          </a:p>
          <a:p>
            <a:pPr marL="0" indent="0">
              <a:lnSpc>
                <a:spcPct val="160000"/>
              </a:lnSpc>
              <a:spcBef>
                <a:spcPts val="320"/>
              </a:spcBef>
              <a:buClr>
                <a:srgbClr val="14456F"/>
              </a:buClr>
              <a:buSzPct val="25000"/>
              <a:buNone/>
            </a:pPr>
            <a:r>
              <a:rPr lang="en-US" sz="1800" b="1" dirty="0">
                <a:latin typeface="+mn-lt"/>
                <a:cs typeface="+mn-cs"/>
                <a:sym typeface="Tahoma"/>
              </a:rPr>
              <a:t>Max Risk: </a:t>
            </a:r>
            <a:r>
              <a:rPr lang="en-US" sz="1800" b="0" dirty="0">
                <a:latin typeface="+mn-lt"/>
                <a:cs typeface="+mn-cs"/>
                <a:sym typeface="Tahoma"/>
              </a:rPr>
              <a:t>Premium paid</a:t>
            </a:r>
          </a:p>
          <a:p>
            <a:pPr marL="0" indent="0">
              <a:lnSpc>
                <a:spcPct val="160000"/>
              </a:lnSpc>
              <a:spcBef>
                <a:spcPts val="320"/>
              </a:spcBef>
              <a:buClr>
                <a:srgbClr val="14456F"/>
              </a:buClr>
              <a:buSzPct val="25000"/>
              <a:buNone/>
            </a:pPr>
            <a:r>
              <a:rPr lang="en-US" sz="1800" b="1" dirty="0">
                <a:latin typeface="+mn-lt"/>
                <a:cs typeface="+mn-cs"/>
                <a:sym typeface="Tahoma"/>
              </a:rPr>
              <a:t>Max Reward: </a:t>
            </a:r>
            <a:r>
              <a:rPr lang="en-US" sz="1800" b="0" dirty="0">
                <a:latin typeface="+mn-lt"/>
                <a:cs typeface="+mn-cs"/>
                <a:sym typeface="Tahoma"/>
              </a:rPr>
              <a:t>Unlimited</a:t>
            </a:r>
          </a:p>
          <a:p>
            <a:pPr marL="0" indent="0">
              <a:lnSpc>
                <a:spcPct val="160000"/>
              </a:lnSpc>
              <a:spcBef>
                <a:spcPts val="320"/>
              </a:spcBef>
              <a:buClr>
                <a:srgbClr val="14456F"/>
              </a:buClr>
              <a:buSzPct val="25000"/>
              <a:buNone/>
            </a:pPr>
            <a:r>
              <a:rPr lang="en-US" sz="1800" b="1" dirty="0">
                <a:latin typeface="+mn-lt"/>
                <a:cs typeface="+mn-cs"/>
                <a:sym typeface="Tahoma"/>
              </a:rPr>
              <a:t>Breakeven: </a:t>
            </a:r>
            <a:r>
              <a:rPr lang="en-US" sz="1800" b="0" dirty="0">
                <a:latin typeface="+mn-lt"/>
                <a:cs typeface="+mn-cs"/>
              </a:rPr>
              <a:t>Same principle, slightly wider  than the straddle</a:t>
            </a:r>
          </a:p>
          <a:p>
            <a:pPr marL="0" indent="0">
              <a:buNone/>
            </a:pPr>
            <a:endParaRPr lang="en-US" sz="1600" b="0" dirty="0">
              <a:latin typeface="+mn-lt"/>
              <a:cs typeface="+mn-cs"/>
            </a:endParaRPr>
          </a:p>
        </p:txBody>
      </p:sp>
      <p:pic>
        <p:nvPicPr>
          <p:cNvPr id="6" name="Picture 5">
            <a:extLst>
              <a:ext uri="{FF2B5EF4-FFF2-40B4-BE49-F238E27FC236}">
                <a16:creationId xmlns:a16="http://schemas.microsoft.com/office/drawing/2014/main" id="{AB59B505-0074-4C5D-A1A9-A2B733709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0106" y="6037877"/>
            <a:ext cx="558730" cy="533333"/>
          </a:xfrm>
          <a:prstGeom prst="rect">
            <a:avLst/>
          </a:prstGeom>
        </p:spPr>
      </p:pic>
    </p:spTree>
    <p:extLst>
      <p:ext uri="{BB962C8B-B14F-4D97-AF65-F5344CB8AC3E}">
        <p14:creationId xmlns:p14="http://schemas.microsoft.com/office/powerpoint/2010/main" val="1348460598"/>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4"/>
        <p:cNvGrpSpPr/>
        <p:nvPr/>
      </p:nvGrpSpPr>
      <p:grpSpPr>
        <a:xfrm>
          <a:off x="0" y="0"/>
          <a:ext cx="0" cy="0"/>
          <a:chOff x="0" y="0"/>
          <a:chExt cx="0" cy="0"/>
        </a:xfrm>
      </p:grpSpPr>
      <p:sp>
        <p:nvSpPr>
          <p:cNvPr id="1425" name="Shape 1425"/>
          <p:cNvSpPr txBox="1">
            <a:spLocks noGrp="1"/>
          </p:cNvSpPr>
          <p:nvPr>
            <p:ph type="title" idx="4294967295"/>
          </p:nvPr>
        </p:nvSpPr>
        <p:spPr>
          <a:xfrm>
            <a:off x="1928443" y="652461"/>
            <a:ext cx="2429614" cy="626012"/>
          </a:xfrm>
          <a:prstGeom prst="rect">
            <a:avLst/>
          </a:prstGeom>
        </p:spPr>
        <p:txBody>
          <a:bodyPr vert="horz" lIns="91440" tIns="45720" rIns="91440" bIns="45720" rtlCol="0" anchor="b" anchorCtr="0">
            <a:normAutofit/>
          </a:bodyPr>
          <a:lstStyle/>
          <a:p>
            <a:pPr>
              <a:buSzPct val="25000"/>
            </a:pPr>
            <a:r>
              <a:rPr lang="en-US" sz="3200" dirty="0">
                <a:latin typeface="+mj-lt"/>
                <a:cs typeface="+mj-cs"/>
              </a:rPr>
              <a:t>Long Strangle</a:t>
            </a:r>
          </a:p>
        </p:txBody>
      </p:sp>
      <p:sp>
        <p:nvSpPr>
          <p:cNvPr id="1426" name="Shape 1426"/>
          <p:cNvSpPr txBox="1">
            <a:spLocks noGrp="1"/>
          </p:cNvSpPr>
          <p:nvPr>
            <p:ph type="body" idx="4294967295"/>
          </p:nvPr>
        </p:nvSpPr>
        <p:spPr>
          <a:xfrm>
            <a:off x="481012" y="1954878"/>
            <a:ext cx="5324475" cy="3919538"/>
          </a:xfrm>
          <a:prstGeom prst="rect">
            <a:avLst/>
          </a:prstGeom>
        </p:spPr>
        <p:txBody>
          <a:bodyPr vert="horz" lIns="91440" tIns="45720" rIns="91440" bIns="45720" rtlCol="0" anchor="t" anchorCtr="0">
            <a:normAutofit/>
          </a:bodyPr>
          <a:lstStyle/>
          <a:p>
            <a:pPr marL="0" indent="0">
              <a:lnSpc>
                <a:spcPct val="150000"/>
              </a:lnSpc>
              <a:spcBef>
                <a:spcPts val="320"/>
              </a:spcBef>
              <a:buClr>
                <a:srgbClr val="14456F"/>
              </a:buClr>
              <a:buSzPct val="25000"/>
              <a:buNone/>
            </a:pPr>
            <a:r>
              <a:rPr lang="en-US" sz="1800" b="1" dirty="0">
                <a:latin typeface="+mn-lt"/>
                <a:cs typeface="+mn-cs"/>
                <a:sym typeface="Tahoma"/>
              </a:rPr>
              <a:t>Theta: </a:t>
            </a:r>
            <a:r>
              <a:rPr lang="en-US" sz="1800" b="0" dirty="0">
                <a:latin typeface="+mn-lt"/>
                <a:cs typeface="+mn-cs"/>
                <a:sym typeface="Tahoma"/>
              </a:rPr>
              <a:t>Time decay is most harmful</a:t>
            </a:r>
            <a:r>
              <a:rPr lang="en-US" sz="1800" b="0" dirty="0">
                <a:latin typeface="+mn-lt"/>
                <a:cs typeface="+mn-cs"/>
              </a:rPr>
              <a:t> when stock is between the two strikes</a:t>
            </a:r>
            <a:endParaRPr lang="en-US" sz="1800" b="0" dirty="0">
              <a:latin typeface="+mn-lt"/>
              <a:cs typeface="+mn-cs"/>
              <a:sym typeface="Tahoma"/>
            </a:endParaRPr>
          </a:p>
          <a:p>
            <a:pPr marL="0" indent="0">
              <a:lnSpc>
                <a:spcPct val="150000"/>
              </a:lnSpc>
              <a:spcBef>
                <a:spcPts val="320"/>
              </a:spcBef>
              <a:buClr>
                <a:srgbClr val="14456F"/>
              </a:buClr>
              <a:buSzPct val="25000"/>
              <a:buNone/>
            </a:pPr>
            <a:r>
              <a:rPr lang="en-US" sz="1800" b="1" dirty="0">
                <a:latin typeface="+mn-lt"/>
                <a:cs typeface="+mn-cs"/>
                <a:sym typeface="Tahoma"/>
              </a:rPr>
              <a:t>Delta: </a:t>
            </a:r>
            <a:r>
              <a:rPr lang="en-US" sz="1800" b="0" dirty="0">
                <a:latin typeface="+mn-lt"/>
                <a:cs typeface="+mn-cs"/>
                <a:sym typeface="Tahoma"/>
              </a:rPr>
              <a:t>Grea</a:t>
            </a:r>
            <a:r>
              <a:rPr lang="en-US" sz="1800" b="0" dirty="0">
                <a:latin typeface="+mn-lt"/>
                <a:cs typeface="+mn-cs"/>
              </a:rPr>
              <a:t>test, positive or negative, when stock is sitting outside of the two strikes</a:t>
            </a:r>
            <a:endParaRPr lang="en-US" sz="1800" b="0" dirty="0">
              <a:latin typeface="+mn-lt"/>
              <a:cs typeface="+mn-cs"/>
              <a:sym typeface="Tahoma"/>
            </a:endParaRPr>
          </a:p>
          <a:p>
            <a:pPr marL="0" indent="0">
              <a:lnSpc>
                <a:spcPct val="150000"/>
              </a:lnSpc>
              <a:spcBef>
                <a:spcPts val="320"/>
              </a:spcBef>
              <a:buClr>
                <a:srgbClr val="14456F"/>
              </a:buClr>
              <a:buSzPct val="25000"/>
              <a:buNone/>
            </a:pPr>
            <a:r>
              <a:rPr lang="en-US" sz="1800" b="1" dirty="0">
                <a:latin typeface="+mn-lt"/>
                <a:cs typeface="+mn-cs"/>
                <a:sym typeface="Tahoma"/>
              </a:rPr>
              <a:t>Gamma: </a:t>
            </a:r>
            <a:r>
              <a:rPr lang="en-US" sz="1800" b="0" dirty="0">
                <a:latin typeface="+mn-lt"/>
                <a:cs typeface="+mn-cs"/>
                <a:sym typeface="Tahoma"/>
              </a:rPr>
              <a:t>Peaks between the strike prices</a:t>
            </a:r>
          </a:p>
          <a:p>
            <a:pPr marL="0" indent="0">
              <a:lnSpc>
                <a:spcPct val="150000"/>
              </a:lnSpc>
              <a:spcBef>
                <a:spcPts val="320"/>
              </a:spcBef>
              <a:buClr>
                <a:srgbClr val="14456F"/>
              </a:buClr>
              <a:buSzPct val="25000"/>
              <a:buNone/>
            </a:pPr>
            <a:r>
              <a:rPr lang="en-US" sz="1800" b="1" dirty="0">
                <a:latin typeface="+mn-lt"/>
                <a:cs typeface="+mn-cs"/>
                <a:sym typeface="Tahoma"/>
              </a:rPr>
              <a:t>Vega: </a:t>
            </a:r>
            <a:r>
              <a:rPr lang="en-US" sz="1800" b="0" dirty="0">
                <a:latin typeface="+mn-lt"/>
                <a:cs typeface="+mn-cs"/>
                <a:sym typeface="Tahoma"/>
              </a:rPr>
              <a:t>Pos</a:t>
            </a:r>
            <a:r>
              <a:rPr lang="en-US" sz="1800" b="0" dirty="0">
                <a:latin typeface="+mn-lt"/>
                <a:cs typeface="+mn-cs"/>
              </a:rPr>
              <a:t>itive volatility strategy, a rise in IV helps, a fall in IV hurts</a:t>
            </a:r>
            <a:endParaRPr lang="en-US" sz="1800" b="0" dirty="0">
              <a:latin typeface="+mn-lt"/>
              <a:cs typeface="+mn-cs"/>
              <a:sym typeface="Tahoma"/>
            </a:endParaRPr>
          </a:p>
          <a:p>
            <a:pPr marL="0" indent="0">
              <a:lnSpc>
                <a:spcPct val="150000"/>
              </a:lnSpc>
              <a:spcBef>
                <a:spcPts val="320"/>
              </a:spcBef>
              <a:buClr>
                <a:srgbClr val="14456F"/>
              </a:buClr>
              <a:buSzPct val="25000"/>
              <a:buNone/>
            </a:pPr>
            <a:r>
              <a:rPr lang="en-US" sz="1800" b="1" dirty="0">
                <a:latin typeface="+mn-lt"/>
                <a:cs typeface="+mn-cs"/>
                <a:sym typeface="Tahoma"/>
              </a:rPr>
              <a:t>Rho: </a:t>
            </a:r>
            <a:r>
              <a:rPr lang="en-US" sz="1800" b="0" dirty="0">
                <a:latin typeface="+mn-lt"/>
                <a:cs typeface="+mn-cs"/>
                <a:sym typeface="Tahoma"/>
              </a:rPr>
              <a:t>Not an interest rate s</a:t>
            </a:r>
            <a:r>
              <a:rPr lang="en-US" sz="1800" b="0" dirty="0">
                <a:latin typeface="+mn-lt"/>
                <a:cs typeface="+mn-cs"/>
              </a:rPr>
              <a:t>ensitive strategy</a:t>
            </a:r>
          </a:p>
          <a:p>
            <a:endParaRPr lang="en-US" sz="1800" dirty="0">
              <a:latin typeface="+mn-lt"/>
              <a:cs typeface="+mn-cs"/>
            </a:endParaRPr>
          </a:p>
        </p:txBody>
      </p:sp>
      <p:pic>
        <p:nvPicPr>
          <p:cNvPr id="4" name="Picture Placeholder 3" descr="A picture containing using, hand&#10;&#10;Description automatically generated">
            <a:extLst>
              <a:ext uri="{FF2B5EF4-FFF2-40B4-BE49-F238E27FC236}">
                <a16:creationId xmlns:a16="http://schemas.microsoft.com/office/drawing/2014/main" id="{548AC6A5-D4D8-491A-845C-733C161B4E2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696" r="19694"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6" name="Picture 5">
            <a:extLst>
              <a:ext uri="{FF2B5EF4-FFF2-40B4-BE49-F238E27FC236}">
                <a16:creationId xmlns:a16="http://schemas.microsoft.com/office/drawing/2014/main" id="{4E4FB1ED-DA45-4860-AC90-F8718C100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9129" y="6134133"/>
            <a:ext cx="558730" cy="533333"/>
          </a:xfrm>
          <a:prstGeom prst="rect">
            <a:avLst/>
          </a:prstGeom>
        </p:spPr>
      </p:pic>
    </p:spTree>
    <p:extLst>
      <p:ext uri="{BB962C8B-B14F-4D97-AF65-F5344CB8AC3E}">
        <p14:creationId xmlns:p14="http://schemas.microsoft.com/office/powerpoint/2010/main" val="198811508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1013" y="3752849"/>
            <a:ext cx="3290887" cy="2452687"/>
          </a:xfrm>
        </p:spPr>
        <p:txBody>
          <a:bodyPr vert="horz" lIns="91440" tIns="45720" rIns="91440" bIns="45720" rtlCol="0" anchor="ctr">
            <a:normAutofit/>
          </a:bodyPr>
          <a:lstStyle/>
          <a:p>
            <a:r>
              <a:rPr lang="en-US" sz="3600" b="1">
                <a:latin typeface="+mj-lt"/>
                <a:cs typeface="+mj-cs"/>
              </a:rPr>
              <a:t>Graphs of a Strangle</a:t>
            </a:r>
          </a:p>
        </p:txBody>
      </p:sp>
      <p:pic>
        <p:nvPicPr>
          <p:cNvPr id="10" name="Picture Placeholder 9">
            <a:extLst>
              <a:ext uri="{FF2B5EF4-FFF2-40B4-BE49-F238E27FC236}">
                <a16:creationId xmlns:a16="http://schemas.microsoft.com/office/drawing/2014/main" id="{9C278E8E-55B8-4D3C-AF22-73F0C6F5774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1988" b="139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4223982" y="3752850"/>
            <a:ext cx="7485413" cy="2452687"/>
          </a:xfrm>
        </p:spPr>
        <p:txBody>
          <a:bodyPr vert="horz" lIns="91440" tIns="45720" rIns="91440" bIns="45720" rtlCol="0" anchor="ctr">
            <a:normAutofit/>
          </a:bodyPr>
          <a:lstStyle/>
          <a:p>
            <a:endParaRPr lang="en-US" sz="1800">
              <a:latin typeface="+mn-lt"/>
              <a:cs typeface="+mn-cs"/>
            </a:endParaRPr>
          </a:p>
          <a:p>
            <a:endParaRPr lang="en-US" sz="1800">
              <a:latin typeface="+mn-lt"/>
              <a:cs typeface="+mn-cs"/>
            </a:endParaRPr>
          </a:p>
          <a:p>
            <a:endParaRPr lang="en-US" sz="1800">
              <a:latin typeface="+mn-lt"/>
              <a:cs typeface="+mn-cs"/>
            </a:endParaRPr>
          </a:p>
        </p:txBody>
      </p:sp>
      <p:pic>
        <p:nvPicPr>
          <p:cNvPr id="12" name="Picture 11" descr="Chart, line chart&#10;&#10;Description automatically generated">
            <a:extLst>
              <a:ext uri="{FF2B5EF4-FFF2-40B4-BE49-F238E27FC236}">
                <a16:creationId xmlns:a16="http://schemas.microsoft.com/office/drawing/2014/main" id="{41B5C62A-7D6B-4246-ADF6-FCC19C6E5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374" y="3148485"/>
            <a:ext cx="3258065" cy="3258065"/>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4" name="Picture 13" descr="Chart, line chart&#10;&#10;Description automatically generated">
            <a:extLst>
              <a:ext uri="{FF2B5EF4-FFF2-40B4-BE49-F238E27FC236}">
                <a16:creationId xmlns:a16="http://schemas.microsoft.com/office/drawing/2014/main" id="{4D67AE25-3DE7-4917-8FEA-27E4C5414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0408" y="3710613"/>
            <a:ext cx="2699857" cy="2452687"/>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6" name="Picture 15" descr="A picture containing diagram&#10;&#10;Description automatically generated">
            <a:extLst>
              <a:ext uri="{FF2B5EF4-FFF2-40B4-BE49-F238E27FC236}">
                <a16:creationId xmlns:a16="http://schemas.microsoft.com/office/drawing/2014/main" id="{E5C94D0C-8E1D-4D74-8670-499E0C75E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2154" y="3710613"/>
            <a:ext cx="2697956" cy="2452687"/>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63ECD0DD-EFBD-4C2D-889B-FCF98DC5F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4683" y="6247774"/>
            <a:ext cx="558730" cy="533333"/>
          </a:xfrm>
          <a:prstGeom prst="rect">
            <a:avLst/>
          </a:prstGeom>
        </p:spPr>
      </p:pic>
    </p:spTree>
    <p:extLst>
      <p:ext uri="{BB962C8B-B14F-4D97-AF65-F5344CB8AC3E}">
        <p14:creationId xmlns:p14="http://schemas.microsoft.com/office/powerpoint/2010/main" val="2018419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glasses&#10;&#10;Description automatically generated with medium confidence">
            <a:extLst>
              <a:ext uri="{FF2B5EF4-FFF2-40B4-BE49-F238E27FC236}">
                <a16:creationId xmlns:a16="http://schemas.microsoft.com/office/drawing/2014/main" id="{9520BB33-923A-4C1F-8BDC-BD246A1556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875" r="21875"/>
          <a:stretch>
            <a:fillRect/>
          </a:stretch>
        </p:blipFill>
        <p:spPr>
          <a:xfrm>
            <a:off x="779634" y="1145380"/>
            <a:ext cx="4775202" cy="4775202"/>
          </a:xfrm>
        </p:spPr>
      </p:pic>
      <p:sp>
        <p:nvSpPr>
          <p:cNvPr id="2" name="Title 1"/>
          <p:cNvSpPr>
            <a:spLocks noGrp="1"/>
          </p:cNvSpPr>
          <p:nvPr>
            <p:ph type="title" idx="4294967295"/>
          </p:nvPr>
        </p:nvSpPr>
        <p:spPr>
          <a:xfrm>
            <a:off x="4109725" y="193675"/>
            <a:ext cx="4503737" cy="639763"/>
          </a:xfrm>
        </p:spPr>
        <p:txBody>
          <a:bodyPr>
            <a:normAutofit/>
          </a:bodyPr>
          <a:lstStyle/>
          <a:p>
            <a:r>
              <a:rPr lang="en-US" sz="3200" b="1" dirty="0">
                <a:solidFill>
                  <a:srgbClr val="000000"/>
                </a:solidFill>
                <a:latin typeface="+mj-lt"/>
                <a:cs typeface="Tahoma"/>
              </a:rPr>
              <a:t>How to manage a Strangle</a:t>
            </a:r>
          </a:p>
        </p:txBody>
      </p:sp>
      <p:sp>
        <p:nvSpPr>
          <p:cNvPr id="3" name="Content Placeholder 2"/>
          <p:cNvSpPr>
            <a:spLocks noGrp="1"/>
          </p:cNvSpPr>
          <p:nvPr>
            <p:ph idx="4294967295"/>
          </p:nvPr>
        </p:nvSpPr>
        <p:spPr>
          <a:xfrm>
            <a:off x="6361594" y="1041400"/>
            <a:ext cx="5420831" cy="4983162"/>
          </a:xfrm>
        </p:spPr>
        <p:txBody>
          <a:bodyPr>
            <a:normAutofit/>
          </a:bodyPr>
          <a:lstStyle/>
          <a:p>
            <a:pPr marL="0" indent="0">
              <a:lnSpc>
                <a:spcPct val="150000"/>
              </a:lnSpc>
              <a:buNone/>
            </a:pPr>
            <a:r>
              <a:rPr lang="en-US" sz="1600" b="1" dirty="0">
                <a:solidFill>
                  <a:srgbClr val="000000"/>
                </a:solidFill>
                <a:latin typeface="+mn-lt"/>
                <a:cs typeface="Tahoma"/>
              </a:rPr>
              <a:t>Scenario 1: </a:t>
            </a:r>
            <a:r>
              <a:rPr lang="en-US" sz="1600" dirty="0">
                <a:solidFill>
                  <a:srgbClr val="000000"/>
                </a:solidFill>
                <a:latin typeface="+mn-lt"/>
                <a:cs typeface="Tahoma"/>
              </a:rPr>
              <a:t>Stock Rises Above Upside Breakeven</a:t>
            </a:r>
            <a:r>
              <a:rPr lang="en-US" sz="1600" b="0" dirty="0">
                <a:solidFill>
                  <a:srgbClr val="000000"/>
                </a:solidFill>
                <a:latin typeface="+mn-lt"/>
                <a:cs typeface="Tahoma"/>
              </a:rPr>
              <a:t> : Profit in Calls will exceed the losses in the puts. I can sell the calls for a gain and hold the puts till expiration for a possible pullback</a:t>
            </a:r>
            <a:br>
              <a:rPr lang="en-US" sz="1600" b="0" dirty="0">
                <a:solidFill>
                  <a:srgbClr val="000000"/>
                </a:solidFill>
                <a:latin typeface="+mn-lt"/>
                <a:cs typeface="Tahoma"/>
              </a:rPr>
            </a:br>
            <a:endParaRPr lang="en-US" sz="1600" dirty="0">
              <a:solidFill>
                <a:srgbClr val="000000"/>
              </a:solidFill>
              <a:latin typeface="+mn-lt"/>
              <a:cs typeface="Tahoma"/>
            </a:endParaRPr>
          </a:p>
          <a:p>
            <a:pPr marL="0" indent="0">
              <a:lnSpc>
                <a:spcPct val="150000"/>
              </a:lnSpc>
              <a:buNone/>
            </a:pPr>
            <a:r>
              <a:rPr lang="en-US" sz="1600" b="1" dirty="0">
                <a:solidFill>
                  <a:srgbClr val="000000"/>
                </a:solidFill>
                <a:latin typeface="+mn-lt"/>
                <a:cs typeface="Tahoma"/>
              </a:rPr>
              <a:t>Scenario 2: </a:t>
            </a:r>
            <a:r>
              <a:rPr lang="en-US" sz="1600" dirty="0">
                <a:solidFill>
                  <a:srgbClr val="000000"/>
                </a:solidFill>
                <a:latin typeface="+mn-lt"/>
                <a:cs typeface="Tahoma"/>
              </a:rPr>
              <a:t>Stock Stays Between Breakevens : </a:t>
            </a:r>
            <a:r>
              <a:rPr lang="en-US" sz="1600" b="0" dirty="0">
                <a:solidFill>
                  <a:srgbClr val="000000"/>
                </a:solidFill>
                <a:latin typeface="+mn-lt"/>
                <a:cs typeface="Tahoma"/>
              </a:rPr>
              <a:t>Max Loss Zone : Both options will expire worthless.</a:t>
            </a:r>
            <a:br>
              <a:rPr lang="en-US" sz="1600" b="0" dirty="0">
                <a:solidFill>
                  <a:srgbClr val="000000"/>
                </a:solidFill>
                <a:latin typeface="+mn-lt"/>
                <a:cs typeface="Tahoma"/>
              </a:rPr>
            </a:br>
            <a:br>
              <a:rPr lang="en-US" sz="1600" dirty="0">
                <a:solidFill>
                  <a:srgbClr val="000000"/>
                </a:solidFill>
                <a:latin typeface="+mn-lt"/>
                <a:cs typeface="Tahoma"/>
              </a:rPr>
            </a:br>
            <a:r>
              <a:rPr lang="en-US" sz="1600" b="1" dirty="0">
                <a:solidFill>
                  <a:srgbClr val="000000"/>
                </a:solidFill>
                <a:latin typeface="+mn-lt"/>
                <a:cs typeface="Tahoma"/>
              </a:rPr>
              <a:t>Scenario 3: </a:t>
            </a:r>
            <a:r>
              <a:rPr lang="en-US" sz="1600" dirty="0">
                <a:solidFill>
                  <a:srgbClr val="000000"/>
                </a:solidFill>
                <a:latin typeface="+mn-lt"/>
                <a:cs typeface="Tahoma"/>
              </a:rPr>
              <a:t>Stock Falls below Downside Breakeven : </a:t>
            </a:r>
            <a:r>
              <a:rPr lang="en-US" sz="1600" b="0" dirty="0">
                <a:solidFill>
                  <a:srgbClr val="000000"/>
                </a:solidFill>
                <a:latin typeface="+mn-lt"/>
                <a:cs typeface="Tahoma"/>
              </a:rPr>
              <a:t>Profits in Puts will exceed the losses in the calls. I can sell the puts for a gain and hold the calls till expiration waiting for a possible pullback</a:t>
            </a:r>
          </a:p>
          <a:p>
            <a:pPr marL="0" indent="0">
              <a:buNone/>
            </a:pPr>
            <a:endParaRPr lang="en-US" sz="1600" dirty="0">
              <a:solidFill>
                <a:srgbClr val="000000"/>
              </a:solidFill>
              <a:latin typeface="Tahoma"/>
              <a:cs typeface="Tahoma"/>
            </a:endParaRPr>
          </a:p>
          <a:p>
            <a:endParaRPr lang="en-US" sz="1600" dirty="0">
              <a:solidFill>
                <a:srgbClr val="000000"/>
              </a:solidFill>
              <a:latin typeface="Tahoma"/>
              <a:cs typeface="Tahoma"/>
            </a:endParaRPr>
          </a:p>
        </p:txBody>
      </p:sp>
      <p:pic>
        <p:nvPicPr>
          <p:cNvPr id="9" name="Picture 8">
            <a:extLst>
              <a:ext uri="{FF2B5EF4-FFF2-40B4-BE49-F238E27FC236}">
                <a16:creationId xmlns:a16="http://schemas.microsoft.com/office/drawing/2014/main" id="{6FF919F0-B534-4228-9562-93D631CDD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221" y="6024562"/>
            <a:ext cx="558730" cy="533333"/>
          </a:xfrm>
          <a:prstGeom prst="rect">
            <a:avLst/>
          </a:prstGeom>
        </p:spPr>
      </p:pic>
    </p:spTree>
    <p:extLst>
      <p:ext uri="{BB962C8B-B14F-4D97-AF65-F5344CB8AC3E}">
        <p14:creationId xmlns:p14="http://schemas.microsoft.com/office/powerpoint/2010/main" val="4037363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507028" y="375819"/>
            <a:ext cx="2531941" cy="702761"/>
          </a:xfrm>
        </p:spPr>
        <p:txBody>
          <a:bodyPr vert="horz" lIns="91440" tIns="45720" rIns="91440" bIns="45720" rtlCol="0" anchor="t">
            <a:normAutofit/>
          </a:bodyPr>
          <a:lstStyle/>
          <a:p>
            <a:r>
              <a:rPr lang="en-US" sz="3200" b="1" dirty="0">
                <a:latin typeface="+mj-lt"/>
                <a:cs typeface="+mj-cs"/>
              </a:rPr>
              <a:t>Short Strangle</a:t>
            </a:r>
          </a:p>
        </p:txBody>
      </p:sp>
      <p:sp>
        <p:nvSpPr>
          <p:cNvPr id="3" name="Content Placeholder 2"/>
          <p:cNvSpPr>
            <a:spLocks noGrp="1"/>
          </p:cNvSpPr>
          <p:nvPr>
            <p:ph idx="4294967295"/>
          </p:nvPr>
        </p:nvSpPr>
        <p:spPr>
          <a:xfrm>
            <a:off x="444234" y="1226687"/>
            <a:ext cx="6516709" cy="5255494"/>
          </a:xfrm>
        </p:spPr>
        <p:txBody>
          <a:bodyPr vert="horz" lIns="91440" tIns="45720" rIns="91440" bIns="45720" rtlCol="0">
            <a:normAutofit/>
          </a:bodyPr>
          <a:lstStyle/>
          <a:p>
            <a:pPr marL="0" indent="0">
              <a:buNone/>
            </a:pPr>
            <a:r>
              <a:rPr lang="en-US" sz="1600" b="1" dirty="0">
                <a:latin typeface="+mn-lt"/>
                <a:cs typeface="+mn-cs"/>
              </a:rPr>
              <a:t>Outlook: </a:t>
            </a:r>
            <a:r>
              <a:rPr lang="en-US" sz="1600" b="0" dirty="0">
                <a:latin typeface="+mn-lt"/>
                <a:cs typeface="+mn-cs"/>
              </a:rPr>
              <a:t>Expecting Very Little or no movement</a:t>
            </a:r>
          </a:p>
          <a:p>
            <a:pPr marL="0" indent="0">
              <a:buNone/>
            </a:pPr>
            <a:r>
              <a:rPr lang="en-US" sz="1600" b="1" dirty="0">
                <a:latin typeface="+mn-lt"/>
                <a:cs typeface="+mn-cs"/>
              </a:rPr>
              <a:t>Trade: </a:t>
            </a:r>
            <a:r>
              <a:rPr lang="en-US" sz="1600" b="0" dirty="0">
                <a:latin typeface="+mn-lt"/>
                <a:cs typeface="+mn-cs"/>
              </a:rPr>
              <a:t>Sell Calls and Puts of the same strike at the same expiration</a:t>
            </a:r>
          </a:p>
          <a:p>
            <a:pPr marL="0" indent="0">
              <a:buNone/>
            </a:pPr>
            <a:r>
              <a:rPr lang="en-US" sz="1600" b="1" dirty="0">
                <a:latin typeface="+mn-lt"/>
                <a:cs typeface="+mn-cs"/>
              </a:rPr>
              <a:t>Advantages: </a:t>
            </a:r>
            <a:r>
              <a:rPr lang="en-US" sz="1600" b="0" dirty="0">
                <a:latin typeface="+mn-lt"/>
                <a:cs typeface="+mn-cs"/>
              </a:rPr>
              <a:t>This trade can generate profits if the stock does not move or stays in a very small range</a:t>
            </a:r>
          </a:p>
          <a:p>
            <a:pPr marL="0" indent="0">
              <a:buNone/>
            </a:pPr>
            <a:r>
              <a:rPr lang="en-US" sz="1600" b="1" dirty="0">
                <a:latin typeface="+mn-lt"/>
                <a:cs typeface="+mn-cs"/>
              </a:rPr>
              <a:t>Disadvantages: </a:t>
            </a:r>
            <a:r>
              <a:rPr lang="en-US" sz="1600" b="0" dirty="0">
                <a:latin typeface="+mn-lt"/>
                <a:cs typeface="+mn-cs"/>
              </a:rPr>
              <a:t>Unlimited risk. Large exposure to blowout losses for only a limited profit</a:t>
            </a:r>
            <a:br>
              <a:rPr lang="en-US" sz="1600" b="0" dirty="0">
                <a:latin typeface="+mn-lt"/>
                <a:cs typeface="+mn-cs"/>
              </a:rPr>
            </a:br>
            <a:endParaRPr lang="en-US" sz="1600" b="0" dirty="0">
              <a:latin typeface="+mn-lt"/>
              <a:cs typeface="+mn-cs"/>
            </a:endParaRPr>
          </a:p>
          <a:p>
            <a:pPr marL="0" indent="0">
              <a:buNone/>
            </a:pPr>
            <a:r>
              <a:rPr lang="en-US" sz="1600" b="1" dirty="0">
                <a:latin typeface="+mn-lt"/>
                <a:cs typeface="+mn-cs"/>
              </a:rPr>
              <a:t>Max Risk: </a:t>
            </a:r>
            <a:r>
              <a:rPr lang="en-US" sz="1600" b="0" dirty="0">
                <a:latin typeface="+mn-lt"/>
                <a:cs typeface="+mn-cs"/>
              </a:rPr>
              <a:t>Unlimited to the upside and limited to the strike on the downside</a:t>
            </a:r>
          </a:p>
          <a:p>
            <a:pPr marL="0" indent="0">
              <a:buNone/>
            </a:pPr>
            <a:r>
              <a:rPr lang="en-US" sz="1600" b="1" dirty="0">
                <a:latin typeface="+mn-lt"/>
                <a:cs typeface="+mn-cs"/>
              </a:rPr>
              <a:t>Max Reward: </a:t>
            </a:r>
            <a:r>
              <a:rPr lang="en-US" sz="1600" b="0" dirty="0">
                <a:latin typeface="+mn-lt"/>
                <a:cs typeface="+mn-cs"/>
              </a:rPr>
              <a:t>Total credit received for both sold options</a:t>
            </a:r>
          </a:p>
          <a:p>
            <a:pPr marL="0" indent="0">
              <a:buNone/>
            </a:pPr>
            <a:r>
              <a:rPr lang="en-US" sz="1600" b="1" dirty="0">
                <a:latin typeface="+mn-lt"/>
                <a:cs typeface="+mn-cs"/>
              </a:rPr>
              <a:t>Breakeven: </a:t>
            </a:r>
            <a:r>
              <a:rPr lang="en-US" sz="1600" b="0" dirty="0">
                <a:latin typeface="+mn-lt"/>
                <a:cs typeface="+mn-cs"/>
              </a:rPr>
              <a:t>Upper – Strike price + credit received</a:t>
            </a:r>
            <a:br>
              <a:rPr lang="en-US" sz="1600" b="0" dirty="0">
                <a:latin typeface="+mn-lt"/>
                <a:cs typeface="+mn-cs"/>
              </a:rPr>
            </a:br>
            <a:r>
              <a:rPr lang="en-US" sz="1600" b="0" dirty="0">
                <a:latin typeface="+mn-lt"/>
                <a:cs typeface="+mn-cs"/>
              </a:rPr>
              <a:t>	     Lower – Strike price – credit received</a:t>
            </a:r>
          </a:p>
          <a:p>
            <a:pPr marL="0" indent="0">
              <a:buNone/>
            </a:pPr>
            <a:r>
              <a:rPr lang="en-US" sz="1600" b="1" dirty="0">
                <a:latin typeface="+mn-lt"/>
                <a:cs typeface="+mn-cs"/>
              </a:rPr>
              <a:t>Theta: </a:t>
            </a:r>
            <a:r>
              <a:rPr lang="en-US" sz="1600" b="0" dirty="0">
                <a:latin typeface="+mn-lt"/>
                <a:cs typeface="+mn-cs"/>
              </a:rPr>
              <a:t>Time decay is helpful for short straddles</a:t>
            </a:r>
          </a:p>
          <a:p>
            <a:pPr marL="0" indent="0">
              <a:buNone/>
            </a:pPr>
            <a:r>
              <a:rPr lang="en-US" sz="1600" b="1" dirty="0">
                <a:latin typeface="+mn-lt"/>
                <a:cs typeface="+mn-cs"/>
              </a:rPr>
              <a:t>Delta: </a:t>
            </a:r>
            <a:r>
              <a:rPr lang="en-US" sz="1600" b="0" dirty="0">
                <a:latin typeface="+mn-lt"/>
                <a:cs typeface="+mn-cs"/>
              </a:rPr>
              <a:t>is the highest when the position is beyond the breakeven points</a:t>
            </a:r>
          </a:p>
          <a:p>
            <a:pPr marL="0" indent="0">
              <a:buNone/>
            </a:pPr>
            <a:r>
              <a:rPr lang="en-US" sz="1600" b="1" dirty="0">
                <a:latin typeface="+mn-lt"/>
                <a:cs typeface="+mn-cs"/>
              </a:rPr>
              <a:t>Gamma: </a:t>
            </a:r>
            <a:r>
              <a:rPr lang="en-US" sz="1600" b="0" dirty="0">
                <a:latin typeface="+mn-lt"/>
                <a:cs typeface="+mn-cs"/>
              </a:rPr>
              <a:t>is at the lowest peak at the strike price</a:t>
            </a:r>
          </a:p>
          <a:p>
            <a:pPr marL="0" indent="0">
              <a:buNone/>
            </a:pPr>
            <a:r>
              <a:rPr lang="en-US" sz="1600" b="1" dirty="0">
                <a:latin typeface="+mn-lt"/>
                <a:cs typeface="+mn-cs"/>
              </a:rPr>
              <a:t>Vega: </a:t>
            </a:r>
            <a:r>
              <a:rPr lang="en-US" sz="1600" b="0" dirty="0">
                <a:latin typeface="+mn-lt"/>
                <a:cs typeface="+mn-cs"/>
              </a:rPr>
              <a:t>rising volatility is hurtful for this position</a:t>
            </a:r>
          </a:p>
          <a:p>
            <a:pPr marL="0" indent="0">
              <a:buNone/>
            </a:pPr>
            <a:r>
              <a:rPr lang="en-US" sz="1600" b="1" dirty="0">
                <a:latin typeface="+mn-lt"/>
                <a:cs typeface="+mn-cs"/>
              </a:rPr>
              <a:t>Rho: </a:t>
            </a:r>
            <a:r>
              <a:rPr lang="en-US" sz="1600" b="0" dirty="0">
                <a:latin typeface="+mn-lt"/>
                <a:cs typeface="+mn-cs"/>
              </a:rPr>
              <a:t>rising interest rates are generally not helpful for this position</a:t>
            </a:r>
          </a:p>
          <a:p>
            <a:endParaRPr lang="en-US" sz="1100" dirty="0">
              <a:solidFill>
                <a:schemeClr val="tx1">
                  <a:alpha val="60000"/>
                </a:schemeClr>
              </a:solidFill>
              <a:latin typeface="+mn-lt"/>
              <a:cs typeface="+mn-cs"/>
            </a:endParaRPr>
          </a:p>
        </p:txBody>
      </p:sp>
      <p:pic>
        <p:nvPicPr>
          <p:cNvPr id="8" name="Picture Placeholder 7">
            <a:extLst>
              <a:ext uri="{FF2B5EF4-FFF2-40B4-BE49-F238E27FC236}">
                <a16:creationId xmlns:a16="http://schemas.microsoft.com/office/drawing/2014/main" id="{9A3FB061-A1C4-44D2-85C9-4623BF69ED8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227" r="29032"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10" name="Picture 9">
            <a:extLst>
              <a:ext uri="{FF2B5EF4-FFF2-40B4-BE49-F238E27FC236}">
                <a16:creationId xmlns:a16="http://schemas.microsoft.com/office/drawing/2014/main" id="{EF4DC41B-8ABF-41D2-944B-1C92C57DE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8401" y="6068371"/>
            <a:ext cx="558730" cy="533333"/>
          </a:xfrm>
          <a:prstGeom prst="rect">
            <a:avLst/>
          </a:prstGeom>
        </p:spPr>
      </p:pic>
    </p:spTree>
    <p:extLst>
      <p:ext uri="{BB962C8B-B14F-4D97-AF65-F5344CB8AC3E}">
        <p14:creationId xmlns:p14="http://schemas.microsoft.com/office/powerpoint/2010/main" val="411933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1490650" y="260977"/>
            <a:ext cx="3498068" cy="704940"/>
          </a:xfrm>
        </p:spPr>
        <p:txBody>
          <a:bodyPr vert="horz" lIns="91440" tIns="45720" rIns="91440" bIns="45720" rtlCol="0" anchor="ctr">
            <a:normAutofit/>
          </a:bodyPr>
          <a:lstStyle/>
          <a:p>
            <a:r>
              <a:rPr lang="en-US" sz="3200" b="1" dirty="0">
                <a:latin typeface="+mj-lt"/>
                <a:cs typeface="+mj-cs"/>
              </a:rPr>
              <a:t>Graphs of a Strangle</a:t>
            </a:r>
          </a:p>
        </p:txBody>
      </p:sp>
      <p:sp>
        <p:nvSpPr>
          <p:cNvPr id="3" name="Content Placeholder 2"/>
          <p:cNvSpPr>
            <a:spLocks noGrp="1"/>
          </p:cNvSpPr>
          <p:nvPr>
            <p:ph idx="4294967295"/>
          </p:nvPr>
        </p:nvSpPr>
        <p:spPr>
          <a:xfrm>
            <a:off x="648930" y="2406650"/>
            <a:ext cx="5181508" cy="3722438"/>
          </a:xfrm>
        </p:spPr>
        <p:txBody>
          <a:bodyPr vert="horz" lIns="91440" tIns="45720" rIns="91440" bIns="45720" rtlCol="0">
            <a:normAutofit/>
          </a:bodyPr>
          <a:lstStyle/>
          <a:p>
            <a:endParaRPr lang="en-US" sz="2000">
              <a:latin typeface="+mn-lt"/>
              <a:cs typeface="+mn-cs"/>
            </a:endParaRPr>
          </a:p>
          <a:p>
            <a:endParaRPr lang="en-US" sz="2000">
              <a:latin typeface="+mn-lt"/>
              <a:cs typeface="+mn-cs"/>
            </a:endParaRPr>
          </a:p>
          <a:p>
            <a:endParaRPr lang="en-US" sz="2000">
              <a:latin typeface="+mn-lt"/>
              <a:cs typeface="+mn-cs"/>
            </a:endParaRPr>
          </a:p>
        </p:txBody>
      </p:sp>
      <p:pic>
        <p:nvPicPr>
          <p:cNvPr id="9" name="Picture Placeholder 8" descr="A person using a computer&#10;&#10;Description automatically generated with low confidence">
            <a:extLst>
              <a:ext uri="{FF2B5EF4-FFF2-40B4-BE49-F238E27FC236}">
                <a16:creationId xmlns:a16="http://schemas.microsoft.com/office/drawing/2014/main" id="{C377496C-5A16-4492-AF4B-083B72B320E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209" r="23143"/>
          <a:stretch/>
        </p:blipFill>
        <p:spPr>
          <a:xfrm>
            <a:off x="6189155" y="10"/>
            <a:ext cx="6002844" cy="6857990"/>
          </a:xfrm>
          <a:prstGeom prst="rect">
            <a:avLst/>
          </a:prstGeom>
          <a:effectLst/>
        </p:spPr>
      </p:pic>
      <p:pic>
        <p:nvPicPr>
          <p:cNvPr id="11" name="Picture 10" descr="A picture containing diagram&#10;&#10;Description automatically generated">
            <a:extLst>
              <a:ext uri="{FF2B5EF4-FFF2-40B4-BE49-F238E27FC236}">
                <a16:creationId xmlns:a16="http://schemas.microsoft.com/office/drawing/2014/main" id="{836C90FA-3B1A-4594-81DF-6245D7FA2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244" y="3610500"/>
            <a:ext cx="3171348" cy="2883044"/>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3" name="Picture 12" descr="Chart, line chart&#10;&#10;Description automatically generated">
            <a:extLst>
              <a:ext uri="{FF2B5EF4-FFF2-40B4-BE49-F238E27FC236}">
                <a16:creationId xmlns:a16="http://schemas.microsoft.com/office/drawing/2014/main" id="{82628D16-08D2-4317-9078-E305F7823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626" y="382138"/>
            <a:ext cx="3173584" cy="2883044"/>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6" name="Picture 15" descr="Chart, line chart&#10;&#10;Description automatically generated">
            <a:extLst>
              <a:ext uri="{FF2B5EF4-FFF2-40B4-BE49-F238E27FC236}">
                <a16:creationId xmlns:a16="http://schemas.microsoft.com/office/drawing/2014/main" id="{970523E9-A1FD-45D0-ADC7-0EC1CAA74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78" y="1629547"/>
            <a:ext cx="3961905" cy="3961905"/>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F467DDF4-8B02-41A4-9051-2D45310525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2491" y="6226877"/>
            <a:ext cx="558730" cy="533333"/>
          </a:xfrm>
          <a:prstGeom prst="rect">
            <a:avLst/>
          </a:prstGeom>
        </p:spPr>
      </p:pic>
    </p:spTree>
    <p:extLst>
      <p:ext uri="{BB962C8B-B14F-4D97-AF65-F5344CB8AC3E}">
        <p14:creationId xmlns:p14="http://schemas.microsoft.com/office/powerpoint/2010/main" val="62425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54100" y="156258"/>
            <a:ext cx="2864053" cy="949956"/>
          </a:xfrm>
        </p:spPr>
        <p:txBody>
          <a:bodyPr vert="horz" lIns="91440" tIns="45720" rIns="91440" bIns="45720" rtlCol="0" anchor="b">
            <a:normAutofit fontScale="90000"/>
          </a:bodyPr>
          <a:lstStyle/>
          <a:p>
            <a:r>
              <a:rPr lang="en-US" sz="3200" b="1" dirty="0">
                <a:latin typeface="+mj-lt"/>
                <a:cs typeface="+mj-cs"/>
              </a:rPr>
              <a:t>How to manage a </a:t>
            </a:r>
            <a:br>
              <a:rPr lang="en-US" sz="3200" b="1" dirty="0">
                <a:latin typeface="+mj-lt"/>
                <a:cs typeface="+mj-cs"/>
              </a:rPr>
            </a:br>
            <a:r>
              <a:rPr lang="en-US" sz="3200" b="1" dirty="0">
                <a:latin typeface="+mj-lt"/>
                <a:cs typeface="+mj-cs"/>
              </a:rPr>
              <a:t>Short Strangle</a:t>
            </a:r>
          </a:p>
        </p:txBody>
      </p:sp>
      <p:pic>
        <p:nvPicPr>
          <p:cNvPr id="7" name="Picture Placeholder 6">
            <a:extLst>
              <a:ext uri="{FF2B5EF4-FFF2-40B4-BE49-F238E27FC236}">
                <a16:creationId xmlns:a16="http://schemas.microsoft.com/office/drawing/2014/main" id="{46DE3B7F-C1DD-4539-87B9-13FEC0FBD4A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842" r="24921"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4294967295"/>
          </p:nvPr>
        </p:nvSpPr>
        <p:spPr>
          <a:xfrm>
            <a:off x="6215605" y="1251634"/>
            <a:ext cx="5741042" cy="5149166"/>
          </a:xfrm>
        </p:spPr>
        <p:txBody>
          <a:bodyPr vert="horz" lIns="91440" tIns="45720" rIns="91440" bIns="45720" rtlCol="0">
            <a:normAutofit lnSpcReduction="10000"/>
          </a:bodyPr>
          <a:lstStyle/>
          <a:p>
            <a:pPr marL="0" indent="0">
              <a:lnSpc>
                <a:spcPct val="150000"/>
              </a:lnSpc>
              <a:buNone/>
            </a:pPr>
            <a:r>
              <a:rPr lang="en-US" sz="1800" b="1" dirty="0">
                <a:latin typeface="+mn-lt"/>
                <a:cs typeface="+mn-cs"/>
              </a:rPr>
              <a:t>Scenario 1: </a:t>
            </a:r>
            <a:r>
              <a:rPr lang="en-US" sz="1800" dirty="0">
                <a:latin typeface="+mn-lt"/>
                <a:cs typeface="+mn-cs"/>
              </a:rPr>
              <a:t>Stock Rises Above Upside Breakeven</a:t>
            </a:r>
            <a:r>
              <a:rPr lang="en-US" sz="1800" b="0" dirty="0">
                <a:latin typeface="+mn-lt"/>
                <a:cs typeface="+mn-cs"/>
              </a:rPr>
              <a:t> : Profit in Calls will exceed the losses in the puts. I can sell the calls for a gain and hold the puts till expiration for a possible pullback</a:t>
            </a:r>
            <a:br>
              <a:rPr lang="en-US" sz="1800" b="0" dirty="0">
                <a:latin typeface="+mn-lt"/>
                <a:cs typeface="+mn-cs"/>
              </a:rPr>
            </a:br>
            <a:endParaRPr lang="en-US" sz="1800" dirty="0">
              <a:latin typeface="+mn-lt"/>
              <a:cs typeface="+mn-cs"/>
            </a:endParaRPr>
          </a:p>
          <a:p>
            <a:pPr marL="0" indent="0">
              <a:lnSpc>
                <a:spcPct val="150000"/>
              </a:lnSpc>
              <a:buNone/>
            </a:pPr>
            <a:r>
              <a:rPr lang="en-US" sz="1800" b="1" dirty="0">
                <a:latin typeface="+mn-lt"/>
                <a:cs typeface="+mn-cs"/>
              </a:rPr>
              <a:t>Scenario 2: </a:t>
            </a:r>
            <a:r>
              <a:rPr lang="en-US" sz="1800" dirty="0">
                <a:latin typeface="+mn-lt"/>
                <a:cs typeface="+mn-cs"/>
              </a:rPr>
              <a:t>Stock Stays Between Breakeven levels : </a:t>
            </a:r>
            <a:r>
              <a:rPr lang="en-US" sz="1800" b="0" dirty="0">
                <a:latin typeface="+mn-lt"/>
                <a:cs typeface="+mn-cs"/>
              </a:rPr>
              <a:t>Max Loss Zone : Both options will expire worthless.</a:t>
            </a:r>
            <a:br>
              <a:rPr lang="en-US" sz="1800" b="0" dirty="0">
                <a:latin typeface="+mn-lt"/>
                <a:cs typeface="+mn-cs"/>
              </a:rPr>
            </a:br>
            <a:br>
              <a:rPr lang="en-US" sz="1800" dirty="0">
                <a:latin typeface="+mn-lt"/>
                <a:cs typeface="+mn-cs"/>
              </a:rPr>
            </a:br>
            <a:r>
              <a:rPr lang="en-US" sz="1800" b="1" dirty="0">
                <a:latin typeface="+mn-lt"/>
                <a:cs typeface="+mn-cs"/>
              </a:rPr>
              <a:t>Scenario 3: </a:t>
            </a:r>
            <a:r>
              <a:rPr lang="en-US" sz="1800" dirty="0">
                <a:latin typeface="+mn-lt"/>
                <a:cs typeface="+mn-cs"/>
              </a:rPr>
              <a:t>Stock Falls below Downside Breakeven : </a:t>
            </a:r>
            <a:r>
              <a:rPr lang="en-US" sz="1800" b="0" dirty="0">
                <a:latin typeface="+mn-lt"/>
                <a:cs typeface="+mn-cs"/>
              </a:rPr>
              <a:t>Profits in Puts will exceed the losses in the calls. I can sell the puts for a gain and hold the calls till expiration waiting for a possible pullback</a:t>
            </a:r>
          </a:p>
          <a:p>
            <a:endParaRPr lang="en-US" sz="1800" dirty="0">
              <a:latin typeface="+mn-lt"/>
              <a:cs typeface="+mn-cs"/>
            </a:endParaRPr>
          </a:p>
          <a:p>
            <a:endParaRPr lang="en-US" sz="1800" dirty="0">
              <a:latin typeface="+mn-lt"/>
              <a:cs typeface="+mn-cs"/>
            </a:endParaRPr>
          </a:p>
          <a:p>
            <a:endParaRPr lang="en-US" sz="1800" dirty="0">
              <a:latin typeface="+mn-lt"/>
              <a:cs typeface="+mn-cs"/>
            </a:endParaRPr>
          </a:p>
          <a:p>
            <a:endParaRPr lang="en-US" sz="1800" dirty="0">
              <a:latin typeface="+mn-lt"/>
              <a:cs typeface="+mn-cs"/>
            </a:endParaRPr>
          </a:p>
          <a:p>
            <a:endParaRPr lang="en-US" sz="1800" dirty="0">
              <a:latin typeface="+mn-lt"/>
              <a:cs typeface="+mn-cs"/>
            </a:endParaRPr>
          </a:p>
        </p:txBody>
      </p:sp>
      <p:pic>
        <p:nvPicPr>
          <p:cNvPr id="9" name="Picture 8">
            <a:extLst>
              <a:ext uri="{FF2B5EF4-FFF2-40B4-BE49-F238E27FC236}">
                <a16:creationId xmlns:a16="http://schemas.microsoft.com/office/drawing/2014/main" id="{D97DD9FE-25FD-4163-9AE6-BB0A86B8D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7917" y="6134133"/>
            <a:ext cx="558730" cy="533333"/>
          </a:xfrm>
          <a:prstGeom prst="rect">
            <a:avLst/>
          </a:prstGeom>
        </p:spPr>
      </p:pic>
    </p:spTree>
    <p:extLst>
      <p:ext uri="{BB962C8B-B14F-4D97-AF65-F5344CB8AC3E}">
        <p14:creationId xmlns:p14="http://schemas.microsoft.com/office/powerpoint/2010/main" val="2440730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C4C2AFD-295A-4F0A-A6A8-0DED5C38DA2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9598" r="19598"/>
          <a:stretch/>
        </p:blipFill>
        <p:spPr/>
      </p:pic>
      <p:sp>
        <p:nvSpPr>
          <p:cNvPr id="3" name="Content Placeholder 2"/>
          <p:cNvSpPr>
            <a:spLocks noGrp="1"/>
          </p:cNvSpPr>
          <p:nvPr>
            <p:ph idx="4294967295"/>
          </p:nvPr>
        </p:nvSpPr>
        <p:spPr>
          <a:xfrm>
            <a:off x="1015743" y="1747232"/>
            <a:ext cx="4587875" cy="3363533"/>
          </a:xfrm>
        </p:spPr>
        <p:txBody>
          <a:bodyPr>
            <a:noAutofit/>
          </a:bodyPr>
          <a:lstStyle/>
          <a:p>
            <a:pPr marL="0" indent="0" algn="ctr">
              <a:buNone/>
            </a:pPr>
            <a:r>
              <a:rPr lang="en-US" sz="4000" dirty="0">
                <a:solidFill>
                  <a:srgbClr val="000000"/>
                </a:solidFill>
                <a:latin typeface="+mj-lt"/>
              </a:rPr>
              <a:t>A Straddle is  The </a:t>
            </a:r>
          </a:p>
          <a:p>
            <a:pPr marL="0" indent="0" algn="ctr">
              <a:buNone/>
            </a:pPr>
            <a:endParaRPr lang="en-US" sz="4000" dirty="0">
              <a:solidFill>
                <a:srgbClr val="000000"/>
              </a:solidFill>
              <a:latin typeface="+mj-lt"/>
            </a:endParaRPr>
          </a:p>
          <a:p>
            <a:pPr marL="0" indent="0" algn="ctr">
              <a:buNone/>
            </a:pPr>
            <a:r>
              <a:rPr lang="en-US" sz="4000" dirty="0">
                <a:solidFill>
                  <a:srgbClr val="000000"/>
                </a:solidFill>
                <a:latin typeface="+mj-lt"/>
              </a:rPr>
              <a:t>Purest Volatility </a:t>
            </a:r>
          </a:p>
          <a:p>
            <a:pPr marL="0" indent="0" algn="ctr">
              <a:buNone/>
            </a:pPr>
            <a:endParaRPr lang="en-US" sz="4000" dirty="0">
              <a:solidFill>
                <a:srgbClr val="000000"/>
              </a:solidFill>
              <a:latin typeface="+mj-lt"/>
            </a:endParaRPr>
          </a:p>
          <a:p>
            <a:pPr marL="0" indent="0" algn="ctr">
              <a:buNone/>
            </a:pPr>
            <a:r>
              <a:rPr lang="en-US" sz="4000" dirty="0">
                <a:solidFill>
                  <a:srgbClr val="000000"/>
                </a:solidFill>
                <a:latin typeface="+mj-lt"/>
              </a:rPr>
              <a:t>Strategy</a:t>
            </a:r>
          </a:p>
        </p:txBody>
      </p:sp>
    </p:spTree>
    <p:extLst>
      <p:ext uri="{BB962C8B-B14F-4D97-AF65-F5344CB8AC3E}">
        <p14:creationId xmlns:p14="http://schemas.microsoft.com/office/powerpoint/2010/main" val="3496523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731167" y="406257"/>
            <a:ext cx="1017033" cy="645309"/>
          </a:xfrm>
        </p:spPr>
        <p:txBody>
          <a:bodyPr vert="horz" lIns="91440" tIns="45720" rIns="91440" bIns="45720" rtlCol="0" anchor="ctr">
            <a:normAutofit/>
          </a:bodyPr>
          <a:lstStyle/>
          <a:p>
            <a:r>
              <a:rPr lang="en-US" sz="3200" b="1" dirty="0">
                <a:latin typeface="+mj-lt"/>
                <a:cs typeface="+mj-cs"/>
              </a:rPr>
              <a:t>Guts</a:t>
            </a:r>
          </a:p>
        </p:txBody>
      </p:sp>
      <p:sp>
        <p:nvSpPr>
          <p:cNvPr id="5" name="Rectangle 4"/>
          <p:cNvSpPr/>
          <p:nvPr/>
        </p:nvSpPr>
        <p:spPr>
          <a:xfrm>
            <a:off x="648929" y="1457823"/>
            <a:ext cx="5181508" cy="1501471"/>
          </a:xfrm>
          <a:prstGeom prst="rect">
            <a:avLst/>
          </a:prstGeom>
        </p:spPr>
        <p:txBody>
          <a:bodyPr vert="horz" lIns="91440" tIns="45720" rIns="91440" bIns="45720" rtlCol="0">
            <a:normAutofit/>
          </a:bodyPr>
          <a:lstStyle/>
          <a:p>
            <a:pPr>
              <a:lnSpc>
                <a:spcPct val="90000"/>
              </a:lnSpc>
              <a:spcAft>
                <a:spcPts val="600"/>
              </a:spcAft>
            </a:pPr>
            <a:r>
              <a:rPr lang="en-US" sz="2000" b="1" dirty="0"/>
              <a:t>Outlook: </a:t>
            </a:r>
            <a:r>
              <a:rPr lang="en-US" sz="2000" dirty="0"/>
              <a:t>Non-directional – Expecting larger movement than usual</a:t>
            </a:r>
          </a:p>
          <a:p>
            <a:pPr>
              <a:lnSpc>
                <a:spcPct val="90000"/>
              </a:lnSpc>
              <a:spcAft>
                <a:spcPts val="600"/>
              </a:spcAft>
            </a:pPr>
            <a:endParaRPr lang="en-US" sz="2000" dirty="0"/>
          </a:p>
          <a:p>
            <a:pPr>
              <a:lnSpc>
                <a:spcPct val="90000"/>
              </a:lnSpc>
              <a:spcAft>
                <a:spcPts val="600"/>
              </a:spcAft>
            </a:pPr>
            <a:r>
              <a:rPr lang="en-US" sz="2000" b="1" dirty="0"/>
              <a:t>Trade: </a:t>
            </a:r>
            <a:r>
              <a:rPr lang="en-US" sz="2000" dirty="0"/>
              <a:t>Long ITM call &amp; ITM Put</a:t>
            </a:r>
          </a:p>
        </p:txBody>
      </p:sp>
      <p:pic>
        <p:nvPicPr>
          <p:cNvPr id="6" name="Picture Placeholder 5" descr="A picture containing graphical user interface&#10;&#10;Description automatically generated">
            <a:extLst>
              <a:ext uri="{FF2B5EF4-FFF2-40B4-BE49-F238E27FC236}">
                <a16:creationId xmlns:a16="http://schemas.microsoft.com/office/drawing/2014/main" id="{AD4E6C6F-168F-49C3-93E0-5C19F1DBB88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0574" r="20998" b="-1"/>
          <a:stretch/>
        </p:blipFill>
        <p:spPr>
          <a:xfrm>
            <a:off x="6189155" y="10"/>
            <a:ext cx="6002844" cy="6857990"/>
          </a:xfrm>
          <a:prstGeom prst="rect">
            <a:avLst/>
          </a:prstGeom>
          <a:effectLst/>
        </p:spPr>
      </p:pic>
      <p:pic>
        <p:nvPicPr>
          <p:cNvPr id="8" name="Picture 7" descr="Chart, line chart&#10;&#10;Description automatically generated">
            <a:extLst>
              <a:ext uri="{FF2B5EF4-FFF2-40B4-BE49-F238E27FC236}">
                <a16:creationId xmlns:a16="http://schemas.microsoft.com/office/drawing/2014/main" id="{77576442-214C-4ACA-8C21-71153F8C0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237" y="3365551"/>
            <a:ext cx="3233859" cy="2907139"/>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ABDF3C35-9501-4261-BA11-B4C386524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2954" y="6171751"/>
            <a:ext cx="558730" cy="533333"/>
          </a:xfrm>
          <a:prstGeom prst="rect">
            <a:avLst/>
          </a:prstGeom>
        </p:spPr>
      </p:pic>
    </p:spTree>
    <p:extLst>
      <p:ext uri="{BB962C8B-B14F-4D97-AF65-F5344CB8AC3E}">
        <p14:creationId xmlns:p14="http://schemas.microsoft.com/office/powerpoint/2010/main" val="3547314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4687" y="4863978"/>
            <a:ext cx="2074297" cy="681365"/>
          </a:xfrm>
        </p:spPr>
        <p:txBody>
          <a:bodyPr vert="horz" lIns="91440" tIns="45720" rIns="91440" bIns="45720" rtlCol="0" anchor="ctr">
            <a:normAutofit/>
          </a:bodyPr>
          <a:lstStyle/>
          <a:p>
            <a:r>
              <a:rPr lang="en-US" sz="3200" b="1" dirty="0">
                <a:latin typeface="+mj-lt"/>
                <a:cs typeface="+mj-cs"/>
              </a:rPr>
              <a:t>Summary</a:t>
            </a:r>
          </a:p>
        </p:txBody>
      </p:sp>
      <p:pic>
        <p:nvPicPr>
          <p:cNvPr id="7" name="Picture Placeholder 6" descr="A picture containing text&#10;&#10;Description automatically generated">
            <a:extLst>
              <a:ext uri="{FF2B5EF4-FFF2-40B4-BE49-F238E27FC236}">
                <a16:creationId xmlns:a16="http://schemas.microsoft.com/office/drawing/2014/main" id="{D58346B7-4BCD-4C31-BC3A-A65B16E3175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8241" b="741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3771900" y="3978318"/>
            <a:ext cx="7485413" cy="2452687"/>
          </a:xfrm>
        </p:spPr>
        <p:txBody>
          <a:bodyPr vert="horz" lIns="91440" tIns="45720" rIns="91440" bIns="45720" rtlCol="0" anchor="ctr">
            <a:noAutofit/>
          </a:bodyPr>
          <a:lstStyle/>
          <a:p>
            <a:pPr>
              <a:buFont typeface="Wingdings" panose="05000000000000000000" pitchFamily="2" charset="2"/>
              <a:buChar char="§"/>
            </a:pPr>
            <a:r>
              <a:rPr lang="en-US" sz="1800" b="0" dirty="0">
                <a:latin typeface="+mn-lt"/>
                <a:cs typeface="+mn-cs"/>
              </a:rPr>
              <a:t> Straddles are the purest volatility strategies. </a:t>
            </a:r>
          </a:p>
          <a:p>
            <a:pPr>
              <a:buFont typeface="Wingdings" panose="05000000000000000000" pitchFamily="2" charset="2"/>
              <a:buChar char="§"/>
            </a:pPr>
            <a:r>
              <a:rPr lang="en-US" sz="1800" b="0" dirty="0">
                <a:latin typeface="+mn-lt"/>
                <a:cs typeface="+mn-cs"/>
              </a:rPr>
              <a:t>Straddles and strangles are non directional, delta neutral trades. </a:t>
            </a:r>
          </a:p>
          <a:p>
            <a:pPr>
              <a:buFont typeface="Wingdings" panose="05000000000000000000" pitchFamily="2" charset="2"/>
              <a:buChar char="§"/>
            </a:pPr>
            <a:r>
              <a:rPr lang="en-US" sz="1800" b="0" dirty="0">
                <a:latin typeface="+mn-lt"/>
                <a:cs typeface="+mn-cs"/>
              </a:rPr>
              <a:t>Straddles and strangles can be premium heavy.</a:t>
            </a:r>
          </a:p>
          <a:p>
            <a:pPr>
              <a:buFont typeface="Wingdings" panose="05000000000000000000" pitchFamily="2" charset="2"/>
              <a:buChar char="§"/>
            </a:pPr>
            <a:r>
              <a:rPr lang="en-US" sz="1800" b="0" dirty="0">
                <a:latin typeface="+mn-lt"/>
                <a:cs typeface="+mn-cs"/>
              </a:rPr>
              <a:t>These strategies are extremely sensitive to changes in implied volatility.</a:t>
            </a:r>
          </a:p>
          <a:p>
            <a:pPr>
              <a:buFont typeface="Wingdings" panose="05000000000000000000" pitchFamily="2" charset="2"/>
              <a:buChar char="§"/>
            </a:pPr>
            <a:r>
              <a:rPr lang="en-US" sz="1800" b="0" dirty="0">
                <a:latin typeface="+mn-lt"/>
                <a:cs typeface="+mn-cs"/>
              </a:rPr>
              <a:t>Short straddles and strangles have blowout risk. Never sell straddles or strangles.</a:t>
            </a:r>
          </a:p>
          <a:p>
            <a:pPr>
              <a:buFont typeface="Wingdings" panose="05000000000000000000" pitchFamily="2" charset="2"/>
              <a:buChar char="§"/>
            </a:pPr>
            <a:r>
              <a:rPr lang="en-US" sz="1800" b="0" dirty="0">
                <a:latin typeface="+mn-lt"/>
                <a:cs typeface="+mn-cs"/>
              </a:rPr>
              <a:t>Time decay is the worst enemy of straddles and strangles.</a:t>
            </a:r>
          </a:p>
        </p:txBody>
      </p:sp>
      <p:pic>
        <p:nvPicPr>
          <p:cNvPr id="9" name="Picture 8">
            <a:extLst>
              <a:ext uri="{FF2B5EF4-FFF2-40B4-BE49-F238E27FC236}">
                <a16:creationId xmlns:a16="http://schemas.microsoft.com/office/drawing/2014/main" id="{6E4E9019-879D-43D8-9D15-6290B71D3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8294" y="6164338"/>
            <a:ext cx="558730" cy="5333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D9771591-B77A-470A-AB63-A8048C3CB51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631" r="26986"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4" name="Rectangle 13">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7255563" y="2557587"/>
            <a:ext cx="4314645" cy="3717317"/>
          </a:xfrm>
        </p:spPr>
        <p:txBody>
          <a:bodyPr vert="horz" lIns="91440" tIns="45720" rIns="91440" bIns="45720" rtlCol="0" anchor="t">
            <a:normAutofit lnSpcReduction="10000"/>
          </a:bodyPr>
          <a:lstStyle/>
          <a:p>
            <a:pPr fontAlgn="base">
              <a:buFont typeface="Wingdings" panose="05000000000000000000" pitchFamily="2" charset="2"/>
              <a:buChar char="v"/>
            </a:pPr>
            <a:r>
              <a:rPr lang="en-US" sz="1800" b="0" dirty="0">
                <a:latin typeface="+mn-lt"/>
                <a:cs typeface="+mn-cs"/>
              </a:rPr>
              <a:t>Buy a straddle with at least two months to go</a:t>
            </a:r>
          </a:p>
          <a:p>
            <a:pPr fontAlgn="base">
              <a:buFont typeface="Wingdings" panose="05000000000000000000" pitchFamily="2" charset="2"/>
              <a:buChar char="v"/>
            </a:pPr>
            <a:endParaRPr lang="en-US" sz="1800" b="0" dirty="0">
              <a:latin typeface="+mn-lt"/>
              <a:cs typeface="+mn-cs"/>
            </a:endParaRPr>
          </a:p>
          <a:p>
            <a:pPr fontAlgn="base">
              <a:buFont typeface="Wingdings" panose="05000000000000000000" pitchFamily="2" charset="2"/>
              <a:buChar char="v"/>
            </a:pPr>
            <a:r>
              <a:rPr lang="en-US" sz="1800" b="0" dirty="0">
                <a:latin typeface="+mn-lt"/>
                <a:cs typeface="+mn-cs"/>
              </a:rPr>
              <a:t>Exit straddle with no less than two weeks to go</a:t>
            </a:r>
          </a:p>
          <a:p>
            <a:pPr fontAlgn="base">
              <a:buFont typeface="Wingdings" panose="05000000000000000000" pitchFamily="2" charset="2"/>
              <a:buChar char="v"/>
            </a:pPr>
            <a:endParaRPr lang="en-US" sz="1800" b="0" dirty="0">
              <a:latin typeface="+mn-lt"/>
              <a:cs typeface="+mn-cs"/>
            </a:endParaRPr>
          </a:p>
          <a:p>
            <a:pPr fontAlgn="base">
              <a:buFont typeface="Wingdings" panose="05000000000000000000" pitchFamily="2" charset="2"/>
              <a:buChar char="v"/>
            </a:pPr>
            <a:r>
              <a:rPr lang="en-US" sz="1800" b="0" dirty="0">
                <a:latin typeface="+mn-lt"/>
                <a:cs typeface="+mn-cs"/>
              </a:rPr>
              <a:t>Look for stocks that have a relatively low implied volatility compared to the historical volatility</a:t>
            </a:r>
          </a:p>
          <a:p>
            <a:pPr fontAlgn="base">
              <a:buFont typeface="Wingdings" panose="05000000000000000000" pitchFamily="2" charset="2"/>
              <a:buChar char="v"/>
            </a:pPr>
            <a:endParaRPr lang="en-US" sz="1800" b="0" dirty="0">
              <a:latin typeface="+mn-lt"/>
              <a:cs typeface="+mn-cs"/>
            </a:endParaRPr>
          </a:p>
          <a:p>
            <a:pPr fontAlgn="base">
              <a:buFont typeface="Wingdings" panose="05000000000000000000" pitchFamily="2" charset="2"/>
              <a:buChar char="v"/>
            </a:pPr>
            <a:r>
              <a:rPr lang="en-US" sz="1800" b="0" dirty="0">
                <a:latin typeface="+mn-lt"/>
                <a:cs typeface="+mn-cs"/>
              </a:rPr>
              <a:t>Look for stocks forming a consolidation pattern such as a flag or a pennant</a:t>
            </a:r>
          </a:p>
          <a:p>
            <a:endParaRPr lang="en-US" sz="1700" dirty="0">
              <a:latin typeface="+mn-lt"/>
              <a:cs typeface="+mn-cs"/>
            </a:endParaRPr>
          </a:p>
        </p:txBody>
      </p:sp>
      <p:pic>
        <p:nvPicPr>
          <p:cNvPr id="9" name="Picture 8">
            <a:extLst>
              <a:ext uri="{FF2B5EF4-FFF2-40B4-BE49-F238E27FC236}">
                <a16:creationId xmlns:a16="http://schemas.microsoft.com/office/drawing/2014/main" id="{15EC03E1-1B62-4502-B047-048BEA8DA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544" y="535960"/>
            <a:ext cx="1009791" cy="352474"/>
          </a:xfrm>
          <a:prstGeom prst="rect">
            <a:avLst/>
          </a:prstGeom>
        </p:spPr>
      </p:pic>
      <p:sp>
        <p:nvSpPr>
          <p:cNvPr id="2" name="Title 1"/>
          <p:cNvSpPr>
            <a:spLocks noGrp="1"/>
          </p:cNvSpPr>
          <p:nvPr>
            <p:ph type="title" idx="4294967295"/>
          </p:nvPr>
        </p:nvSpPr>
        <p:spPr>
          <a:xfrm>
            <a:off x="7255562" y="1357959"/>
            <a:ext cx="4314645" cy="479778"/>
          </a:xfrm>
        </p:spPr>
        <p:txBody>
          <a:bodyPr vert="horz" lIns="91440" tIns="45720" rIns="91440" bIns="45720" rtlCol="0" anchor="b">
            <a:noAutofit/>
          </a:bodyPr>
          <a:lstStyle/>
          <a:p>
            <a:r>
              <a:rPr lang="en-US" sz="3200" b="1" dirty="0">
                <a:latin typeface="+mj-lt"/>
                <a:cs typeface="+mj-cs"/>
              </a:rPr>
              <a:t>Key Notes for Straddles</a:t>
            </a:r>
          </a:p>
        </p:txBody>
      </p:sp>
      <p:pic>
        <p:nvPicPr>
          <p:cNvPr id="11" name="Picture 10">
            <a:extLst>
              <a:ext uri="{FF2B5EF4-FFF2-40B4-BE49-F238E27FC236}">
                <a16:creationId xmlns:a16="http://schemas.microsoft.com/office/drawing/2014/main" id="{CBDD29BD-AD60-4A32-88E2-76887056B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2374" y="6049894"/>
            <a:ext cx="558730" cy="533333"/>
          </a:xfrm>
          <a:prstGeom prst="rect">
            <a:avLst/>
          </a:prstGeom>
        </p:spPr>
      </p:pic>
    </p:spTree>
    <p:extLst>
      <p:ext uri="{BB962C8B-B14F-4D97-AF65-F5344CB8AC3E}">
        <p14:creationId xmlns:p14="http://schemas.microsoft.com/office/powerpoint/2010/main" val="10846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59"/>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AAF7E783-9FC1-47B1-955C-84DDB9FF1EC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25" r="21635"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88" name="Freeform: Shape 8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0" name="Freeform: Shape 8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0" name="Shape 1360"/>
          <p:cNvSpPr txBox="1">
            <a:spLocks noGrp="1"/>
          </p:cNvSpPr>
          <p:nvPr>
            <p:ph type="title" idx="4294967295"/>
          </p:nvPr>
        </p:nvSpPr>
        <p:spPr>
          <a:xfrm>
            <a:off x="1162709" y="375713"/>
            <a:ext cx="2557605" cy="665155"/>
          </a:xfrm>
          <a:prstGeom prst="rect">
            <a:avLst/>
          </a:prstGeom>
        </p:spPr>
        <p:txBody>
          <a:bodyPr vert="horz" lIns="91440" tIns="45720" rIns="91440" bIns="45720" rtlCol="0" anchor="ctr" anchorCtr="0">
            <a:normAutofit/>
          </a:bodyPr>
          <a:lstStyle/>
          <a:p>
            <a:pPr>
              <a:buSzPct val="25000"/>
            </a:pPr>
            <a:r>
              <a:rPr lang="en-US" sz="3200" b="1" dirty="0">
                <a:latin typeface="+mj-lt"/>
                <a:cs typeface="+mj-cs"/>
              </a:rPr>
              <a:t>Long Straddle</a:t>
            </a:r>
          </a:p>
        </p:txBody>
      </p:sp>
      <p:sp>
        <p:nvSpPr>
          <p:cNvPr id="92" name="Rectangle 9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4" name="Rectangle 9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D9013417-C463-4098-8691-426484519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 y="880403"/>
            <a:ext cx="1009791" cy="1005608"/>
          </a:xfrm>
          <a:prstGeom prst="rect">
            <a:avLst/>
          </a:prstGeom>
        </p:spPr>
      </p:pic>
      <p:pic>
        <p:nvPicPr>
          <p:cNvPr id="8" name="Picture 7">
            <a:extLst>
              <a:ext uri="{FF2B5EF4-FFF2-40B4-BE49-F238E27FC236}">
                <a16:creationId xmlns:a16="http://schemas.microsoft.com/office/drawing/2014/main" id="{6A2BFFF0-EBE1-425F-ADBD-56A201E1F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8" y="1961990"/>
            <a:ext cx="5294014" cy="352474"/>
          </a:xfrm>
          <a:prstGeom prst="rect">
            <a:avLst/>
          </a:prstGeom>
        </p:spPr>
      </p:pic>
      <p:sp>
        <p:nvSpPr>
          <p:cNvPr id="1361" name="Shape 1361"/>
          <p:cNvSpPr txBox="1">
            <a:spLocks noGrp="1"/>
          </p:cNvSpPr>
          <p:nvPr>
            <p:ph type="body" idx="4294967295"/>
          </p:nvPr>
        </p:nvSpPr>
        <p:spPr>
          <a:xfrm>
            <a:off x="187451" y="1160630"/>
            <a:ext cx="5711953" cy="5531118"/>
          </a:xfrm>
          <a:prstGeom prst="rect">
            <a:avLst/>
          </a:prstGeom>
        </p:spPr>
        <p:txBody>
          <a:bodyPr vert="horz" lIns="91440" tIns="45720" rIns="91440" bIns="45720" rtlCol="0" anchor="t" anchorCtr="0">
            <a:normAutofit/>
          </a:bodyPr>
          <a:lstStyle/>
          <a:p>
            <a:pPr marL="0" indent="0">
              <a:lnSpc>
                <a:spcPct val="150000"/>
              </a:lnSpc>
              <a:spcBef>
                <a:spcPts val="320"/>
              </a:spcBef>
              <a:buClr>
                <a:srgbClr val="14456F"/>
              </a:buClr>
              <a:buSzPct val="25000"/>
              <a:buNone/>
            </a:pPr>
            <a:r>
              <a:rPr lang="en-US" sz="1800" b="1" dirty="0">
                <a:latin typeface="+mn-lt"/>
                <a:cs typeface="+mn-cs"/>
                <a:sym typeface="Tahoma"/>
              </a:rPr>
              <a:t>Outlook: </a:t>
            </a:r>
            <a:r>
              <a:rPr lang="en-US" sz="1800" b="0" dirty="0">
                <a:latin typeface="+mn-lt"/>
                <a:cs typeface="+mn-cs"/>
              </a:rPr>
              <a:t>Direction neutral, movement expected</a:t>
            </a:r>
          </a:p>
          <a:p>
            <a:pPr marL="0" indent="0">
              <a:lnSpc>
                <a:spcPct val="150000"/>
              </a:lnSpc>
              <a:spcBef>
                <a:spcPts val="320"/>
              </a:spcBef>
              <a:buClr>
                <a:srgbClr val="14456F"/>
              </a:buClr>
              <a:buSzPct val="25000"/>
              <a:buNone/>
            </a:pPr>
            <a:r>
              <a:rPr lang="en-US" sz="1800" b="1" dirty="0">
                <a:latin typeface="+mn-lt"/>
                <a:cs typeface="+mn-cs"/>
                <a:sym typeface="Tahoma"/>
              </a:rPr>
              <a:t>Trade: </a:t>
            </a:r>
            <a:r>
              <a:rPr lang="en-US" sz="1800" b="0" dirty="0">
                <a:latin typeface="+mn-lt"/>
                <a:cs typeface="+mn-cs"/>
                <a:sym typeface="Tahoma"/>
              </a:rPr>
              <a:t>Long Call, Long </a:t>
            </a:r>
            <a:r>
              <a:rPr lang="en-US" sz="1800" b="0" dirty="0">
                <a:latin typeface="+mn-lt"/>
                <a:cs typeface="+mn-cs"/>
              </a:rPr>
              <a:t>Put, Same Strike</a:t>
            </a:r>
          </a:p>
          <a:p>
            <a:pPr marL="0" indent="0">
              <a:lnSpc>
                <a:spcPct val="150000"/>
              </a:lnSpc>
              <a:spcBef>
                <a:spcPts val="320"/>
              </a:spcBef>
              <a:buClr>
                <a:srgbClr val="14456F"/>
              </a:buClr>
              <a:buSzPct val="25000"/>
              <a:buNone/>
            </a:pPr>
            <a:r>
              <a:rPr lang="en-US" sz="1800" b="1" dirty="0">
                <a:latin typeface="+mn-lt"/>
                <a:cs typeface="+mn-cs"/>
                <a:sym typeface="Tahoma"/>
              </a:rPr>
              <a:t>Advantages: </a:t>
            </a:r>
            <a:r>
              <a:rPr lang="en-US" sz="1800" b="0" dirty="0">
                <a:latin typeface="+mn-lt"/>
                <a:cs typeface="+mn-cs"/>
                <a:sym typeface="Tahoma"/>
              </a:rPr>
              <a:t>Unlimited profit potential, can profit in increase of implied volatility</a:t>
            </a:r>
          </a:p>
          <a:p>
            <a:pPr marL="0" indent="0">
              <a:lnSpc>
                <a:spcPct val="150000"/>
              </a:lnSpc>
              <a:spcBef>
                <a:spcPts val="320"/>
              </a:spcBef>
              <a:buClr>
                <a:srgbClr val="14456F"/>
              </a:buClr>
              <a:buSzPct val="25000"/>
              <a:buNone/>
            </a:pPr>
            <a:r>
              <a:rPr lang="en-US" sz="1800" b="1" dirty="0">
                <a:latin typeface="+mn-lt"/>
                <a:cs typeface="+mn-cs"/>
                <a:sym typeface="Tahoma"/>
              </a:rPr>
              <a:t>Disadvantages: </a:t>
            </a:r>
            <a:r>
              <a:rPr lang="en-US" sz="1800" b="0" dirty="0">
                <a:latin typeface="+mn-lt"/>
                <a:cs typeface="+mn-cs"/>
                <a:sym typeface="Tahoma"/>
              </a:rPr>
              <a:t>Expensive premium long, theta works against the trade.  A decrease in implied volatility hurts this position.  </a:t>
            </a:r>
          </a:p>
          <a:p>
            <a:pPr marL="0" indent="0">
              <a:lnSpc>
                <a:spcPct val="150000"/>
              </a:lnSpc>
              <a:spcBef>
                <a:spcPts val="320"/>
              </a:spcBef>
              <a:buClr>
                <a:srgbClr val="14456F"/>
              </a:buClr>
              <a:buSzPct val="25000"/>
              <a:buNone/>
            </a:pPr>
            <a:r>
              <a:rPr lang="en-US" sz="1800" b="1" dirty="0">
                <a:latin typeface="+mn-lt"/>
                <a:cs typeface="+mn-cs"/>
                <a:sym typeface="Tahoma"/>
              </a:rPr>
              <a:t>Max Risk: </a:t>
            </a:r>
            <a:r>
              <a:rPr lang="en-US" sz="1800" b="0" dirty="0">
                <a:latin typeface="+mn-lt"/>
                <a:cs typeface="+mn-cs"/>
                <a:sym typeface="Tahoma"/>
              </a:rPr>
              <a:t>Premium paid</a:t>
            </a:r>
          </a:p>
          <a:p>
            <a:pPr marL="0" indent="0">
              <a:lnSpc>
                <a:spcPct val="150000"/>
              </a:lnSpc>
              <a:spcBef>
                <a:spcPts val="320"/>
              </a:spcBef>
              <a:buClr>
                <a:srgbClr val="14456F"/>
              </a:buClr>
              <a:buSzPct val="25000"/>
              <a:buNone/>
            </a:pPr>
            <a:r>
              <a:rPr lang="en-US" sz="1800" b="1" dirty="0">
                <a:latin typeface="+mn-lt"/>
                <a:cs typeface="+mn-cs"/>
                <a:sym typeface="Tahoma"/>
              </a:rPr>
              <a:t>Max Reward: </a:t>
            </a:r>
            <a:r>
              <a:rPr lang="en-US" sz="1800" b="0" dirty="0">
                <a:latin typeface="+mn-lt"/>
                <a:cs typeface="+mn-cs"/>
                <a:sym typeface="Tahoma"/>
              </a:rPr>
              <a:t>U</a:t>
            </a:r>
            <a:r>
              <a:rPr lang="en-US" sz="1800" b="0" dirty="0">
                <a:latin typeface="+mn-lt"/>
                <a:cs typeface="+mn-cs"/>
              </a:rPr>
              <a:t>nlimited</a:t>
            </a:r>
          </a:p>
          <a:p>
            <a:pPr marL="0" indent="0">
              <a:lnSpc>
                <a:spcPct val="150000"/>
              </a:lnSpc>
              <a:spcBef>
                <a:spcPts val="320"/>
              </a:spcBef>
              <a:buClr>
                <a:srgbClr val="14456F"/>
              </a:buClr>
              <a:buSzPct val="25000"/>
              <a:buNone/>
            </a:pPr>
            <a:r>
              <a:rPr lang="en-US" sz="1800" b="1" dirty="0">
                <a:latin typeface="+mn-lt"/>
                <a:cs typeface="+mn-cs"/>
                <a:sym typeface="Tahoma"/>
              </a:rPr>
              <a:t>Breakeven: </a:t>
            </a:r>
            <a:r>
              <a:rPr lang="en-US" sz="1800" b="0" dirty="0">
                <a:latin typeface="+mn-lt"/>
                <a:cs typeface="+mn-cs"/>
                <a:sym typeface="Tahoma"/>
              </a:rPr>
              <a:t>Upper: S</a:t>
            </a:r>
            <a:r>
              <a:rPr lang="en-US" sz="1800" b="0" dirty="0">
                <a:latin typeface="+mn-lt"/>
                <a:cs typeface="+mn-cs"/>
              </a:rPr>
              <a:t>trike price + Straddle Price</a:t>
            </a:r>
          </a:p>
          <a:p>
            <a:pPr marL="0" indent="0">
              <a:lnSpc>
                <a:spcPct val="150000"/>
              </a:lnSpc>
              <a:spcBef>
                <a:spcPts val="320"/>
              </a:spcBef>
              <a:buClr>
                <a:srgbClr val="14456F"/>
              </a:buClr>
              <a:buSzPct val="25000"/>
              <a:buNone/>
            </a:pPr>
            <a:r>
              <a:rPr lang="en-US" sz="1800" dirty="0">
                <a:latin typeface="+mn-lt"/>
                <a:cs typeface="+mn-cs"/>
              </a:rPr>
              <a:t>                     </a:t>
            </a:r>
            <a:r>
              <a:rPr lang="en-US" sz="1800" b="0" dirty="0">
                <a:latin typeface="+mn-lt"/>
                <a:cs typeface="+mn-cs"/>
              </a:rPr>
              <a:t>Lower: Strike Price – Straddle Price</a:t>
            </a:r>
          </a:p>
          <a:p>
            <a:endParaRPr lang="en-US" sz="1700" dirty="0">
              <a:latin typeface="+mn-lt"/>
              <a:cs typeface="+mn-cs"/>
            </a:endParaRPr>
          </a:p>
          <a:p>
            <a:endParaRPr lang="en-US" sz="1700" dirty="0">
              <a:latin typeface="+mn-lt"/>
              <a:cs typeface="+mn-cs"/>
            </a:endParaRPr>
          </a:p>
        </p:txBody>
      </p:sp>
      <p:pic>
        <p:nvPicPr>
          <p:cNvPr id="10" name="Picture 9">
            <a:extLst>
              <a:ext uri="{FF2B5EF4-FFF2-40B4-BE49-F238E27FC236}">
                <a16:creationId xmlns:a16="http://schemas.microsoft.com/office/drawing/2014/main" id="{00900005-FA1E-48C6-9F4A-0945FCD09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5819" y="6158415"/>
            <a:ext cx="558730" cy="533333"/>
          </a:xfrm>
          <a:prstGeom prst="rect">
            <a:avLst/>
          </a:prstGeom>
        </p:spPr>
      </p:pic>
    </p:spTree>
    <p:extLst>
      <p:ext uri="{BB962C8B-B14F-4D97-AF65-F5344CB8AC3E}">
        <p14:creationId xmlns:p14="http://schemas.microsoft.com/office/powerpoint/2010/main" val="565066570"/>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66"/>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erson working on a computer&#10;&#10;Description automatically generated with medium confidence">
            <a:extLst>
              <a:ext uri="{FF2B5EF4-FFF2-40B4-BE49-F238E27FC236}">
                <a16:creationId xmlns:a16="http://schemas.microsoft.com/office/drawing/2014/main" id="{A873515A-9513-46A9-96D0-5A2A02BB5DA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364" r="8980" b="-1"/>
          <a:stretch/>
        </p:blipFill>
        <p:spPr>
          <a:xfrm>
            <a:off x="1" y="10"/>
            <a:ext cx="9669642" cy="6857990"/>
          </a:xfrm>
          <a:prstGeom prst="rect">
            <a:avLst/>
          </a:prstGeom>
        </p:spPr>
      </p:pic>
      <p:sp>
        <p:nvSpPr>
          <p:cNvPr id="95" name="Rectangle 9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7" name="Shape 1367"/>
          <p:cNvSpPr txBox="1">
            <a:spLocks noGrp="1"/>
          </p:cNvSpPr>
          <p:nvPr>
            <p:ph type="title" idx="4294967295"/>
          </p:nvPr>
        </p:nvSpPr>
        <p:spPr>
          <a:xfrm>
            <a:off x="8477325" y="330401"/>
            <a:ext cx="2526790" cy="757619"/>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Long Straddle</a:t>
            </a:r>
          </a:p>
        </p:txBody>
      </p:sp>
      <p:sp>
        <p:nvSpPr>
          <p:cNvPr id="1368" name="Shape 1368"/>
          <p:cNvSpPr txBox="1">
            <a:spLocks noGrp="1"/>
          </p:cNvSpPr>
          <p:nvPr>
            <p:ph type="body" idx="4294967295"/>
          </p:nvPr>
        </p:nvSpPr>
        <p:spPr>
          <a:xfrm>
            <a:off x="7531610" y="1418411"/>
            <a:ext cx="4418220" cy="4423799"/>
          </a:xfrm>
          <a:prstGeom prst="rect">
            <a:avLst/>
          </a:prstGeom>
        </p:spPr>
        <p:txBody>
          <a:bodyPr vert="horz" lIns="91440" tIns="45720" rIns="91440" bIns="45720" rtlCol="0" anchorCtr="0">
            <a:normAutofit/>
          </a:bodyPr>
          <a:lstStyle/>
          <a:p>
            <a:pPr marL="0" indent="0">
              <a:lnSpc>
                <a:spcPct val="150000"/>
              </a:lnSpc>
              <a:spcBef>
                <a:spcPts val="320"/>
              </a:spcBef>
              <a:buClr>
                <a:srgbClr val="14456F"/>
              </a:buClr>
              <a:buSzPct val="25000"/>
              <a:buNone/>
            </a:pPr>
            <a:r>
              <a:rPr lang="en-US" sz="1800" b="1" dirty="0">
                <a:latin typeface="+mn-lt"/>
                <a:cs typeface="+mn-cs"/>
              </a:rPr>
              <a:t>Delta: </a:t>
            </a:r>
            <a:r>
              <a:rPr lang="en-US" sz="1800" b="0" dirty="0">
                <a:latin typeface="+mn-lt"/>
                <a:cs typeface="+mn-cs"/>
              </a:rPr>
              <a:t>If Call is ITM it is positive.  If Put is ITM it is negative.  If Call is ATM, it is close to neutral </a:t>
            </a:r>
          </a:p>
          <a:p>
            <a:pPr marL="0" indent="0">
              <a:lnSpc>
                <a:spcPct val="150000"/>
              </a:lnSpc>
              <a:spcBef>
                <a:spcPts val="320"/>
              </a:spcBef>
              <a:buClr>
                <a:srgbClr val="14456F"/>
              </a:buClr>
              <a:buSzPct val="25000"/>
              <a:buNone/>
            </a:pPr>
            <a:r>
              <a:rPr lang="en-US" sz="1800" b="1" dirty="0">
                <a:latin typeface="+mn-lt"/>
                <a:cs typeface="+mn-cs"/>
              </a:rPr>
              <a:t>Gamma: </a:t>
            </a:r>
            <a:r>
              <a:rPr lang="en-US" sz="1800" b="0" dirty="0">
                <a:latin typeface="+mn-lt"/>
                <a:cs typeface="+mn-cs"/>
              </a:rPr>
              <a:t>Highest closest to ATM and closest to expiration</a:t>
            </a:r>
          </a:p>
          <a:p>
            <a:pPr marL="0" indent="0">
              <a:lnSpc>
                <a:spcPct val="150000"/>
              </a:lnSpc>
              <a:spcBef>
                <a:spcPts val="320"/>
              </a:spcBef>
              <a:buClr>
                <a:srgbClr val="14456F"/>
              </a:buClr>
              <a:buSzPct val="25000"/>
              <a:buNone/>
            </a:pPr>
            <a:r>
              <a:rPr lang="en-US" sz="1800" b="1" dirty="0">
                <a:latin typeface="+mn-lt"/>
                <a:cs typeface="+mn-cs"/>
              </a:rPr>
              <a:t>Theta: </a:t>
            </a:r>
            <a:r>
              <a:rPr lang="en-US" sz="1800" b="0" dirty="0">
                <a:latin typeface="+mn-lt"/>
                <a:cs typeface="+mn-cs"/>
              </a:rPr>
              <a:t>Highest closest to ATM and closest to expiration</a:t>
            </a:r>
          </a:p>
          <a:p>
            <a:pPr marL="0" indent="0">
              <a:lnSpc>
                <a:spcPct val="150000"/>
              </a:lnSpc>
              <a:spcBef>
                <a:spcPts val="320"/>
              </a:spcBef>
              <a:buClr>
                <a:srgbClr val="14456F"/>
              </a:buClr>
              <a:buSzPct val="25000"/>
              <a:buNone/>
            </a:pPr>
            <a:r>
              <a:rPr lang="en-US" sz="1800" b="1" dirty="0">
                <a:latin typeface="+mn-lt"/>
                <a:cs typeface="+mn-cs"/>
              </a:rPr>
              <a:t>Vega: </a:t>
            </a:r>
            <a:r>
              <a:rPr lang="en-US" sz="1800" b="0" dirty="0">
                <a:latin typeface="+mn-lt"/>
                <a:cs typeface="+mn-cs"/>
              </a:rPr>
              <a:t>Highest closest to ATM and furthest to expiration</a:t>
            </a:r>
          </a:p>
          <a:p>
            <a:pPr marL="0" indent="0">
              <a:lnSpc>
                <a:spcPct val="150000"/>
              </a:lnSpc>
              <a:spcBef>
                <a:spcPts val="320"/>
              </a:spcBef>
              <a:buClr>
                <a:srgbClr val="14456F"/>
              </a:buClr>
              <a:buSzPct val="25000"/>
              <a:buNone/>
            </a:pPr>
            <a:r>
              <a:rPr lang="en-US" sz="1800" b="1" dirty="0">
                <a:latin typeface="+mn-lt"/>
                <a:cs typeface="+mn-cs"/>
              </a:rPr>
              <a:t>Rho: </a:t>
            </a:r>
            <a:r>
              <a:rPr lang="en-US" sz="1800" b="0" dirty="0">
                <a:latin typeface="+mn-lt"/>
                <a:cs typeface="+mn-cs"/>
              </a:rPr>
              <a:t>Not an interest rate sensitive position</a:t>
            </a:r>
          </a:p>
          <a:p>
            <a:pPr marL="0" indent="0">
              <a:buNone/>
            </a:pPr>
            <a:endParaRPr lang="en-US" sz="2000" dirty="0">
              <a:latin typeface="+mn-lt"/>
              <a:cs typeface="+mn-cs"/>
            </a:endParaRPr>
          </a:p>
        </p:txBody>
      </p:sp>
      <p:pic>
        <p:nvPicPr>
          <p:cNvPr id="6" name="Picture 5">
            <a:extLst>
              <a:ext uri="{FF2B5EF4-FFF2-40B4-BE49-F238E27FC236}">
                <a16:creationId xmlns:a16="http://schemas.microsoft.com/office/drawing/2014/main" id="{CD171F46-25AA-42EA-98F3-F6C8A99C0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100" y="6086332"/>
            <a:ext cx="558730" cy="533333"/>
          </a:xfrm>
          <a:prstGeom prst="rect">
            <a:avLst/>
          </a:prstGeom>
        </p:spPr>
      </p:pic>
    </p:spTree>
    <p:extLst>
      <p:ext uri="{BB962C8B-B14F-4D97-AF65-F5344CB8AC3E}">
        <p14:creationId xmlns:p14="http://schemas.microsoft.com/office/powerpoint/2010/main" val="202002441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1014" y="3752849"/>
            <a:ext cx="2300824" cy="2452687"/>
          </a:xfrm>
        </p:spPr>
        <p:txBody>
          <a:bodyPr vert="horz" lIns="91440" tIns="45720" rIns="91440" bIns="45720" rtlCol="0" anchor="ctr">
            <a:normAutofit/>
          </a:bodyPr>
          <a:lstStyle/>
          <a:p>
            <a:r>
              <a:rPr lang="en-US" sz="3200" dirty="0">
                <a:latin typeface="+mj-lt"/>
                <a:cs typeface="+mj-cs"/>
              </a:rPr>
              <a:t>Greeks of a Straddle</a:t>
            </a:r>
          </a:p>
        </p:txBody>
      </p:sp>
      <p:pic>
        <p:nvPicPr>
          <p:cNvPr id="9" name="Picture Placeholder 8">
            <a:extLst>
              <a:ext uri="{FF2B5EF4-FFF2-40B4-BE49-F238E27FC236}">
                <a16:creationId xmlns:a16="http://schemas.microsoft.com/office/drawing/2014/main" id="{DAF2442F-413F-4736-9F03-35478CDA302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7202" b="272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4223982" y="3752850"/>
            <a:ext cx="7485413" cy="2452687"/>
          </a:xfrm>
        </p:spPr>
        <p:txBody>
          <a:bodyPr vert="horz" lIns="91440" tIns="45720" rIns="91440" bIns="45720" rtlCol="0" anchor="ctr">
            <a:normAutofit/>
          </a:bodyPr>
          <a:lstStyle/>
          <a:p>
            <a:endParaRPr lang="en-US" sz="1800">
              <a:latin typeface="+mn-lt"/>
              <a:cs typeface="+mn-cs"/>
            </a:endParaRPr>
          </a:p>
          <a:p>
            <a:endParaRPr lang="en-US" sz="1800">
              <a:latin typeface="+mn-lt"/>
              <a:cs typeface="+mn-cs"/>
            </a:endParaRPr>
          </a:p>
          <a:p>
            <a:endParaRPr lang="en-US" sz="1800">
              <a:latin typeface="+mn-lt"/>
              <a:cs typeface="+mn-cs"/>
            </a:endParaRPr>
          </a:p>
        </p:txBody>
      </p:sp>
      <p:pic>
        <p:nvPicPr>
          <p:cNvPr id="11" name="Picture 10" descr="Chart, line chart&#10;&#10;Description automatically generated">
            <a:extLst>
              <a:ext uri="{FF2B5EF4-FFF2-40B4-BE49-F238E27FC236}">
                <a16:creationId xmlns:a16="http://schemas.microsoft.com/office/drawing/2014/main" id="{5FA6D7D7-7056-45EA-86B0-F622CF0E5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830" y="2167441"/>
            <a:ext cx="4038095" cy="4038095"/>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3" name="Picture 12" descr="Chart, line chart&#10;&#10;Description automatically generated">
            <a:extLst>
              <a:ext uri="{FF2B5EF4-FFF2-40B4-BE49-F238E27FC236}">
                <a16:creationId xmlns:a16="http://schemas.microsoft.com/office/drawing/2014/main" id="{C333D165-295C-4889-A367-C18C307B4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918" y="1879374"/>
            <a:ext cx="2454239" cy="2224706"/>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5" name="Picture 14" descr="Chart, line chart&#10;&#10;Description automatically generated">
            <a:extLst>
              <a:ext uri="{FF2B5EF4-FFF2-40B4-BE49-F238E27FC236}">
                <a16:creationId xmlns:a16="http://schemas.microsoft.com/office/drawing/2014/main" id="{02A72085-D294-412C-BCDF-DA972287E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5918" y="4340949"/>
            <a:ext cx="2454240" cy="2233359"/>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B3C95E98-B809-40FF-8657-A21EF1C97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30" y="6150524"/>
            <a:ext cx="558730" cy="533333"/>
          </a:xfrm>
          <a:prstGeom prst="rect">
            <a:avLst/>
          </a:prstGeom>
        </p:spPr>
      </p:pic>
    </p:spTree>
    <p:extLst>
      <p:ext uri="{BB962C8B-B14F-4D97-AF65-F5344CB8AC3E}">
        <p14:creationId xmlns:p14="http://schemas.microsoft.com/office/powerpoint/2010/main" val="93130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387451" y="360749"/>
            <a:ext cx="1778504" cy="764986"/>
          </a:xfrm>
        </p:spPr>
        <p:txBody>
          <a:bodyPr vert="horz" lIns="91440" tIns="45720" rIns="91440" bIns="45720" rtlCol="0" anchor="b">
            <a:normAutofit/>
          </a:bodyPr>
          <a:lstStyle/>
          <a:p>
            <a:r>
              <a:rPr lang="en-US" sz="3200" kern="1200" dirty="0">
                <a:solidFill>
                  <a:schemeClr val="tx1"/>
                </a:solidFill>
                <a:latin typeface="+mj-lt"/>
                <a:ea typeface="+mj-ea"/>
                <a:cs typeface="+mj-cs"/>
              </a:rPr>
              <a:t>Straddles</a:t>
            </a:r>
          </a:p>
        </p:txBody>
      </p:sp>
      <p:pic>
        <p:nvPicPr>
          <p:cNvPr id="7" name="Picture Placeholder 6">
            <a:extLst>
              <a:ext uri="{FF2B5EF4-FFF2-40B4-BE49-F238E27FC236}">
                <a16:creationId xmlns:a16="http://schemas.microsoft.com/office/drawing/2014/main" id="{8608D89B-EB1C-4B46-83C1-B4C5E6A2B23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191" r="16191"/>
          <a:stretch>
            <a:fillRect/>
          </a:stretch>
        </p:blipFill>
        <p:spPr>
          <a:xfrm>
            <a:off x="394877" y="171715"/>
            <a:ext cx="6212582" cy="6132829"/>
          </a:xfrm>
          <a:prstGeom prst="rect">
            <a:avLst/>
          </a:prstGeom>
        </p:spPr>
      </p:pic>
      <p:sp>
        <p:nvSpPr>
          <p:cNvPr id="3" name="Text Placeholder 2"/>
          <p:cNvSpPr>
            <a:spLocks noGrp="1"/>
          </p:cNvSpPr>
          <p:nvPr>
            <p:ph type="body" idx="4294967295"/>
          </p:nvPr>
        </p:nvSpPr>
        <p:spPr>
          <a:xfrm>
            <a:off x="6712036" y="1403409"/>
            <a:ext cx="5372337" cy="4603852"/>
          </a:xfrm>
        </p:spPr>
        <p:txBody>
          <a:bodyPr vert="horz" lIns="91440" tIns="45720" rIns="91440" bIns="45720" rtlCol="0">
            <a:noAutofit/>
          </a:bodyPr>
          <a:lstStyle/>
          <a:p>
            <a:pPr marL="0" indent="0">
              <a:lnSpc>
                <a:spcPct val="150000"/>
              </a:lnSpc>
              <a:buNone/>
            </a:pPr>
            <a:r>
              <a:rPr lang="en-US" sz="1800" b="1" dirty="0">
                <a:latin typeface="+mn-lt"/>
                <a:cs typeface="+mn-cs"/>
              </a:rPr>
              <a:t>Implied moves using the ATM straddle:</a:t>
            </a:r>
          </a:p>
          <a:p>
            <a:pPr marL="0" indent="0">
              <a:lnSpc>
                <a:spcPct val="150000"/>
              </a:lnSpc>
              <a:buNone/>
            </a:pPr>
            <a:r>
              <a:rPr lang="en-US" sz="1800" b="0" dirty="0">
                <a:latin typeface="+mn-lt"/>
                <a:cs typeface="+mn-cs"/>
              </a:rPr>
              <a:t>The ATM straddle price can be used to calculate the expected move in the underlying.</a:t>
            </a:r>
          </a:p>
          <a:p>
            <a:pPr marL="0" indent="0">
              <a:lnSpc>
                <a:spcPct val="150000"/>
              </a:lnSpc>
              <a:buNone/>
            </a:pPr>
            <a:r>
              <a:rPr lang="en-US" sz="1800" b="0" dirty="0">
                <a:latin typeface="+mn-lt"/>
                <a:cs typeface="+mn-cs"/>
              </a:rPr>
              <a:t>Ex. XYZ is trading at 100 and the ATM straddle costs $10. </a:t>
            </a:r>
          </a:p>
          <a:p>
            <a:pPr marL="0" indent="0">
              <a:lnSpc>
                <a:spcPct val="150000"/>
              </a:lnSpc>
              <a:buNone/>
            </a:pPr>
            <a:r>
              <a:rPr lang="en-US" sz="1800" b="0" dirty="0">
                <a:latin typeface="+mn-lt"/>
                <a:cs typeface="+mn-cs"/>
              </a:rPr>
              <a:t>This means that the options market is implying a $10 move in either direction by expiration. This is helpful if we are looking for price targets.  The market is implying that the price of the underlying at expiration will be either $90 or $110</a:t>
            </a:r>
          </a:p>
        </p:txBody>
      </p:sp>
      <p:pic>
        <p:nvPicPr>
          <p:cNvPr id="9" name="Picture 8">
            <a:extLst>
              <a:ext uri="{FF2B5EF4-FFF2-40B4-BE49-F238E27FC236}">
                <a16:creationId xmlns:a16="http://schemas.microsoft.com/office/drawing/2014/main" id="{99CCC3A6-72ED-4009-A4DA-2C237E5A4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2337" y="6165964"/>
            <a:ext cx="558730" cy="533333"/>
          </a:xfrm>
          <a:prstGeom prst="rect">
            <a:avLst/>
          </a:prstGeom>
        </p:spPr>
      </p:pic>
    </p:spTree>
    <p:extLst>
      <p:ext uri="{BB962C8B-B14F-4D97-AF65-F5344CB8AC3E}">
        <p14:creationId xmlns:p14="http://schemas.microsoft.com/office/powerpoint/2010/main" val="527875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51877" y="442009"/>
            <a:ext cx="1792265" cy="724639"/>
          </a:xfrm>
        </p:spPr>
        <p:txBody>
          <a:bodyPr vert="horz" lIns="91440" tIns="45720" rIns="91440" bIns="45720" rtlCol="0" anchor="ctr">
            <a:normAutofit/>
          </a:bodyPr>
          <a:lstStyle/>
          <a:p>
            <a:r>
              <a:rPr lang="en-US" sz="3200" dirty="0">
                <a:latin typeface="+mj-lt"/>
                <a:cs typeface="+mj-cs"/>
              </a:rPr>
              <a:t>Straddles</a:t>
            </a:r>
          </a:p>
        </p:txBody>
      </p:sp>
      <p:sp>
        <p:nvSpPr>
          <p:cNvPr id="3" name="Text Placeholder 2"/>
          <p:cNvSpPr>
            <a:spLocks noGrp="1"/>
          </p:cNvSpPr>
          <p:nvPr>
            <p:ph type="body" idx="4294967295"/>
          </p:nvPr>
        </p:nvSpPr>
        <p:spPr>
          <a:xfrm>
            <a:off x="563671" y="1507167"/>
            <a:ext cx="5532329" cy="4673714"/>
          </a:xfrm>
        </p:spPr>
        <p:txBody>
          <a:bodyPr vert="horz" lIns="91440" tIns="45720" rIns="91440" bIns="45720" rtlCol="0">
            <a:normAutofit/>
          </a:bodyPr>
          <a:lstStyle/>
          <a:p>
            <a:pPr marL="0" indent="0">
              <a:buNone/>
            </a:pPr>
            <a:r>
              <a:rPr lang="en-US" sz="1800" b="1" dirty="0">
                <a:latin typeface="+mn-lt"/>
                <a:cs typeface="+mn-cs"/>
              </a:rPr>
              <a:t>Straddle Example: </a:t>
            </a:r>
          </a:p>
          <a:p>
            <a:pPr marL="0" indent="0">
              <a:lnSpc>
                <a:spcPct val="150000"/>
              </a:lnSpc>
              <a:buNone/>
            </a:pPr>
            <a:r>
              <a:rPr lang="en-US" sz="1800" b="0" dirty="0">
                <a:latin typeface="+mn-lt"/>
                <a:cs typeface="+mn-cs"/>
              </a:rPr>
              <a:t>TSLA Stock is Trading around $200. I believe the stock will experience a large move through July expiration. </a:t>
            </a:r>
          </a:p>
          <a:p>
            <a:pPr marL="0" indent="0">
              <a:buNone/>
            </a:pPr>
            <a:endParaRPr lang="en-US" sz="1800" b="0" dirty="0">
              <a:latin typeface="+mn-lt"/>
              <a:cs typeface="+mn-cs"/>
            </a:endParaRPr>
          </a:p>
          <a:p>
            <a:pPr marL="0" indent="0">
              <a:buNone/>
            </a:pPr>
            <a:r>
              <a:rPr lang="en-US" sz="1800" b="0" dirty="0">
                <a:latin typeface="+mn-lt"/>
                <a:cs typeface="+mn-cs"/>
              </a:rPr>
              <a:t>I buy the TSLA Jul 200 Straddle for $20.00</a:t>
            </a:r>
          </a:p>
          <a:p>
            <a:pPr>
              <a:buFont typeface="Wingdings" panose="05000000000000000000" pitchFamily="2" charset="2"/>
              <a:buChar char="v"/>
            </a:pPr>
            <a:r>
              <a:rPr lang="en-US" sz="1800" b="1" dirty="0">
                <a:latin typeface="+mn-lt"/>
                <a:cs typeface="+mn-cs"/>
              </a:rPr>
              <a:t>Risk: </a:t>
            </a:r>
            <a:r>
              <a:rPr lang="en-US" sz="1800" b="0" dirty="0">
                <a:latin typeface="+mn-lt"/>
                <a:cs typeface="+mn-cs"/>
              </a:rPr>
              <a:t>$2000 per 1 lot</a:t>
            </a:r>
          </a:p>
          <a:p>
            <a:pPr>
              <a:buFont typeface="Wingdings" panose="05000000000000000000" pitchFamily="2" charset="2"/>
              <a:buChar char="v"/>
            </a:pPr>
            <a:r>
              <a:rPr lang="en-US" sz="1800" b="1" dirty="0">
                <a:latin typeface="+mn-lt"/>
                <a:cs typeface="+mn-cs"/>
              </a:rPr>
              <a:t>Reward: </a:t>
            </a:r>
            <a:r>
              <a:rPr lang="en-US" sz="1800" b="0" dirty="0">
                <a:latin typeface="+mn-lt"/>
                <a:cs typeface="+mn-cs"/>
              </a:rPr>
              <a:t>Unlimited</a:t>
            </a:r>
          </a:p>
          <a:p>
            <a:pPr>
              <a:buFont typeface="Wingdings" panose="05000000000000000000" pitchFamily="2" charset="2"/>
              <a:buChar char="v"/>
            </a:pPr>
            <a:r>
              <a:rPr lang="en-US" sz="1800" b="1" dirty="0">
                <a:latin typeface="+mn-lt"/>
                <a:cs typeface="+mn-cs"/>
              </a:rPr>
              <a:t>Breakeven: </a:t>
            </a:r>
            <a:r>
              <a:rPr lang="en-US" sz="1800" b="0" dirty="0">
                <a:latin typeface="+mn-lt"/>
                <a:cs typeface="+mn-cs"/>
              </a:rPr>
              <a:t>$180.00 and $220.00</a:t>
            </a:r>
          </a:p>
          <a:p>
            <a:pPr marL="0" indent="0">
              <a:buNone/>
            </a:pPr>
            <a:endParaRPr lang="en-US" sz="1800" b="0" dirty="0">
              <a:latin typeface="+mn-lt"/>
              <a:cs typeface="+mn-cs"/>
            </a:endParaRPr>
          </a:p>
          <a:p>
            <a:pPr marL="0" indent="0">
              <a:lnSpc>
                <a:spcPct val="150000"/>
              </a:lnSpc>
              <a:buNone/>
            </a:pPr>
            <a:r>
              <a:rPr lang="en-US" sz="1800" b="0" dirty="0">
                <a:latin typeface="+mn-lt"/>
                <a:cs typeface="+mn-cs"/>
              </a:rPr>
              <a:t>This trade is very capital intensive and requires a HUGE move in the stock to become profitable. </a:t>
            </a:r>
          </a:p>
        </p:txBody>
      </p:sp>
      <p:pic>
        <p:nvPicPr>
          <p:cNvPr id="6" name="Picture Placeholder 5" descr="Text, letter&#10;&#10;Description automatically generated">
            <a:extLst>
              <a:ext uri="{FF2B5EF4-FFF2-40B4-BE49-F238E27FC236}">
                <a16:creationId xmlns:a16="http://schemas.microsoft.com/office/drawing/2014/main" id="{6B076322-0E1C-48DB-8A5E-C070FC3A884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982" r="2098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a:extLst>
              <a:ext uri="{FF2B5EF4-FFF2-40B4-BE49-F238E27FC236}">
                <a16:creationId xmlns:a16="http://schemas.microsoft.com/office/drawing/2014/main" id="{00B2C8DD-18E9-436F-B90B-77BF9F244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4224" y="6180881"/>
            <a:ext cx="558730" cy="533333"/>
          </a:xfrm>
          <a:prstGeom prst="rect">
            <a:avLst/>
          </a:prstGeom>
        </p:spPr>
      </p:pic>
    </p:spTree>
    <p:extLst>
      <p:ext uri="{BB962C8B-B14F-4D97-AF65-F5344CB8AC3E}">
        <p14:creationId xmlns:p14="http://schemas.microsoft.com/office/powerpoint/2010/main" val="2825747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524449" y="191502"/>
            <a:ext cx="3779109" cy="1061748"/>
          </a:xfrm>
        </p:spPr>
        <p:txBody>
          <a:bodyPr vert="horz" lIns="91440" tIns="45720" rIns="91440" bIns="45720" rtlCol="0" anchor="ctr">
            <a:normAutofit/>
          </a:bodyPr>
          <a:lstStyle/>
          <a:p>
            <a:r>
              <a:rPr lang="en-US" sz="3200" b="1" dirty="0">
                <a:latin typeface="+mj-lt"/>
                <a:cs typeface="+mj-cs"/>
              </a:rPr>
              <a:t>How to manage a </a:t>
            </a:r>
            <a:br>
              <a:rPr lang="en-US" sz="3200" b="1" dirty="0">
                <a:latin typeface="+mj-lt"/>
                <a:cs typeface="+mj-cs"/>
              </a:rPr>
            </a:br>
            <a:r>
              <a:rPr lang="en-US" sz="3200" b="1" dirty="0">
                <a:latin typeface="+mj-lt"/>
                <a:cs typeface="+mj-cs"/>
              </a:rPr>
              <a:t>Straddle on Expiration</a:t>
            </a:r>
          </a:p>
        </p:txBody>
      </p:sp>
      <p:sp>
        <p:nvSpPr>
          <p:cNvPr id="14" name="Rectangle 1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icture containing text, indoor&#10;&#10;Description automatically generated">
            <a:extLst>
              <a:ext uri="{FF2B5EF4-FFF2-40B4-BE49-F238E27FC236}">
                <a16:creationId xmlns:a16="http://schemas.microsoft.com/office/drawing/2014/main" id="{F57BD72E-7ED3-40DC-8B5E-CC98A7898BD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227" r="40696" b="-1"/>
          <a:stretch/>
        </p:blipFill>
        <p:spPr>
          <a:xfrm>
            <a:off x="649224" y="722376"/>
            <a:ext cx="3337560" cy="5413248"/>
          </a:xfrm>
          <a:prstGeom prst="rect">
            <a:avLst/>
          </a:prstGeom>
          <a:effectLst/>
        </p:spPr>
      </p:pic>
      <p:sp>
        <p:nvSpPr>
          <p:cNvPr id="3" name="Content Placeholder 2"/>
          <p:cNvSpPr>
            <a:spLocks noGrp="1"/>
          </p:cNvSpPr>
          <p:nvPr>
            <p:ph idx="4294967295"/>
          </p:nvPr>
        </p:nvSpPr>
        <p:spPr>
          <a:xfrm>
            <a:off x="5120640" y="1444752"/>
            <a:ext cx="6422848" cy="5130208"/>
          </a:xfrm>
        </p:spPr>
        <p:txBody>
          <a:bodyPr vert="horz" lIns="91440" tIns="45720" rIns="91440" bIns="45720" rtlCol="0">
            <a:normAutofit fontScale="92500" lnSpcReduction="20000"/>
          </a:bodyPr>
          <a:lstStyle/>
          <a:p>
            <a:pPr marL="0" indent="0">
              <a:lnSpc>
                <a:spcPct val="150000"/>
              </a:lnSpc>
              <a:buNone/>
            </a:pPr>
            <a:r>
              <a:rPr lang="en-US" sz="1700" b="1" dirty="0">
                <a:latin typeface="+mn-lt"/>
                <a:cs typeface="+mn-cs"/>
              </a:rPr>
              <a:t>Scenario 1: </a:t>
            </a:r>
            <a:r>
              <a:rPr lang="en-US" sz="1700" dirty="0">
                <a:latin typeface="+mn-lt"/>
                <a:cs typeface="+mn-cs"/>
              </a:rPr>
              <a:t>Stock is Under Put Strike On Expiration: </a:t>
            </a:r>
            <a:r>
              <a:rPr lang="en-US" sz="1700" b="0" dirty="0">
                <a:latin typeface="+mn-lt"/>
                <a:cs typeface="+mn-cs"/>
              </a:rPr>
              <a:t>Puts will convert to stock, so if I do not want a </a:t>
            </a:r>
            <a:r>
              <a:rPr lang="en-US" sz="1700" b="0" dirty="0" err="1">
                <a:latin typeface="+mn-lt"/>
                <a:cs typeface="+mn-cs"/>
              </a:rPr>
              <a:t>a</a:t>
            </a:r>
            <a:r>
              <a:rPr lang="en-US" sz="1700" b="0" dirty="0">
                <a:latin typeface="+mn-lt"/>
                <a:cs typeface="+mn-cs"/>
              </a:rPr>
              <a:t> short stock position, I could sell the Puts or buy stock.</a:t>
            </a:r>
          </a:p>
          <a:p>
            <a:pPr marL="0" indent="0">
              <a:lnSpc>
                <a:spcPct val="150000"/>
              </a:lnSpc>
              <a:buNone/>
            </a:pPr>
            <a:r>
              <a:rPr lang="en-US" sz="1700" b="1" dirty="0">
                <a:latin typeface="+mn-lt"/>
                <a:cs typeface="+mn-cs"/>
              </a:rPr>
              <a:t>Scenario 2: </a:t>
            </a:r>
            <a:r>
              <a:rPr lang="en-US" sz="1700" dirty="0">
                <a:latin typeface="+mn-lt"/>
                <a:cs typeface="+mn-cs"/>
              </a:rPr>
              <a:t>Stock is Above Long Call Strike on Expiration</a:t>
            </a:r>
            <a:r>
              <a:rPr lang="en-US" sz="1700" b="0" dirty="0">
                <a:latin typeface="+mn-lt"/>
                <a:cs typeface="+mn-cs"/>
              </a:rPr>
              <a:t>: Calls will convert to long stock, so if I do not want a </a:t>
            </a:r>
            <a:r>
              <a:rPr lang="en-US" sz="1700" b="0" dirty="0" err="1">
                <a:latin typeface="+mn-lt"/>
                <a:cs typeface="+mn-cs"/>
              </a:rPr>
              <a:t>a</a:t>
            </a:r>
            <a:r>
              <a:rPr lang="en-US" sz="1700" b="0" dirty="0">
                <a:latin typeface="+mn-lt"/>
                <a:cs typeface="+mn-cs"/>
              </a:rPr>
              <a:t> long stock position, I could sell the Calls or sell stock.</a:t>
            </a:r>
            <a:br>
              <a:rPr lang="en-US" sz="1700" dirty="0">
                <a:latin typeface="+mn-lt"/>
                <a:cs typeface="+mn-cs"/>
              </a:rPr>
            </a:br>
            <a:r>
              <a:rPr lang="en-US" sz="1700" b="1" dirty="0">
                <a:latin typeface="+mn-lt"/>
                <a:cs typeface="+mn-cs"/>
              </a:rPr>
              <a:t>Scenario 3: </a:t>
            </a:r>
            <a:r>
              <a:rPr lang="en-US" sz="1700" dirty="0">
                <a:latin typeface="+mn-lt"/>
                <a:cs typeface="+mn-cs"/>
              </a:rPr>
              <a:t>Stock Pins at Long Strikes on Expiration: </a:t>
            </a:r>
            <a:r>
              <a:rPr lang="en-US" sz="1700" b="0" dirty="0">
                <a:latin typeface="+mn-lt"/>
                <a:cs typeface="+mn-cs"/>
              </a:rPr>
              <a:t>This is the worst-case scenario, and I would not exercise either the Calls or the Puts unless I wanted a stock position after expiration.</a:t>
            </a:r>
          </a:p>
          <a:p>
            <a:pPr marL="0" indent="0">
              <a:lnSpc>
                <a:spcPct val="150000"/>
              </a:lnSpc>
              <a:buNone/>
            </a:pPr>
            <a:endParaRPr lang="en-US" sz="1700" dirty="0">
              <a:latin typeface="+mn-lt"/>
              <a:cs typeface="+mn-cs"/>
            </a:endParaRPr>
          </a:p>
          <a:p>
            <a:pPr marL="0" indent="0">
              <a:lnSpc>
                <a:spcPct val="150000"/>
              </a:lnSpc>
              <a:buNone/>
            </a:pPr>
            <a:r>
              <a:rPr lang="en-US" sz="1700" b="1" dirty="0">
                <a:latin typeface="+mn-lt"/>
                <a:cs typeface="+mn-cs"/>
              </a:rPr>
              <a:t>Keene's Trading Tip: </a:t>
            </a:r>
            <a:r>
              <a:rPr lang="en-US" sz="1700" b="0" i="1" dirty="0">
                <a:latin typeface="+mn-lt"/>
                <a:cs typeface="+mn-cs"/>
              </a:rPr>
              <a:t>I typically use this strategy when there is a catalyst event approaching. After the event is over, I pay focused attention that the volatility will often fall, and this will hurt the position if it did not move enough to become ITM.</a:t>
            </a:r>
            <a:endParaRPr lang="en-US" sz="1700" i="1" dirty="0">
              <a:latin typeface="+mn-lt"/>
              <a:cs typeface="+mn-cs"/>
            </a:endParaRPr>
          </a:p>
          <a:p>
            <a:endParaRPr lang="en-US" sz="1700" dirty="0">
              <a:latin typeface="+mn-lt"/>
              <a:cs typeface="+mn-cs"/>
            </a:endParaRPr>
          </a:p>
          <a:p>
            <a:endParaRPr lang="en-US" sz="1700" dirty="0">
              <a:latin typeface="+mn-lt"/>
              <a:cs typeface="+mn-cs"/>
            </a:endParaRPr>
          </a:p>
          <a:p>
            <a:endParaRPr lang="en-US" sz="1700" dirty="0">
              <a:latin typeface="+mn-lt"/>
              <a:cs typeface="+mn-cs"/>
            </a:endParaRPr>
          </a:p>
          <a:p>
            <a:endParaRPr lang="en-US" sz="1700" dirty="0">
              <a:latin typeface="+mn-lt"/>
              <a:cs typeface="+mn-cs"/>
            </a:endParaRPr>
          </a:p>
        </p:txBody>
      </p:sp>
      <p:pic>
        <p:nvPicPr>
          <p:cNvPr id="9" name="Picture 8">
            <a:extLst>
              <a:ext uri="{FF2B5EF4-FFF2-40B4-BE49-F238E27FC236}">
                <a16:creationId xmlns:a16="http://schemas.microsoft.com/office/drawing/2014/main" id="{A180D65A-8739-4D0B-BEF0-B17D7E49C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8003" y="6183147"/>
            <a:ext cx="558730" cy="533333"/>
          </a:xfrm>
          <a:prstGeom prst="rect">
            <a:avLst/>
          </a:prstGeom>
        </p:spPr>
      </p:pic>
    </p:spTree>
    <p:extLst>
      <p:ext uri="{BB962C8B-B14F-4D97-AF65-F5344CB8AC3E}">
        <p14:creationId xmlns:p14="http://schemas.microsoft.com/office/powerpoint/2010/main" val="2139683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2496</TotalTime>
  <Words>1415</Words>
  <Application>Microsoft Office PowerPoint</Application>
  <PresentationFormat>Widescreen</PresentationFormat>
  <Paragraphs>156</Paragraphs>
  <Slides>21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Montserrat Black</vt:lpstr>
      <vt:lpstr>Nunito Sans SemiBold</vt:lpstr>
      <vt:lpstr>Tahoma</vt:lpstr>
      <vt:lpstr>Wingdings</vt:lpstr>
      <vt:lpstr>Office Theme</vt:lpstr>
      <vt:lpstr>PowerPoint Presentation</vt:lpstr>
      <vt:lpstr>PowerPoint Presentation</vt:lpstr>
      <vt:lpstr>Key Notes for Straddles</vt:lpstr>
      <vt:lpstr>Long Straddle</vt:lpstr>
      <vt:lpstr>Long Straddle</vt:lpstr>
      <vt:lpstr>Greeks of a Straddle</vt:lpstr>
      <vt:lpstr>Straddles</vt:lpstr>
      <vt:lpstr>Straddles</vt:lpstr>
      <vt:lpstr>How to manage a  Straddle on Expiration</vt:lpstr>
      <vt:lpstr>Short Straddle</vt:lpstr>
      <vt:lpstr>Greeks of a  Short Straddle</vt:lpstr>
      <vt:lpstr>Straddles</vt:lpstr>
      <vt:lpstr>Long Strangle</vt:lpstr>
      <vt:lpstr>Long Strangle</vt:lpstr>
      <vt:lpstr>Graphs of a Strangle</vt:lpstr>
      <vt:lpstr>How to manage a Strangle</vt:lpstr>
      <vt:lpstr>Short Strangle</vt:lpstr>
      <vt:lpstr>Graphs of a Strangle</vt:lpstr>
      <vt:lpstr>How to manage a  Short Strangle</vt:lpstr>
      <vt:lpstr>Guts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426</cp:revision>
  <dcterms:created xsi:type="dcterms:W3CDTF">2020-06-17T05:33:19Z</dcterms:created>
  <dcterms:modified xsi:type="dcterms:W3CDTF">2024-03-09T19:01:08Z</dcterms:modified>
</cp:coreProperties>
</file>