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4"/>
  </p:notesMasterIdLst>
  <p:handoutMasterIdLst>
    <p:handoutMasterId r:id="rId15"/>
  </p:handoutMasterIdLst>
  <p:sldIdLst>
    <p:sldId id="319" r:id="rId3"/>
    <p:sldId id="258" r:id="rId4"/>
    <p:sldId id="259" r:id="rId5"/>
    <p:sldId id="260" r:id="rId6"/>
    <p:sldId id="261" r:id="rId7"/>
    <p:sldId id="262" r:id="rId8"/>
    <p:sldId id="263" r:id="rId9"/>
    <p:sldId id="264" r:id="rId10"/>
    <p:sldId id="265" r:id="rId11"/>
    <p:sldId id="266"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C7CDD8"/>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81" d="100"/>
          <a:sy n="81" d="100"/>
        </p:scale>
        <p:origin x="1812"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3" d="100"/>
          <a:sy n="53" d="100"/>
        </p:scale>
        <p:origin x="20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2/6/2024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5BF10-6F8A-49F7-934A-F08EB875765B}" type="slidenum">
              <a:rPr lang="en-US" smtClean="0"/>
              <a:t>4</a:t>
            </a:fld>
            <a:endParaRPr lang="en-US"/>
          </a:p>
        </p:txBody>
      </p:sp>
    </p:spTree>
    <p:extLst>
      <p:ext uri="{BB962C8B-B14F-4D97-AF65-F5344CB8AC3E}">
        <p14:creationId xmlns:p14="http://schemas.microsoft.com/office/powerpoint/2010/main" val="348027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8269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r>
              <a:rPr lang="en-US" baseline="0" dirty="0"/>
              <a:t> Needed – Limited</a:t>
            </a:r>
          </a:p>
          <a:p>
            <a:endParaRPr lang="en-US" baseline="0" dirty="0"/>
          </a:p>
          <a:p>
            <a:r>
              <a:rPr lang="en-US" baseline="0" dirty="0"/>
              <a:t>Short XYZ Stock $20 Put for $5.00</a:t>
            </a:r>
          </a:p>
          <a:p>
            <a:endParaRPr lang="en-US" baseline="0" dirty="0"/>
          </a:p>
          <a:p>
            <a:r>
              <a:rPr lang="en-US" baseline="0" dirty="0"/>
              <a:t>With graphs that level out in the profit area, the underlying trade is constructed to have a limited Maximum profit.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105E4-9E70-4B8C-B294-1B0219D99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72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DA5C-3222-4278-87DB-18BFF5FDB22F}" type="datetime1">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B22B7B-F849-4AB3-9F95-0DADF8D5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53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30509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054020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722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1457391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8633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5471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525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230101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1702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892439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1552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7593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3279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70472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12436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80813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867676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2598084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3347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372981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2586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78571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11971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1133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06988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4390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35179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260670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871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355447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5212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032965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742455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836091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185775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29007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theme" Target="../theme/theme2.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2/6/2024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711" r:id="rId28"/>
    <p:sldLayoutId id="2147483712" r:id="rId29"/>
    <p:sldLayoutId id="2147483713" r:id="rId3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2/6/2024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2742940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ontserrat Black" panose="00000A00000000000000" pitchFamily="2" charset="0"/>
                </a:rPr>
                <a:t>Stock Replacement</a:t>
              </a:r>
            </a:p>
            <a:p>
              <a:pPr algn="ctr"/>
              <a:r>
                <a:rPr lang="en-US" sz="3200" dirty="0">
                  <a:latin typeface="Montserrat Black" panose="00000A00000000000000" pitchFamily="2" charset="0"/>
                </a:rPr>
                <a:t>Strategies</a:t>
              </a: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4265" y="2878166"/>
            <a:ext cx="4237180"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4098586"/>
            <a:ext cx="2735429" cy="400110"/>
          </a:xfrm>
          <a:prstGeom prst="rect">
            <a:avLst/>
          </a:prstGeom>
          <a:noFill/>
        </p:spPr>
        <p:txBody>
          <a:bodyPr wrap="none" rtlCol="0">
            <a:spAutoFit/>
          </a:bodyPr>
          <a:lstStyle/>
          <a:p>
            <a:r>
              <a:rPr lang="en-US" sz="2000" dirty="0">
                <a:solidFill>
                  <a:srgbClr val="FFC000"/>
                </a:solidFill>
              </a:rPr>
              <a:t>https://alphashark.com</a:t>
            </a: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ext&#10;&#10;Description automatically generated">
            <a:extLst>
              <a:ext uri="{FF2B5EF4-FFF2-40B4-BE49-F238E27FC236}">
                <a16:creationId xmlns:a16="http://schemas.microsoft.com/office/drawing/2014/main" id="{84719E00-EA83-BD8B-0D1C-3577518E1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381" r="24381"/>
          <a:stretch>
            <a:fillRect/>
          </a:stretch>
        </p:blipFill>
        <p:spPr/>
      </p:pic>
      <p:sp>
        <p:nvSpPr>
          <p:cNvPr id="2" name="Title 1"/>
          <p:cNvSpPr>
            <a:spLocks noGrp="1"/>
          </p:cNvSpPr>
          <p:nvPr>
            <p:ph type="title" idx="4294967295"/>
          </p:nvPr>
        </p:nvSpPr>
        <p:spPr>
          <a:xfrm>
            <a:off x="4419600" y="0"/>
            <a:ext cx="7772400" cy="639763"/>
          </a:xfrm>
        </p:spPr>
        <p:txBody>
          <a:bodyPr>
            <a:normAutofit/>
          </a:bodyPr>
          <a:lstStyle/>
          <a:p>
            <a:r>
              <a:rPr lang="en-US" sz="2400" b="1" dirty="0">
                <a:solidFill>
                  <a:srgbClr val="000000"/>
                </a:solidFill>
              </a:rPr>
              <a:t>Calls Instead of Stock</a:t>
            </a:r>
          </a:p>
        </p:txBody>
      </p:sp>
      <p:sp>
        <p:nvSpPr>
          <p:cNvPr id="3" name="Content Placeholder 2"/>
          <p:cNvSpPr>
            <a:spLocks noGrp="1"/>
          </p:cNvSpPr>
          <p:nvPr>
            <p:ph idx="4294967295"/>
          </p:nvPr>
        </p:nvSpPr>
        <p:spPr>
          <a:xfrm>
            <a:off x="5928970" y="851704"/>
            <a:ext cx="5865632" cy="5537522"/>
          </a:xfrm>
        </p:spPr>
        <p:txBody>
          <a:bodyPr>
            <a:normAutofit/>
          </a:bodyPr>
          <a:lstStyle/>
          <a:p>
            <a:pPr marL="0" indent="0" algn="ctr">
              <a:buNone/>
            </a:pPr>
            <a:r>
              <a:rPr lang="en-US" sz="2000" b="1" dirty="0">
                <a:solidFill>
                  <a:srgbClr val="000000"/>
                </a:solidFill>
                <a:latin typeface="+mn-lt"/>
                <a:cs typeface="Tahoma"/>
              </a:rPr>
              <a:t>Understanding Risk, Reward, and Breakeven of ITM Calls vs. Long Stock</a:t>
            </a:r>
          </a:p>
          <a:p>
            <a:pPr marL="0" indent="0">
              <a:buNone/>
            </a:pPr>
            <a:endParaRPr lang="en-US" sz="1400" dirty="0">
              <a:solidFill>
                <a:srgbClr val="000000"/>
              </a:solidFill>
              <a:latin typeface="+mn-lt"/>
              <a:cs typeface="Tahoma"/>
            </a:endParaRPr>
          </a:p>
          <a:p>
            <a:pPr marL="0" indent="0">
              <a:buNone/>
            </a:pPr>
            <a:endParaRPr lang="en-US" sz="1400" dirty="0">
              <a:solidFill>
                <a:srgbClr val="000000"/>
              </a:solidFill>
              <a:latin typeface="+mn-lt"/>
              <a:cs typeface="Tahoma"/>
            </a:endParaRPr>
          </a:p>
          <a:p>
            <a:pPr marL="0" indent="0">
              <a:buNone/>
            </a:pPr>
            <a:r>
              <a:rPr lang="en-US" sz="1400" dirty="0">
                <a:solidFill>
                  <a:srgbClr val="000000"/>
                </a:solidFill>
                <a:latin typeface="+mn-lt"/>
                <a:cs typeface="Tahoma"/>
              </a:rPr>
              <a:t>1.  Long 100 Shares of AAPL Stock at $445.00</a:t>
            </a:r>
          </a:p>
          <a:p>
            <a:pPr marL="0" indent="0">
              <a:buNone/>
            </a:pPr>
            <a:r>
              <a:rPr lang="en-US" sz="1400" b="0" dirty="0">
                <a:solidFill>
                  <a:srgbClr val="000000"/>
                </a:solidFill>
                <a:latin typeface="+mn-lt"/>
                <a:cs typeface="Tahoma"/>
              </a:rPr>
              <a:t>Risk: $44,500</a:t>
            </a:r>
          </a:p>
          <a:p>
            <a:pPr marL="0" indent="0">
              <a:buNone/>
            </a:pPr>
            <a:r>
              <a:rPr lang="en-US" sz="1400" b="0" dirty="0">
                <a:solidFill>
                  <a:srgbClr val="000000"/>
                </a:solidFill>
                <a:latin typeface="+mn-lt"/>
                <a:cs typeface="Tahoma"/>
              </a:rPr>
              <a:t>Reward: Unlimited</a:t>
            </a:r>
          </a:p>
          <a:p>
            <a:pPr marL="0" indent="0">
              <a:buNone/>
            </a:pPr>
            <a:r>
              <a:rPr lang="en-US" sz="1400" b="0" dirty="0">
                <a:solidFill>
                  <a:srgbClr val="000000"/>
                </a:solidFill>
                <a:latin typeface="+mn-lt"/>
                <a:cs typeface="Tahoma"/>
              </a:rPr>
              <a:t>Breakeven: $445.00</a:t>
            </a:r>
          </a:p>
          <a:p>
            <a:pPr marL="0" indent="0">
              <a:buNone/>
            </a:pPr>
            <a:endParaRPr lang="en-US" sz="1400" b="0" dirty="0">
              <a:solidFill>
                <a:srgbClr val="000000"/>
              </a:solidFill>
              <a:latin typeface="+mn-lt"/>
              <a:cs typeface="Tahoma"/>
            </a:endParaRPr>
          </a:p>
          <a:p>
            <a:pPr marL="0" indent="0">
              <a:buNone/>
            </a:pPr>
            <a:r>
              <a:rPr lang="en-US" sz="1400" dirty="0">
                <a:solidFill>
                  <a:srgbClr val="000000"/>
                </a:solidFill>
                <a:latin typeface="+mn-lt"/>
                <a:cs typeface="Tahoma"/>
              </a:rPr>
              <a:t>2.  Long 1 AAPL Sep 380 Call for $70.00</a:t>
            </a:r>
          </a:p>
          <a:p>
            <a:pPr marL="0" indent="0">
              <a:buNone/>
            </a:pPr>
            <a:r>
              <a:rPr lang="en-US" sz="1400" b="0" dirty="0">
                <a:solidFill>
                  <a:srgbClr val="000000"/>
                </a:solidFill>
                <a:latin typeface="+mn-lt"/>
                <a:cs typeface="Tahoma"/>
              </a:rPr>
              <a:t>Risk: $7,000</a:t>
            </a:r>
          </a:p>
          <a:p>
            <a:pPr marL="0" indent="0">
              <a:buNone/>
            </a:pPr>
            <a:r>
              <a:rPr lang="en-US" sz="1400" b="0" dirty="0">
                <a:solidFill>
                  <a:srgbClr val="000000"/>
                </a:solidFill>
                <a:latin typeface="+mn-lt"/>
                <a:cs typeface="Tahoma"/>
              </a:rPr>
              <a:t>Reward: Unlimited</a:t>
            </a:r>
          </a:p>
          <a:p>
            <a:pPr marL="0" indent="0">
              <a:buNone/>
            </a:pPr>
            <a:r>
              <a:rPr lang="en-US" sz="1400" b="0" dirty="0">
                <a:solidFill>
                  <a:srgbClr val="000000"/>
                </a:solidFill>
                <a:latin typeface="+mn-lt"/>
                <a:cs typeface="Tahoma"/>
              </a:rPr>
              <a:t>Breakeven: $450.00</a:t>
            </a:r>
          </a:p>
          <a:p>
            <a:pPr marL="0" indent="0">
              <a:buNone/>
            </a:pPr>
            <a:endParaRPr lang="en-US" sz="1400" b="0" dirty="0">
              <a:solidFill>
                <a:srgbClr val="000000"/>
              </a:solidFill>
              <a:latin typeface="+mn-lt"/>
              <a:cs typeface="Tahoma"/>
            </a:endParaRPr>
          </a:p>
          <a:p>
            <a:pPr marL="0" indent="0">
              <a:buNone/>
            </a:pPr>
            <a:r>
              <a:rPr lang="en-US" sz="1400" b="0" dirty="0">
                <a:solidFill>
                  <a:srgbClr val="000000"/>
                </a:solidFill>
                <a:latin typeface="+mn-lt"/>
                <a:cs typeface="Tahoma"/>
              </a:rPr>
              <a:t>We can see that the reward profiles are the same, but there is a distinct risk advantage when using the calls instead of stock.  If AAPL goes to $100, in Example 1 I would lose $34,500 per 100 shares, while in Example 2 I would only lose the Call Premium of $7,000.</a:t>
            </a:r>
          </a:p>
        </p:txBody>
      </p:sp>
      <p:pic>
        <p:nvPicPr>
          <p:cNvPr id="10" name="Picture 9" descr="A picture containing text&#10;&#10;Description automatically generated">
            <a:extLst>
              <a:ext uri="{FF2B5EF4-FFF2-40B4-BE49-F238E27FC236}">
                <a16:creationId xmlns:a16="http://schemas.microsoft.com/office/drawing/2014/main" id="{A9426E81-0737-7275-A6CD-AB2B436E0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4079" y="6152353"/>
            <a:ext cx="599269" cy="473746"/>
          </a:xfrm>
          <a:prstGeom prst="rect">
            <a:avLst/>
          </a:prstGeom>
        </p:spPr>
      </p:pic>
    </p:spTree>
    <p:extLst>
      <p:ext uri="{BB962C8B-B14F-4D97-AF65-F5344CB8AC3E}">
        <p14:creationId xmlns:p14="http://schemas.microsoft.com/office/powerpoint/2010/main" val="196940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1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4849" y="488972"/>
            <a:ext cx="3384000" cy="1387000"/>
          </a:xfrm>
        </p:spPr>
        <p:txBody>
          <a:bodyPr vert="horz" lIns="91440" tIns="45720" rIns="91440" bIns="45720" rtlCol="0" anchor="t">
            <a:normAutofit/>
          </a:bodyPr>
          <a:lstStyle/>
          <a:p>
            <a:r>
              <a:rPr lang="en-US" sz="3200" b="1" dirty="0">
                <a:solidFill>
                  <a:schemeClr val="bg1"/>
                </a:solidFill>
                <a:latin typeface="+mj-lt"/>
                <a:cs typeface="+mj-cs"/>
              </a:rPr>
              <a:t>Greeks of a Long Call Option</a:t>
            </a:r>
            <a:endParaRPr lang="en-US" sz="3200" b="1"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6630990-CE98-40D3-82A2-01E0B6D5B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45240" y="6224057"/>
            <a:ext cx="609362" cy="481725"/>
          </a:xfrm>
          <a:prstGeom prst="rect">
            <a:avLst/>
          </a:prstGeom>
        </p:spPr>
      </p:pic>
      <p:pic>
        <p:nvPicPr>
          <p:cNvPr id="26" name="Picture 25" descr="Chart, line chart&#10;&#10;Description automatically generated">
            <a:extLst>
              <a:ext uri="{FF2B5EF4-FFF2-40B4-BE49-F238E27FC236}">
                <a16:creationId xmlns:a16="http://schemas.microsoft.com/office/drawing/2014/main" id="{989EBED1-7E50-4507-8B1D-9E815D971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080" y="329806"/>
            <a:ext cx="3206886" cy="329876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28" name="Picture 27" descr="Chart, line chart&#10;&#10;Description automatically generated">
            <a:extLst>
              <a:ext uri="{FF2B5EF4-FFF2-40B4-BE49-F238E27FC236}">
                <a16:creationId xmlns:a16="http://schemas.microsoft.com/office/drawing/2014/main" id="{D3F7FC04-8484-4BC2-BA75-E52F613D8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5290" y="2793941"/>
            <a:ext cx="3405370" cy="371272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30" name="Picture 29" descr="Chart, line chart&#10;&#10;Description automatically generated">
            <a:extLst>
              <a:ext uri="{FF2B5EF4-FFF2-40B4-BE49-F238E27FC236}">
                <a16:creationId xmlns:a16="http://schemas.microsoft.com/office/drawing/2014/main" id="{285A0873-C094-45F2-A603-91BDD9C80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950" y="2448422"/>
            <a:ext cx="1962854" cy="19611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52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056" y="743879"/>
            <a:ext cx="4561898" cy="711018"/>
          </a:xfrm>
        </p:spPr>
        <p:txBody>
          <a:bodyPr vert="horz" lIns="91440" tIns="45720" rIns="91440" bIns="45720" rtlCol="0" anchor="ctr">
            <a:normAutofit fontScale="90000"/>
          </a:bodyPr>
          <a:lstStyle/>
          <a:p>
            <a:r>
              <a:rPr lang="en-US" sz="3200" b="1" kern="1200" dirty="0">
                <a:solidFill>
                  <a:schemeClr val="tx1"/>
                </a:solidFill>
                <a:latin typeface="+mj-lt"/>
                <a:ea typeface="+mj-ea"/>
                <a:cs typeface="+mj-cs"/>
              </a:rPr>
              <a:t>Stock Replacement Strategies</a:t>
            </a:r>
            <a:r>
              <a:rPr lang="en-US" b="1" kern="1200" dirty="0">
                <a:solidFill>
                  <a:schemeClr val="tx1"/>
                </a:solidFill>
                <a:latin typeface="+mj-lt"/>
                <a:ea typeface="+mj-ea"/>
                <a:cs typeface="+mj-cs"/>
              </a:rPr>
              <a:t>	</a:t>
            </a:r>
          </a:p>
        </p:txBody>
      </p:sp>
      <p:sp>
        <p:nvSpPr>
          <p:cNvPr id="3" name="Content Placeholder 2"/>
          <p:cNvSpPr>
            <a:spLocks noGrp="1"/>
          </p:cNvSpPr>
          <p:nvPr>
            <p:ph idx="4294967295"/>
          </p:nvPr>
        </p:nvSpPr>
        <p:spPr>
          <a:xfrm>
            <a:off x="648929" y="1534666"/>
            <a:ext cx="4944151" cy="3785419"/>
          </a:xfrm>
        </p:spPr>
        <p:txBody>
          <a:bodyPr vert="horz" lIns="91440" tIns="45720" rIns="91440" bIns="45720" rtlCol="0">
            <a:noAutofit/>
          </a:bodyPr>
          <a:lstStyle/>
          <a:p>
            <a:pPr>
              <a:buFont typeface="Wingdings" panose="05000000000000000000" pitchFamily="2" charset="2"/>
              <a:buChar char="Ø"/>
            </a:pPr>
            <a:r>
              <a:rPr lang="en-US" sz="1800" dirty="0">
                <a:latin typeface="+mn-lt"/>
                <a:cs typeface="+mn-cs"/>
              </a:rPr>
              <a:t>How can options be used to replicate a stock position?</a:t>
            </a:r>
          </a:p>
          <a:p>
            <a:pPr>
              <a:buFont typeface="Wingdings" panose="05000000000000000000" pitchFamily="2" charset="2"/>
              <a:buChar char="Ø"/>
            </a:pPr>
            <a:r>
              <a:rPr lang="en-US" sz="1800" dirty="0">
                <a:latin typeface="+mn-lt"/>
                <a:cs typeface="+mn-cs"/>
              </a:rPr>
              <a:t>What are the advantages/disadvantages of these strategies?</a:t>
            </a:r>
          </a:p>
          <a:p>
            <a:pPr>
              <a:buFont typeface="Wingdings" panose="05000000000000000000" pitchFamily="2" charset="2"/>
              <a:buChar char="Ø"/>
            </a:pPr>
            <a:r>
              <a:rPr lang="en-US" sz="1800" dirty="0">
                <a:latin typeface="+mn-lt"/>
                <a:cs typeface="+mn-cs"/>
              </a:rPr>
              <a:t>Aren’t options more of a risk than stock?</a:t>
            </a:r>
          </a:p>
          <a:p>
            <a:pPr>
              <a:buFont typeface="Wingdings" panose="05000000000000000000" pitchFamily="2" charset="2"/>
              <a:buChar char="Ø"/>
            </a:pPr>
            <a:r>
              <a:rPr lang="en-US" sz="1800" dirty="0">
                <a:latin typeface="+mn-lt"/>
                <a:cs typeface="+mn-cs"/>
              </a:rPr>
              <a:t>Using options to increase your leverage.</a:t>
            </a:r>
          </a:p>
          <a:p>
            <a:pPr>
              <a:buFont typeface="Wingdings" panose="05000000000000000000" pitchFamily="2" charset="2"/>
              <a:buChar char="Ø"/>
            </a:pPr>
            <a:r>
              <a:rPr lang="en-US" sz="1800" dirty="0">
                <a:latin typeface="+mn-lt"/>
                <a:cs typeface="+mn-cs"/>
              </a:rPr>
              <a:t>Trading LEAPS instead of stock.</a:t>
            </a:r>
          </a:p>
          <a:p>
            <a:endParaRPr lang="en-US" sz="1800" dirty="0">
              <a:latin typeface="+mn-lt"/>
              <a:cs typeface="+mn-cs"/>
            </a:endParaRPr>
          </a:p>
          <a:p>
            <a:pPr marL="0" indent="0">
              <a:buNone/>
            </a:pPr>
            <a:r>
              <a:rPr lang="en-US" sz="1800" dirty="0">
                <a:latin typeface="+mn-lt"/>
                <a:cs typeface="+mn-cs"/>
              </a:rPr>
              <a:t>Let’s look at ways a trader can take directional views on stock using options positions that behave like a stock position would.</a:t>
            </a:r>
          </a:p>
        </p:txBody>
      </p:sp>
      <p:sp>
        <p:nvSpPr>
          <p:cNvPr id="10" name="Rectangle 1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erson working on a computer&#10;&#10;Description automatically generated with low confidence">
            <a:extLst>
              <a:ext uri="{FF2B5EF4-FFF2-40B4-BE49-F238E27FC236}">
                <a16:creationId xmlns:a16="http://schemas.microsoft.com/office/drawing/2014/main" id="{E3D977FC-E20C-44E4-A7F3-7AE0238DE65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393" r="12393"/>
          <a:stretch/>
        </p:blipFill>
        <p:spPr>
          <a:xfrm>
            <a:off x="6904709" y="1441432"/>
            <a:ext cx="4475531" cy="3971889"/>
          </a:xfrm>
          <a:prstGeom prst="rect">
            <a:avLst/>
          </a:prstGeom>
          <a:effectLst/>
        </p:spPr>
      </p:pic>
      <p:pic>
        <p:nvPicPr>
          <p:cNvPr id="12" name="Picture 11">
            <a:extLst>
              <a:ext uri="{FF2B5EF4-FFF2-40B4-BE49-F238E27FC236}">
                <a16:creationId xmlns:a16="http://schemas.microsoft.com/office/drawing/2014/main" id="{61D8FF00-A608-470D-9795-FEF11E643B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564" y="222412"/>
            <a:ext cx="558730" cy="441698"/>
          </a:xfrm>
          <a:prstGeom prst="rect">
            <a:avLst/>
          </a:prstGeom>
        </p:spPr>
      </p:pic>
    </p:spTree>
    <p:extLst>
      <p:ext uri="{BB962C8B-B14F-4D97-AF65-F5344CB8AC3E}">
        <p14:creationId xmlns:p14="http://schemas.microsoft.com/office/powerpoint/2010/main" val="191219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working on a computer&#10;&#10;Description automatically generated with medium confidence">
            <a:extLst>
              <a:ext uri="{FF2B5EF4-FFF2-40B4-BE49-F238E27FC236}">
                <a16:creationId xmlns:a16="http://schemas.microsoft.com/office/drawing/2014/main" id="{8B47EA3E-9740-47AF-B663-9A2B00CA595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185" r="19185"/>
          <a:stretch>
            <a:fillRect/>
          </a:stretch>
        </p:blipFill>
        <p:spPr/>
      </p:pic>
      <p:sp>
        <p:nvSpPr>
          <p:cNvPr id="2" name="Title 1"/>
          <p:cNvSpPr>
            <a:spLocks noGrp="1"/>
          </p:cNvSpPr>
          <p:nvPr>
            <p:ph type="title" idx="4294967295"/>
          </p:nvPr>
        </p:nvSpPr>
        <p:spPr>
          <a:xfrm>
            <a:off x="7678281" y="434823"/>
            <a:ext cx="3541038" cy="649287"/>
          </a:xfrm>
        </p:spPr>
        <p:txBody>
          <a:bodyPr>
            <a:normAutofit/>
          </a:bodyPr>
          <a:lstStyle/>
          <a:p>
            <a:r>
              <a:rPr lang="en-US" sz="3200" b="1" dirty="0">
                <a:solidFill>
                  <a:srgbClr val="000000"/>
                </a:solidFill>
                <a:latin typeface="+mj-lt"/>
                <a:cs typeface="Tahoma"/>
              </a:rPr>
              <a:t>Calls instead of stock </a:t>
            </a:r>
          </a:p>
        </p:txBody>
      </p:sp>
      <p:sp>
        <p:nvSpPr>
          <p:cNvPr id="3" name="Content Placeholder 2"/>
          <p:cNvSpPr>
            <a:spLocks noGrp="1"/>
          </p:cNvSpPr>
          <p:nvPr>
            <p:ph idx="4294967295"/>
          </p:nvPr>
        </p:nvSpPr>
        <p:spPr>
          <a:xfrm>
            <a:off x="6915140" y="1231313"/>
            <a:ext cx="5067320" cy="5154612"/>
          </a:xfrm>
        </p:spPr>
        <p:txBody>
          <a:bodyPr>
            <a:normAutofit/>
          </a:bodyPr>
          <a:lstStyle/>
          <a:p>
            <a:pPr>
              <a:lnSpc>
                <a:spcPct val="150000"/>
              </a:lnSpc>
              <a:buFont typeface="Wingdings" panose="05000000000000000000" pitchFamily="2" charset="2"/>
              <a:buChar char="Ø"/>
            </a:pPr>
            <a:r>
              <a:rPr lang="en-US" sz="1800" dirty="0">
                <a:solidFill>
                  <a:srgbClr val="000000"/>
                </a:solidFill>
                <a:latin typeface="+mn-lt"/>
                <a:cs typeface="Tahoma"/>
              </a:rPr>
              <a:t>Remember that because each option contract gives the holder control over 100 shares of stock there is a large amount of inherent leverage associated with options.</a:t>
            </a:r>
          </a:p>
          <a:p>
            <a:pPr>
              <a:lnSpc>
                <a:spcPct val="150000"/>
              </a:lnSpc>
              <a:buFont typeface="Wingdings" panose="05000000000000000000" pitchFamily="2" charset="2"/>
              <a:buChar char="Ø"/>
            </a:pPr>
            <a:r>
              <a:rPr lang="en-US" sz="1800" dirty="0">
                <a:solidFill>
                  <a:srgbClr val="000000"/>
                </a:solidFill>
                <a:latin typeface="+mn-lt"/>
                <a:cs typeface="Tahoma"/>
              </a:rPr>
              <a:t>This leverage allows a trader to get long a stock using options while committing much less capital.</a:t>
            </a:r>
          </a:p>
          <a:p>
            <a:pPr>
              <a:lnSpc>
                <a:spcPct val="150000"/>
              </a:lnSpc>
              <a:buFont typeface="Wingdings" panose="05000000000000000000" pitchFamily="2" charset="2"/>
              <a:buChar char="Ø"/>
            </a:pPr>
            <a:r>
              <a:rPr lang="en-US" sz="1800" dirty="0">
                <a:solidFill>
                  <a:srgbClr val="000000"/>
                </a:solidFill>
                <a:latin typeface="+mn-lt"/>
                <a:cs typeface="Tahoma"/>
              </a:rPr>
              <a:t>A long deep in-the-money (ITM) call will behave very much like a long stock position.</a:t>
            </a:r>
          </a:p>
          <a:p>
            <a:pPr marL="0" indent="0">
              <a:lnSpc>
                <a:spcPct val="150000"/>
              </a:lnSpc>
              <a:buNone/>
            </a:pPr>
            <a:endParaRPr lang="en-US" sz="1800" dirty="0">
              <a:solidFill>
                <a:srgbClr val="000000"/>
              </a:solidFill>
              <a:latin typeface="+mn-lt"/>
              <a:cs typeface="Tahoma"/>
            </a:endParaRPr>
          </a:p>
          <a:p>
            <a:pPr marL="0" indent="0">
              <a:lnSpc>
                <a:spcPct val="150000"/>
              </a:lnSpc>
              <a:buNone/>
            </a:pPr>
            <a:r>
              <a:rPr lang="en-US" sz="1800" dirty="0">
                <a:solidFill>
                  <a:srgbClr val="000000"/>
                </a:solidFill>
                <a:latin typeface="+mn-lt"/>
                <a:cs typeface="Tahoma"/>
              </a:rPr>
              <a:t>Let’s look an example of how this would work using a long-term call option. </a:t>
            </a:r>
          </a:p>
          <a:p>
            <a:pPr marL="0" indent="0">
              <a:buNone/>
            </a:pPr>
            <a:endParaRPr lang="en-US" sz="1600" dirty="0">
              <a:solidFill>
                <a:srgbClr val="000000"/>
              </a:solidFill>
              <a:latin typeface="Tahoma"/>
              <a:cs typeface="Tahoma"/>
            </a:endParaRPr>
          </a:p>
          <a:p>
            <a:endParaRPr lang="en-US" sz="1600" dirty="0">
              <a:solidFill>
                <a:srgbClr val="000000"/>
              </a:solidFill>
              <a:latin typeface="Tahoma"/>
              <a:cs typeface="Tahoma"/>
            </a:endParaRPr>
          </a:p>
        </p:txBody>
      </p:sp>
      <p:pic>
        <p:nvPicPr>
          <p:cNvPr id="10" name="Picture 9">
            <a:extLst>
              <a:ext uri="{FF2B5EF4-FFF2-40B4-BE49-F238E27FC236}">
                <a16:creationId xmlns:a16="http://schemas.microsoft.com/office/drawing/2014/main" id="{4B432C00-32C1-48BF-AB18-734485FAFF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65248" y="6165075"/>
            <a:ext cx="558730" cy="441698"/>
          </a:xfrm>
          <a:prstGeom prst="rect">
            <a:avLst/>
          </a:prstGeom>
        </p:spPr>
      </p:pic>
    </p:spTree>
    <p:extLst>
      <p:ext uri="{BB962C8B-B14F-4D97-AF65-F5344CB8AC3E}">
        <p14:creationId xmlns:p14="http://schemas.microsoft.com/office/powerpoint/2010/main" val="95450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24131" y="207249"/>
            <a:ext cx="4143738" cy="584776"/>
          </a:xfrm>
        </p:spPr>
        <p:txBody>
          <a:bodyPr>
            <a:normAutofit/>
          </a:bodyPr>
          <a:lstStyle/>
          <a:p>
            <a:pPr marL="0" indent="0">
              <a:buNone/>
            </a:pPr>
            <a:r>
              <a:rPr lang="en-US" sz="3200" b="1" dirty="0">
                <a:solidFill>
                  <a:srgbClr val="000000"/>
                </a:solidFill>
                <a:latin typeface="+mj-lt"/>
                <a:cs typeface="Tahoma"/>
              </a:rPr>
              <a:t>Another LEAPS Strategy</a:t>
            </a: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p:txBody>
      </p:sp>
      <p:graphicFrame>
        <p:nvGraphicFramePr>
          <p:cNvPr id="7" name="Table 6"/>
          <p:cNvGraphicFramePr>
            <a:graphicFrameLocks noGrp="1"/>
          </p:cNvGraphicFramePr>
          <p:nvPr>
            <p:extLst>
              <p:ext uri="{D42A27DB-BD31-4B8C-83A1-F6EECF244321}">
                <p14:modId xmlns:p14="http://schemas.microsoft.com/office/powerpoint/2010/main" val="3169687736"/>
              </p:ext>
            </p:extLst>
          </p:nvPr>
        </p:nvGraphicFramePr>
        <p:xfrm>
          <a:off x="1112693" y="2628824"/>
          <a:ext cx="4521854" cy="3001080"/>
        </p:xfrm>
        <a:graphic>
          <a:graphicData uri="http://schemas.openxmlformats.org/drawingml/2006/table">
            <a:tbl>
              <a:tblPr>
                <a:tableStyleId>{16D9F66E-5EB9-4882-86FB-DCBF35E3C3E4}</a:tableStyleId>
              </a:tblPr>
              <a:tblGrid>
                <a:gridCol w="2310477">
                  <a:extLst>
                    <a:ext uri="{9D8B030D-6E8A-4147-A177-3AD203B41FA5}">
                      <a16:colId xmlns:a16="http://schemas.microsoft.com/office/drawing/2014/main" val="20000"/>
                    </a:ext>
                  </a:extLst>
                </a:gridCol>
                <a:gridCol w="2211377">
                  <a:extLst>
                    <a:ext uri="{9D8B030D-6E8A-4147-A177-3AD203B41FA5}">
                      <a16:colId xmlns:a16="http://schemas.microsoft.com/office/drawing/2014/main" val="20001"/>
                    </a:ext>
                  </a:extLst>
                </a:gridCol>
              </a:tblGrid>
              <a:tr h="572076">
                <a:tc>
                  <a:txBody>
                    <a:bodyPr/>
                    <a:lstStyle/>
                    <a:p>
                      <a:r>
                        <a:rPr lang="en-US" sz="1800" dirty="0">
                          <a:solidFill>
                            <a:srgbClr val="000000"/>
                          </a:solidFill>
                          <a:effectLst/>
                        </a:rPr>
                        <a:t>Cash Down</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$9,450.00</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0"/>
                  </a:ext>
                </a:extLst>
              </a:tr>
              <a:tr h="572076">
                <a:tc>
                  <a:txBody>
                    <a:bodyPr/>
                    <a:lstStyle/>
                    <a:p>
                      <a:r>
                        <a:rPr lang="en-US" sz="1800" dirty="0">
                          <a:solidFill>
                            <a:srgbClr val="000000"/>
                          </a:solidFill>
                        </a:rPr>
                        <a:t>Borrow</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$9,450.00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1"/>
                  </a:ext>
                </a:extLst>
              </a:tr>
              <a:tr h="572076">
                <a:tc>
                  <a:txBody>
                    <a:bodyPr/>
                    <a:lstStyle/>
                    <a:p>
                      <a:r>
                        <a:rPr lang="en-US" sz="1800" dirty="0">
                          <a:solidFill>
                            <a:srgbClr val="000000"/>
                          </a:solidFill>
                        </a:rPr>
                        <a:t>Less Dividends</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2"/>
                  </a:ext>
                </a:extLst>
              </a:tr>
              <a:tr h="572076">
                <a:tc>
                  <a:txBody>
                    <a:bodyPr/>
                    <a:lstStyle/>
                    <a:p>
                      <a:r>
                        <a:rPr lang="en-US" sz="1800" dirty="0">
                          <a:solidFill>
                            <a:srgbClr val="000000"/>
                          </a:solidFill>
                        </a:rPr>
                        <a:t>Break-Even</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$94.50/share</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3"/>
                  </a:ext>
                </a:extLst>
              </a:tr>
              <a:tr h="572076">
                <a:tc>
                  <a:txBody>
                    <a:bodyPr/>
                    <a:lstStyle/>
                    <a:p>
                      <a:r>
                        <a:rPr lang="en-US" sz="1800" dirty="0">
                          <a:solidFill>
                            <a:srgbClr val="000000"/>
                          </a:solidFill>
                          <a:effectLst/>
                        </a:rPr>
                        <a:t>Risk</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$9,450.00 </a:t>
                      </a: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4"/>
                  </a:ext>
                </a:extLst>
              </a:tr>
            </a:tbl>
          </a:graphicData>
        </a:graphic>
      </p:graphicFrame>
      <p:sp>
        <p:nvSpPr>
          <p:cNvPr id="8" name="Rectangle 1"/>
          <p:cNvSpPr>
            <a:spLocks noChangeArrowheads="1"/>
          </p:cNvSpPr>
          <p:nvPr/>
        </p:nvSpPr>
        <p:spPr bwMode="auto">
          <a:xfrm>
            <a:off x="1620030" y="1982493"/>
            <a:ext cx="3507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00"/>
                </a:solidFill>
                <a:cs typeface="Tahoma"/>
              </a:rPr>
              <a:t>Alternative 1: Buy 100 XYZ at 94.50</a:t>
            </a:r>
            <a:r>
              <a:rPr lang="en-US" dirty="0">
                <a:solidFill>
                  <a:srgbClr val="000000"/>
                </a:solidFill>
              </a:rPr>
              <a:t> </a:t>
            </a:r>
            <a:br>
              <a:rPr lang="en-US" sz="1400" dirty="0">
                <a:solidFill>
                  <a:srgbClr val="000000"/>
                </a:solidFill>
                <a:latin typeface="Trebuchet MS" pitchFamily="34" charset="0"/>
              </a:rPr>
            </a:br>
            <a:endParaRPr lang="en-US" sz="1400" dirty="0">
              <a:solidFill>
                <a:srgbClr val="000000"/>
              </a:solidFill>
              <a:latin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76611007"/>
              </p:ext>
            </p:extLst>
          </p:nvPr>
        </p:nvGraphicFramePr>
        <p:xfrm>
          <a:off x="6724997" y="2628824"/>
          <a:ext cx="4618974" cy="3001080"/>
        </p:xfrm>
        <a:graphic>
          <a:graphicData uri="http://schemas.openxmlformats.org/drawingml/2006/table">
            <a:tbl>
              <a:tblPr>
                <a:tableStyleId>{16D9F66E-5EB9-4882-86FB-DCBF35E3C3E4}</a:tableStyleId>
              </a:tblPr>
              <a:tblGrid>
                <a:gridCol w="2309487">
                  <a:extLst>
                    <a:ext uri="{9D8B030D-6E8A-4147-A177-3AD203B41FA5}">
                      <a16:colId xmlns:a16="http://schemas.microsoft.com/office/drawing/2014/main" val="20000"/>
                    </a:ext>
                  </a:extLst>
                </a:gridCol>
                <a:gridCol w="2309487">
                  <a:extLst>
                    <a:ext uri="{9D8B030D-6E8A-4147-A177-3AD203B41FA5}">
                      <a16:colId xmlns:a16="http://schemas.microsoft.com/office/drawing/2014/main" val="20001"/>
                    </a:ext>
                  </a:extLst>
                </a:gridCol>
              </a:tblGrid>
              <a:tr h="542524">
                <a:tc>
                  <a:txBody>
                    <a:bodyPr/>
                    <a:lstStyle/>
                    <a:p>
                      <a:r>
                        <a:rPr lang="en-US" sz="1800" dirty="0">
                          <a:solidFill>
                            <a:srgbClr val="000000"/>
                          </a:solidFill>
                          <a:effectLst/>
                        </a:rPr>
                        <a:t>Cash Down</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$4,450.00</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0"/>
                  </a:ext>
                </a:extLst>
              </a:tr>
              <a:tr h="542524">
                <a:tc>
                  <a:txBody>
                    <a:bodyPr/>
                    <a:lstStyle/>
                    <a:p>
                      <a:r>
                        <a:rPr lang="en-US" sz="1800" dirty="0">
                          <a:solidFill>
                            <a:srgbClr val="000000"/>
                          </a:solidFill>
                        </a:rPr>
                        <a:t>Borrow</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$4,450.00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1"/>
                  </a:ext>
                </a:extLst>
              </a:tr>
              <a:tr h="542524">
                <a:tc>
                  <a:txBody>
                    <a:bodyPr/>
                    <a:lstStyle/>
                    <a:p>
                      <a:r>
                        <a:rPr lang="en-US" sz="1800" dirty="0">
                          <a:solidFill>
                            <a:srgbClr val="000000"/>
                          </a:solidFill>
                        </a:rPr>
                        <a:t>Less Dividends</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2"/>
                  </a:ext>
                </a:extLst>
              </a:tr>
              <a:tr h="496904">
                <a:tc>
                  <a:txBody>
                    <a:bodyPr/>
                    <a:lstStyle/>
                    <a:p>
                      <a:r>
                        <a:rPr lang="en-US" sz="1800" dirty="0">
                          <a:solidFill>
                            <a:srgbClr val="000000"/>
                          </a:solidFill>
                          <a:effectLst/>
                        </a:rPr>
                        <a:t>Breakeven</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$94.50/share</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3"/>
                  </a:ext>
                </a:extLst>
              </a:tr>
              <a:tr h="170266">
                <a:tc>
                  <a:txBody>
                    <a:bodyPr/>
                    <a:lstStyle/>
                    <a:p>
                      <a:r>
                        <a:rPr lang="en-US" sz="1800" dirty="0">
                          <a:solidFill>
                            <a:srgbClr val="000000"/>
                          </a:solidFill>
                          <a:effectLst/>
                        </a:rPr>
                        <a:t>Risk</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$4450.00</a:t>
                      </a: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4"/>
                  </a:ext>
                </a:extLst>
              </a:tr>
            </a:tbl>
          </a:graphicData>
        </a:graphic>
      </p:graphicFrame>
      <p:sp>
        <p:nvSpPr>
          <p:cNvPr id="10" name="Rectangle 2"/>
          <p:cNvSpPr>
            <a:spLocks noChangeArrowheads="1"/>
          </p:cNvSpPr>
          <p:nvPr/>
        </p:nvSpPr>
        <p:spPr bwMode="auto">
          <a:xfrm>
            <a:off x="6724997" y="2082306"/>
            <a:ext cx="45587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00"/>
                </a:solidFill>
                <a:cs typeface="Tahoma"/>
              </a:rPr>
              <a:t>Alternative 2: Buy 1 XYZ Jan14 55 Call at 44.50 </a:t>
            </a:r>
          </a:p>
          <a:p>
            <a:pPr fontAlgn="base">
              <a:spcBef>
                <a:spcPct val="0"/>
              </a:spcBef>
              <a:spcAft>
                <a:spcPct val="0"/>
              </a:spcAft>
            </a:pPr>
            <a:endParaRPr lang="en-US" dirty="0">
              <a:solidFill>
                <a:srgbClr val="000000"/>
              </a:solidFill>
              <a:latin typeface="Tahoma"/>
              <a:cs typeface="Tahoma"/>
            </a:endParaRPr>
          </a:p>
        </p:txBody>
      </p:sp>
      <p:sp>
        <p:nvSpPr>
          <p:cNvPr id="12" name="TextBox 11">
            <a:extLst>
              <a:ext uri="{FF2B5EF4-FFF2-40B4-BE49-F238E27FC236}">
                <a16:creationId xmlns:a16="http://schemas.microsoft.com/office/drawing/2014/main" id="{3034F585-0E68-4525-B1CD-65960BAA14D0}"/>
              </a:ext>
            </a:extLst>
          </p:cNvPr>
          <p:cNvSpPr txBox="1"/>
          <p:nvPr/>
        </p:nvSpPr>
        <p:spPr>
          <a:xfrm flipH="1">
            <a:off x="2027208" y="938089"/>
            <a:ext cx="8137584" cy="646331"/>
          </a:xfrm>
          <a:prstGeom prst="rect">
            <a:avLst/>
          </a:prstGeom>
          <a:noFill/>
        </p:spPr>
        <p:txBody>
          <a:bodyPr wrap="square" rtlCol="0">
            <a:spAutoFit/>
          </a:bodyPr>
          <a:lstStyle/>
          <a:p>
            <a:pPr algn="ctr"/>
            <a:r>
              <a:rPr lang="en-US" sz="1800" b="0" dirty="0">
                <a:solidFill>
                  <a:srgbClr val="000000"/>
                </a:solidFill>
                <a:cs typeface="Tahoma"/>
              </a:rPr>
              <a:t>CBOE outlines how an investor could use ITM Calls as an alternative to buying stock on margin:</a:t>
            </a:r>
          </a:p>
        </p:txBody>
      </p:sp>
      <p:pic>
        <p:nvPicPr>
          <p:cNvPr id="14" name="Picture 13">
            <a:extLst>
              <a:ext uri="{FF2B5EF4-FFF2-40B4-BE49-F238E27FC236}">
                <a16:creationId xmlns:a16="http://schemas.microsoft.com/office/drawing/2014/main" id="{DEB8CDB4-91D5-45E8-AB60-4179818F04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4611" y="6067096"/>
            <a:ext cx="558730" cy="441698"/>
          </a:xfrm>
          <a:prstGeom prst="rect">
            <a:avLst/>
          </a:prstGeom>
        </p:spPr>
      </p:pic>
    </p:spTree>
    <p:extLst>
      <p:ext uri="{BB962C8B-B14F-4D97-AF65-F5344CB8AC3E}">
        <p14:creationId xmlns:p14="http://schemas.microsoft.com/office/powerpoint/2010/main" val="13452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754583" y="252002"/>
            <a:ext cx="3641665" cy="657079"/>
          </a:xfrm>
        </p:spPr>
        <p:txBody>
          <a:bodyPr vert="horz" lIns="91440" tIns="45720" rIns="91440" bIns="45720" rtlCol="0" anchor="b">
            <a:normAutofit/>
          </a:bodyPr>
          <a:lstStyle/>
          <a:p>
            <a:r>
              <a:rPr lang="en-US" sz="3200" b="1" kern="1200" dirty="0">
                <a:solidFill>
                  <a:schemeClr val="tx1"/>
                </a:solidFill>
                <a:latin typeface="+mj-lt"/>
                <a:ea typeface="+mj-ea"/>
                <a:cs typeface="+mj-cs"/>
              </a:rPr>
              <a:t>Calls Instead of Stock</a:t>
            </a:r>
          </a:p>
        </p:txBody>
      </p:sp>
      <p:sp>
        <p:nvSpPr>
          <p:cNvPr id="3" name="Content Placeholder 2"/>
          <p:cNvSpPr>
            <a:spLocks noGrp="1"/>
          </p:cNvSpPr>
          <p:nvPr>
            <p:ph idx="4294967295"/>
          </p:nvPr>
        </p:nvSpPr>
        <p:spPr>
          <a:xfrm>
            <a:off x="917820" y="1371849"/>
            <a:ext cx="5315189" cy="4114278"/>
          </a:xfrm>
        </p:spPr>
        <p:txBody>
          <a:bodyPr vert="horz" lIns="91440" tIns="45720" rIns="91440" bIns="45720" rtlCol="0" anchor="t">
            <a:normAutofit/>
          </a:bodyPr>
          <a:lstStyle/>
          <a:p>
            <a:pPr marL="0" indent="0">
              <a:lnSpc>
                <a:spcPct val="150000"/>
              </a:lnSpc>
              <a:buNone/>
            </a:pPr>
            <a:r>
              <a:rPr lang="en-US" sz="1800" b="0" dirty="0">
                <a:latin typeface="+mn-lt"/>
                <a:cs typeface="+mn-cs"/>
              </a:rPr>
              <a:t>It is clear to see that using calls instead of stock can greatly increase a trader’s leverage. </a:t>
            </a:r>
          </a:p>
          <a:p>
            <a:pPr marL="0" indent="0">
              <a:lnSpc>
                <a:spcPct val="150000"/>
              </a:lnSpc>
              <a:buNone/>
            </a:pPr>
            <a:r>
              <a:rPr lang="en-US" sz="1800" b="0" dirty="0">
                <a:latin typeface="+mn-lt"/>
                <a:cs typeface="+mn-cs"/>
              </a:rPr>
              <a:t>There are some things to consider when choosing which option you should buy:</a:t>
            </a:r>
          </a:p>
          <a:p>
            <a:pPr>
              <a:lnSpc>
                <a:spcPct val="150000"/>
              </a:lnSpc>
              <a:buFont typeface="Wingdings" panose="05000000000000000000" pitchFamily="2" charset="2"/>
              <a:buChar char="Ø"/>
            </a:pPr>
            <a:r>
              <a:rPr lang="en-US" sz="1800" b="1" dirty="0">
                <a:latin typeface="+mn-lt"/>
                <a:cs typeface="+mn-cs"/>
              </a:rPr>
              <a:t>Time until expiration</a:t>
            </a:r>
          </a:p>
          <a:p>
            <a:pPr>
              <a:lnSpc>
                <a:spcPct val="150000"/>
              </a:lnSpc>
              <a:buFont typeface="Wingdings" panose="05000000000000000000" pitchFamily="2" charset="2"/>
              <a:buChar char="Ø"/>
            </a:pPr>
            <a:r>
              <a:rPr lang="en-US" sz="1800" b="1" dirty="0">
                <a:latin typeface="+mn-lt"/>
                <a:cs typeface="+mn-cs"/>
              </a:rPr>
              <a:t>The options Delta</a:t>
            </a:r>
          </a:p>
          <a:p>
            <a:pPr>
              <a:lnSpc>
                <a:spcPct val="150000"/>
              </a:lnSpc>
              <a:buFont typeface="Wingdings" panose="05000000000000000000" pitchFamily="2" charset="2"/>
              <a:buChar char="Ø"/>
            </a:pPr>
            <a:r>
              <a:rPr lang="en-US" sz="1800" b="1" dirty="0">
                <a:latin typeface="+mn-lt"/>
                <a:cs typeface="+mn-cs"/>
              </a:rPr>
              <a:t>Amount of premium in the option (Extrinsic Value)</a:t>
            </a:r>
          </a:p>
          <a:p>
            <a:pPr marL="0" indent="0">
              <a:lnSpc>
                <a:spcPct val="150000"/>
              </a:lnSpc>
              <a:buNone/>
            </a:pPr>
            <a:r>
              <a:rPr lang="en-US" sz="1800" b="0" i="1" dirty="0">
                <a:latin typeface="+mn-lt"/>
                <a:cs typeface="+mn-cs"/>
              </a:rPr>
              <a:t>First consider delta. Remember the definitions of delta.</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0DAE8C80-DF94-435C-A372-163D5D22A3E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999" r="26999"/>
          <a:stretch/>
        </p:blipFill>
        <p:spPr>
          <a:xfrm>
            <a:off x="7087365" y="909081"/>
            <a:ext cx="4147733" cy="5071731"/>
          </a:xfrm>
          <a:prstGeom prst="rect">
            <a:avLst/>
          </a:prstGeom>
          <a:noFill/>
        </p:spPr>
      </p:pic>
      <p:pic>
        <p:nvPicPr>
          <p:cNvPr id="9" name="Picture 8">
            <a:extLst>
              <a:ext uri="{FF2B5EF4-FFF2-40B4-BE49-F238E27FC236}">
                <a16:creationId xmlns:a16="http://schemas.microsoft.com/office/drawing/2014/main" id="{BC959286-866F-4ECB-9FBD-6C42149EA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407" y="359692"/>
            <a:ext cx="558730" cy="441698"/>
          </a:xfrm>
          <a:prstGeom prst="rect">
            <a:avLst/>
          </a:prstGeom>
        </p:spPr>
      </p:pic>
    </p:spTree>
    <p:extLst>
      <p:ext uri="{BB962C8B-B14F-4D97-AF65-F5344CB8AC3E}">
        <p14:creationId xmlns:p14="http://schemas.microsoft.com/office/powerpoint/2010/main" val="85378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3671" y="59472"/>
            <a:ext cx="1959054" cy="777308"/>
          </a:xfrm>
        </p:spPr>
        <p:txBody>
          <a:bodyPr vert="horz" lIns="91440" tIns="45720" rIns="91440" bIns="45720" rtlCol="0" anchor="ctr">
            <a:normAutofit/>
          </a:bodyPr>
          <a:lstStyle/>
          <a:p>
            <a:r>
              <a:rPr lang="en-US" sz="3200" b="1" u="sng" kern="1200" dirty="0">
                <a:solidFill>
                  <a:schemeClr val="tx1"/>
                </a:solidFill>
                <a:latin typeface="+mj-lt"/>
                <a:ea typeface="+mj-ea"/>
                <a:cs typeface="+mj-cs"/>
              </a:rPr>
              <a:t>Delta Δ</a:t>
            </a:r>
          </a:p>
        </p:txBody>
      </p:sp>
      <p:sp>
        <p:nvSpPr>
          <p:cNvPr id="2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a:p>
        </p:txBody>
      </p:sp>
      <p:pic>
        <p:nvPicPr>
          <p:cNvPr id="6" name="Picture Placeholder 5" descr="Text, letter&#10;&#10;Description automatically generated">
            <a:extLst>
              <a:ext uri="{FF2B5EF4-FFF2-40B4-BE49-F238E27FC236}">
                <a16:creationId xmlns:a16="http://schemas.microsoft.com/office/drawing/2014/main" id="{AAEFC6F1-82F1-472A-9025-3E7D7419844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441" r="33441"/>
          <a:stretch>
            <a:fillRect/>
          </a:stretch>
        </p:blipFill>
        <p:spPr>
          <a:xfrm>
            <a:off x="1660358" y="1450448"/>
            <a:ext cx="2911642" cy="3948511"/>
          </a:xfrm>
          <a:prstGeom prst="rect">
            <a:avLst/>
          </a:prstGeom>
        </p:spPr>
      </p:pic>
      <p:sp>
        <p:nvSpPr>
          <p:cNvPr id="3" name="Content Placeholder 2"/>
          <p:cNvSpPr>
            <a:spLocks noGrp="1"/>
          </p:cNvSpPr>
          <p:nvPr>
            <p:ph idx="4294967295"/>
          </p:nvPr>
        </p:nvSpPr>
        <p:spPr>
          <a:xfrm>
            <a:off x="5678905" y="274565"/>
            <a:ext cx="6359451" cy="6300275"/>
          </a:xfrm>
        </p:spPr>
        <p:txBody>
          <a:bodyPr vert="horz" lIns="91440" tIns="45720" rIns="91440" bIns="45720" rtlCol="0">
            <a:noAutofit/>
          </a:bodyPr>
          <a:lstStyle/>
          <a:p>
            <a:pPr marL="0" indent="0">
              <a:spcBef>
                <a:spcPts val="320"/>
              </a:spcBef>
              <a:buClr>
                <a:srgbClr val="14456F"/>
              </a:buClr>
              <a:buSzPct val="25000"/>
              <a:buNone/>
            </a:pPr>
            <a:r>
              <a:rPr lang="en-US" sz="1800" b="0" dirty="0">
                <a:latin typeface="+mn-lt"/>
                <a:cs typeface="+mn-cs"/>
                <a:sym typeface="Arial"/>
              </a:rPr>
              <a:t>Delta is simply </a:t>
            </a:r>
            <a:r>
              <a:rPr lang="en-US" sz="1800" b="0" i="1" dirty="0">
                <a:latin typeface="+mn-lt"/>
                <a:cs typeface="+mn-cs"/>
                <a:sym typeface="Arial"/>
              </a:rPr>
              <a:t>a measurement of the speed at which the option price changes relative to the underlying stock price change.</a:t>
            </a:r>
          </a:p>
          <a:p>
            <a:pPr>
              <a:spcBef>
                <a:spcPts val="320"/>
              </a:spcBef>
              <a:buClr>
                <a:srgbClr val="14456F"/>
              </a:buClr>
              <a:buSzPct val="25000"/>
            </a:pPr>
            <a:r>
              <a:rPr lang="en-US" sz="1800" b="0" i="1" dirty="0">
                <a:latin typeface="+mn-lt"/>
                <a:cs typeface="+mn-cs"/>
                <a:sym typeface="Arial"/>
              </a:rPr>
              <a:t> </a:t>
            </a:r>
          </a:p>
          <a:p>
            <a:pPr marL="0" indent="0">
              <a:spcBef>
                <a:spcPts val="320"/>
              </a:spcBef>
              <a:buClr>
                <a:srgbClr val="14456F"/>
              </a:buClr>
              <a:buSzPct val="25000"/>
              <a:buNone/>
            </a:pPr>
            <a:r>
              <a:rPr lang="en-US" sz="1800" b="0" dirty="0">
                <a:latin typeface="+mn-lt"/>
                <a:cs typeface="+mn-cs"/>
                <a:sym typeface="Arial"/>
              </a:rPr>
              <a:t>The Delta of Calls range between 0.00 and 1.00, and the Delta of puts range between 0.00 and -1.00. Since Options contracts represent 100 shares of stock, we will discuss delta in terms of -100 and +100.</a:t>
            </a:r>
          </a:p>
          <a:p>
            <a:pPr marL="0" indent="0">
              <a:spcBef>
                <a:spcPts val="320"/>
              </a:spcBef>
              <a:buClr>
                <a:srgbClr val="14456F"/>
              </a:buClr>
              <a:buSzPct val="25000"/>
              <a:buNone/>
            </a:pPr>
            <a:endParaRPr lang="en-US" sz="1800" b="0" dirty="0">
              <a:latin typeface="+mn-lt"/>
              <a:cs typeface="+mn-cs"/>
              <a:sym typeface="Arial"/>
            </a:endParaRPr>
          </a:p>
          <a:p>
            <a:pPr marL="0" indent="0">
              <a:spcBef>
                <a:spcPts val="320"/>
              </a:spcBef>
              <a:buClr>
                <a:srgbClr val="14456F"/>
              </a:buClr>
              <a:buSzPct val="25000"/>
              <a:buNone/>
            </a:pPr>
            <a:r>
              <a:rPr lang="en-US" sz="1800" b="0" dirty="0">
                <a:latin typeface="+mn-lt"/>
                <a:cs typeface="+mn-cs"/>
                <a:sym typeface="Arial"/>
              </a:rPr>
              <a:t>As stated above, Calls have positive deltas and Puts have negative deltas. For example, with the stock price of Oracle (ORCL) at 21.50 let's say the Feb 22.50 call has a Delta of .35. If ORCL goes up a buck to 22.50 the option should go up 35 cents.</a:t>
            </a:r>
          </a:p>
          <a:p>
            <a:pPr marL="0" indent="0">
              <a:spcBef>
                <a:spcPts val="320"/>
              </a:spcBef>
              <a:buClr>
                <a:srgbClr val="14456F"/>
              </a:buClr>
              <a:buSzPct val="25000"/>
              <a:buNone/>
            </a:pPr>
            <a:endParaRPr lang="en-US" sz="1800" b="0" dirty="0">
              <a:latin typeface="+mn-lt"/>
              <a:cs typeface="+mn-cs"/>
              <a:sym typeface="Arial"/>
            </a:endParaRPr>
          </a:p>
          <a:p>
            <a:pPr marL="0" indent="0">
              <a:spcBef>
                <a:spcPts val="320"/>
              </a:spcBef>
              <a:buClr>
                <a:srgbClr val="14456F"/>
              </a:buClr>
              <a:buSzPct val="25000"/>
              <a:buNone/>
            </a:pPr>
            <a:r>
              <a:rPr lang="en-US" sz="1800" b="0" dirty="0">
                <a:latin typeface="+mn-lt"/>
                <a:cs typeface="+mn-cs"/>
                <a:sym typeface="Arial"/>
              </a:rPr>
              <a:t>Another meaning of Delta is "percent chance of finishing in the money". So, an option with a Delta of 25 is considered to have a 25% chance of expiring in the money. With this in mind remember that Delta Call + Delta Put almost always equals 100. The exception to this being American style equity options with large dividends.</a:t>
            </a:r>
          </a:p>
          <a:p>
            <a:pPr marL="0" indent="0">
              <a:spcBef>
                <a:spcPts val="320"/>
              </a:spcBef>
              <a:buClr>
                <a:srgbClr val="14456F"/>
              </a:buClr>
              <a:buSzPct val="25000"/>
              <a:buNone/>
            </a:pPr>
            <a:endParaRPr lang="en-US" sz="1800" b="0" dirty="0">
              <a:latin typeface="+mn-lt"/>
              <a:cs typeface="+mn-cs"/>
              <a:sym typeface="Arial"/>
            </a:endParaRPr>
          </a:p>
          <a:p>
            <a:pPr marL="0" indent="0">
              <a:spcBef>
                <a:spcPts val="320"/>
              </a:spcBef>
              <a:buClr>
                <a:srgbClr val="14456F"/>
              </a:buClr>
              <a:buSzPct val="25000"/>
              <a:buNone/>
            </a:pPr>
            <a:r>
              <a:rPr lang="en-US" sz="1800" b="0" dirty="0">
                <a:latin typeface="+mn-lt"/>
                <a:cs typeface="+mn-cs"/>
                <a:sym typeface="Arial"/>
              </a:rPr>
              <a:t>Very Important!!! Delta changes over time regardless of a move in the underlying. As expiration approaches in the money options move closer to Delta 100 and out of the money options to Delta zero. Today's Delta is not tomorrow's Delta!</a:t>
            </a:r>
          </a:p>
        </p:txBody>
      </p:sp>
      <p:pic>
        <p:nvPicPr>
          <p:cNvPr id="8" name="Picture 7">
            <a:extLst>
              <a:ext uri="{FF2B5EF4-FFF2-40B4-BE49-F238E27FC236}">
                <a16:creationId xmlns:a16="http://schemas.microsoft.com/office/drawing/2014/main" id="{C685DCE2-C17D-427D-8470-73A0746900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10474" y="6343260"/>
            <a:ext cx="427882" cy="338258"/>
          </a:xfrm>
          <a:prstGeom prst="rect">
            <a:avLst/>
          </a:prstGeom>
        </p:spPr>
      </p:pic>
    </p:spTree>
    <p:extLst>
      <p:ext uri="{BB962C8B-B14F-4D97-AF65-F5344CB8AC3E}">
        <p14:creationId xmlns:p14="http://schemas.microsoft.com/office/powerpoint/2010/main" val="16257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0825ACF-053C-46A1-9E70-1A4215F8120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750" r="22750"/>
          <a:stretch/>
        </p:blipFill>
        <p:spPr>
          <a:xfrm>
            <a:off x="6588383" y="0"/>
            <a:ext cx="5603617" cy="6857998"/>
          </a:xfrm>
          <a:noFill/>
        </p:spPr>
      </p:pic>
      <p:sp>
        <p:nvSpPr>
          <p:cNvPr id="2" name="Title 1"/>
          <p:cNvSpPr>
            <a:spLocks noGrp="1"/>
          </p:cNvSpPr>
          <p:nvPr>
            <p:ph type="title" idx="4294967295"/>
          </p:nvPr>
        </p:nvSpPr>
        <p:spPr>
          <a:xfrm>
            <a:off x="3188368" y="110495"/>
            <a:ext cx="3729789" cy="639763"/>
          </a:xfrm>
        </p:spPr>
        <p:txBody>
          <a:bodyPr>
            <a:normAutofit/>
          </a:bodyPr>
          <a:lstStyle/>
          <a:p>
            <a:r>
              <a:rPr lang="en-US" sz="3200" b="1" dirty="0">
                <a:solidFill>
                  <a:srgbClr val="000000"/>
                </a:solidFill>
                <a:latin typeface="+mj-lt"/>
                <a:cs typeface="Tahoma"/>
              </a:rPr>
              <a:t>Calls Instead of Stock</a:t>
            </a:r>
          </a:p>
        </p:txBody>
      </p:sp>
      <p:sp>
        <p:nvSpPr>
          <p:cNvPr id="3" name="Content Placeholder 2"/>
          <p:cNvSpPr>
            <a:spLocks noGrp="1"/>
          </p:cNvSpPr>
          <p:nvPr>
            <p:ph idx="4294967295"/>
          </p:nvPr>
        </p:nvSpPr>
        <p:spPr>
          <a:xfrm>
            <a:off x="836194" y="937063"/>
            <a:ext cx="6785811" cy="2884043"/>
          </a:xfrm>
        </p:spPr>
        <p:txBody>
          <a:bodyPr>
            <a:normAutofit/>
          </a:bodyPr>
          <a:lstStyle/>
          <a:p>
            <a:pPr marL="0" indent="0" algn="just">
              <a:lnSpc>
                <a:spcPct val="150000"/>
              </a:lnSpc>
              <a:buNone/>
            </a:pPr>
            <a:r>
              <a:rPr lang="en-US" sz="1800" b="0" dirty="0">
                <a:solidFill>
                  <a:srgbClr val="000000"/>
                </a:solidFill>
                <a:latin typeface="+mn-lt"/>
                <a:cs typeface="Tahoma"/>
              </a:rPr>
              <a:t>So, we understand that an options delta will tell us how much the value of that option will change relative to a change in the underlying stock. With this in mind, we know that we want an option with a high delta because it will behave more like the underlying stock. </a:t>
            </a:r>
          </a:p>
          <a:p>
            <a:pPr marL="0" indent="0" algn="just">
              <a:lnSpc>
                <a:spcPct val="150000"/>
              </a:lnSpc>
              <a:buNone/>
            </a:pPr>
            <a:r>
              <a:rPr lang="en-US" sz="1800" b="0" dirty="0">
                <a:solidFill>
                  <a:srgbClr val="000000"/>
                </a:solidFill>
                <a:latin typeface="+mn-lt"/>
                <a:cs typeface="Tahoma"/>
              </a:rPr>
              <a:t>Also remember that the more ITM an option is the higher its delta will be. You should look for a Call with a delta of at least 0.80.</a:t>
            </a:r>
            <a:r>
              <a:rPr lang="en-US" sz="1800" dirty="0">
                <a:solidFill>
                  <a:srgbClr val="000000"/>
                </a:solidFill>
                <a:latin typeface="+mn-lt"/>
                <a:cs typeface="Tahoma"/>
              </a:rPr>
              <a:t> </a:t>
            </a:r>
            <a:endParaRPr lang="en-US" sz="1800" b="0" dirty="0">
              <a:solidFill>
                <a:srgbClr val="000000"/>
              </a:solidFill>
              <a:latin typeface="+mn-lt"/>
              <a:cs typeface="Tahoma"/>
            </a:endParaRPr>
          </a:p>
          <a:p>
            <a:endParaRPr lang="en-US" sz="1600" dirty="0">
              <a:solidFill>
                <a:srgbClr val="000000"/>
              </a:solidFill>
              <a:latin typeface="Tahoma"/>
              <a:cs typeface="Tahoma"/>
            </a:endParaRP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graphicFrame>
        <p:nvGraphicFramePr>
          <p:cNvPr id="7" name="Table 6"/>
          <p:cNvGraphicFramePr>
            <a:graphicFrameLocks noGrp="1"/>
          </p:cNvGraphicFramePr>
          <p:nvPr>
            <p:extLst>
              <p:ext uri="{D42A27DB-BD31-4B8C-83A1-F6EECF244321}">
                <p14:modId xmlns:p14="http://schemas.microsoft.com/office/powerpoint/2010/main" val="4044397166"/>
              </p:ext>
            </p:extLst>
          </p:nvPr>
        </p:nvGraphicFramePr>
        <p:xfrm>
          <a:off x="228600" y="4309015"/>
          <a:ext cx="8001000" cy="828040"/>
        </p:xfrm>
        <a:graphic>
          <a:graphicData uri="http://schemas.openxmlformats.org/drawingml/2006/table">
            <a:tbl>
              <a:tblPr firstRow="1" bandRow="1">
                <a:tableStyleId>{00A15C55-8517-42AA-B614-E9B94910E393}</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sz="1200" dirty="0">
                          <a:solidFill>
                            <a:schemeClr val="tx1"/>
                          </a:solidFill>
                        </a:rPr>
                        <a:t>Strik</a:t>
                      </a:r>
                      <a:r>
                        <a:rPr lang="en-US" sz="1200" baseline="0" dirty="0">
                          <a:solidFill>
                            <a:schemeClr val="tx1"/>
                          </a:solidFill>
                        </a:rPr>
                        <a:t>e Price</a:t>
                      </a:r>
                      <a:endParaRPr lang="en-US" sz="1200" dirty="0">
                        <a:solidFill>
                          <a:schemeClr val="tx1"/>
                        </a:solidFill>
                      </a:endParaRPr>
                    </a:p>
                  </a:txBody>
                  <a:tcPr/>
                </a:tc>
                <a:tc>
                  <a:txBody>
                    <a:bodyPr/>
                    <a:lstStyle/>
                    <a:p>
                      <a:pPr algn="ctr"/>
                      <a:r>
                        <a:rPr lang="en-US" dirty="0">
                          <a:solidFill>
                            <a:schemeClr val="tx1"/>
                          </a:solidFill>
                        </a:rPr>
                        <a:t>$20</a:t>
                      </a:r>
                    </a:p>
                  </a:txBody>
                  <a:tcPr/>
                </a:tc>
                <a:tc>
                  <a:txBody>
                    <a:bodyPr/>
                    <a:lstStyle/>
                    <a:p>
                      <a:pPr algn="ctr"/>
                      <a:r>
                        <a:rPr lang="en-US" dirty="0">
                          <a:solidFill>
                            <a:schemeClr val="tx1"/>
                          </a:solidFill>
                        </a:rPr>
                        <a:t>$21</a:t>
                      </a:r>
                    </a:p>
                  </a:txBody>
                  <a:tcPr/>
                </a:tc>
                <a:tc>
                  <a:txBody>
                    <a:bodyPr/>
                    <a:lstStyle/>
                    <a:p>
                      <a:pPr algn="ctr"/>
                      <a:r>
                        <a:rPr lang="en-US" dirty="0">
                          <a:solidFill>
                            <a:schemeClr val="tx1"/>
                          </a:solidFill>
                        </a:rPr>
                        <a:t>$22</a:t>
                      </a:r>
                    </a:p>
                  </a:txBody>
                  <a:tcPr/>
                </a:tc>
                <a:tc>
                  <a:txBody>
                    <a:bodyPr/>
                    <a:lstStyle/>
                    <a:p>
                      <a:pPr algn="ctr"/>
                      <a:r>
                        <a:rPr lang="en-US" dirty="0">
                          <a:solidFill>
                            <a:schemeClr val="tx1"/>
                          </a:solidFill>
                        </a:rPr>
                        <a:t>$23</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$25</a:t>
                      </a:r>
                    </a:p>
                  </a:txBody>
                  <a:tcPr/>
                </a:tc>
                <a:extLst>
                  <a:ext uri="{0D108BD9-81ED-4DB2-BD59-A6C34878D82A}">
                    <a16:rowId xmlns:a16="http://schemas.microsoft.com/office/drawing/2014/main" val="10000"/>
                  </a:ext>
                </a:extLst>
              </a:tr>
              <a:tr h="37084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59825654"/>
              </p:ext>
            </p:extLst>
          </p:nvPr>
        </p:nvGraphicFramePr>
        <p:xfrm>
          <a:off x="228600" y="5309340"/>
          <a:ext cx="8001000" cy="370840"/>
        </p:xfrm>
        <a:graphic>
          <a:graphicData uri="http://schemas.openxmlformats.org/drawingml/2006/table">
            <a:tbl>
              <a:tblPr firstRow="1" bandRow="1">
                <a:tableStyleId>{00A15C55-8517-42AA-B614-E9B94910E393}</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Call 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.22</a:t>
                      </a:r>
                    </a:p>
                  </a:txBody>
                  <a:tcPr anchor="ct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1AB811A4-6C7C-45A3-AF75-9C81C0C89C1F}"/>
              </a:ext>
            </a:extLst>
          </p:cNvPr>
          <p:cNvSpPr txBox="1"/>
          <p:nvPr/>
        </p:nvSpPr>
        <p:spPr>
          <a:xfrm>
            <a:off x="228600" y="3928626"/>
            <a:ext cx="4824663" cy="369332"/>
          </a:xfrm>
          <a:prstGeom prst="rect">
            <a:avLst/>
          </a:prstGeom>
          <a:noFill/>
        </p:spPr>
        <p:txBody>
          <a:bodyPr wrap="square" rtlCol="0">
            <a:spAutoFit/>
          </a:bodyPr>
          <a:lstStyle/>
          <a:p>
            <a:r>
              <a:rPr lang="en-US" sz="1800" b="1" dirty="0">
                <a:solidFill>
                  <a:srgbClr val="000000"/>
                </a:solidFill>
                <a:cs typeface="Tahoma"/>
              </a:rPr>
              <a:t>XYZ STOCK IS CURRENTLY TRADING $22.30</a:t>
            </a:r>
          </a:p>
        </p:txBody>
      </p:sp>
      <p:pic>
        <p:nvPicPr>
          <p:cNvPr id="12" name="Picture 11">
            <a:extLst>
              <a:ext uri="{FF2B5EF4-FFF2-40B4-BE49-F238E27FC236}">
                <a16:creationId xmlns:a16="http://schemas.microsoft.com/office/drawing/2014/main" id="{2B4986AF-79AD-4CA9-90D3-84195AF20C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842" y="271534"/>
            <a:ext cx="558730" cy="441698"/>
          </a:xfrm>
          <a:prstGeom prst="rect">
            <a:avLst/>
          </a:prstGeom>
        </p:spPr>
      </p:pic>
    </p:spTree>
    <p:extLst>
      <p:ext uri="{BB962C8B-B14F-4D97-AF65-F5344CB8AC3E}">
        <p14:creationId xmlns:p14="http://schemas.microsoft.com/office/powerpoint/2010/main" val="253000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264295" y="82238"/>
            <a:ext cx="3663409" cy="643833"/>
          </a:xfrm>
        </p:spPr>
        <p:txBody>
          <a:bodyPr vert="horz" lIns="91440" tIns="45720" rIns="91440" bIns="45720" rtlCol="0" anchor="b">
            <a:normAutofit/>
          </a:bodyPr>
          <a:lstStyle/>
          <a:p>
            <a:r>
              <a:rPr lang="en-US" sz="3200" b="1" kern="1200" dirty="0">
                <a:solidFill>
                  <a:schemeClr val="tx1"/>
                </a:solidFill>
                <a:latin typeface="+mj-lt"/>
                <a:ea typeface="+mj-ea"/>
                <a:cs typeface="+mj-cs"/>
              </a:rPr>
              <a:t>Calls Instead of stock</a:t>
            </a:r>
          </a:p>
        </p:txBody>
      </p:sp>
      <p:pic>
        <p:nvPicPr>
          <p:cNvPr id="8" name="Picture Placeholder 7" descr="A person typing on a keyboard&#10;&#10;Description automatically generated with medium confidence">
            <a:extLst>
              <a:ext uri="{FF2B5EF4-FFF2-40B4-BE49-F238E27FC236}">
                <a16:creationId xmlns:a16="http://schemas.microsoft.com/office/drawing/2014/main" id="{B2F1DB0A-33F7-461A-BF18-D36D4E03CD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602" r="22602"/>
          <a:stretch>
            <a:fillRect/>
          </a:stretch>
        </p:blipFill>
        <p:spPr>
          <a:xfrm>
            <a:off x="1068130" y="923007"/>
            <a:ext cx="3876165" cy="4580290"/>
          </a:xfrm>
          <a:prstGeom prst="rect">
            <a:avLst/>
          </a:prstGeom>
        </p:spPr>
      </p:pic>
      <p:sp>
        <p:nvSpPr>
          <p:cNvPr id="3" name="Content Placeholder 2"/>
          <p:cNvSpPr>
            <a:spLocks noGrp="1"/>
          </p:cNvSpPr>
          <p:nvPr>
            <p:ph idx="4294967295"/>
          </p:nvPr>
        </p:nvSpPr>
        <p:spPr>
          <a:xfrm>
            <a:off x="5532269" y="834863"/>
            <a:ext cx="6071757" cy="4756577"/>
          </a:xfrm>
        </p:spPr>
        <p:txBody>
          <a:bodyPr vert="horz" lIns="91440" tIns="45720" rIns="91440" bIns="45720" rtlCol="0" anchor="t">
            <a:normAutofit fontScale="92500" lnSpcReduction="20000"/>
          </a:bodyPr>
          <a:lstStyle/>
          <a:p>
            <a:pPr marL="0" indent="0">
              <a:buNone/>
            </a:pPr>
            <a:r>
              <a:rPr lang="en-US" sz="1900" b="1" dirty="0">
                <a:latin typeface="+mn-lt"/>
                <a:cs typeface="+mn-cs"/>
              </a:rPr>
              <a:t>Let’s look at another example:</a:t>
            </a:r>
          </a:p>
          <a:p>
            <a:pPr marL="0" indent="0">
              <a:buNone/>
            </a:pPr>
            <a:endParaRPr lang="en-US" sz="1900" b="1" dirty="0">
              <a:latin typeface="+mn-lt"/>
              <a:cs typeface="+mn-cs"/>
            </a:endParaRPr>
          </a:p>
          <a:p>
            <a:pPr marL="0" indent="0">
              <a:buNone/>
            </a:pPr>
            <a:r>
              <a:rPr lang="en-US" sz="1900" b="1" i="1" dirty="0">
                <a:latin typeface="+mn-lt"/>
                <a:cs typeface="+mn-cs"/>
              </a:rPr>
              <a:t>AAPL is trading at $445 per share. We want to take a long position in 100 shares of AAPL</a:t>
            </a:r>
            <a:r>
              <a:rPr lang="en-US" sz="1900" b="1" dirty="0">
                <a:latin typeface="+mn-lt"/>
                <a:cs typeface="+mn-cs"/>
              </a:rPr>
              <a:t>.</a:t>
            </a:r>
          </a:p>
          <a:p>
            <a:pPr marL="0" indent="0">
              <a:buNone/>
            </a:pPr>
            <a:endParaRPr lang="en-US" sz="1900" b="1" dirty="0">
              <a:latin typeface="+mn-lt"/>
              <a:cs typeface="+mn-cs"/>
            </a:endParaRPr>
          </a:p>
          <a:p>
            <a:pPr marL="0" indent="0">
              <a:buNone/>
            </a:pPr>
            <a:r>
              <a:rPr lang="en-US" sz="1900" dirty="0">
                <a:latin typeface="+mn-lt"/>
                <a:cs typeface="+mn-cs"/>
              </a:rPr>
              <a:t>Buying the stock:</a:t>
            </a:r>
          </a:p>
          <a:p>
            <a:pPr>
              <a:buFont typeface="Wingdings" panose="05000000000000000000" pitchFamily="2" charset="2"/>
              <a:buChar char="Ø"/>
            </a:pPr>
            <a:r>
              <a:rPr lang="en-US" sz="1900" b="0" dirty="0">
                <a:latin typeface="+mn-lt"/>
                <a:cs typeface="+mn-cs"/>
              </a:rPr>
              <a:t>This would require $44,500 of capital and our total risk would be $44,500. </a:t>
            </a:r>
          </a:p>
          <a:p>
            <a:pPr>
              <a:buFont typeface="Wingdings" panose="05000000000000000000" pitchFamily="2" charset="2"/>
              <a:buChar char="Ø"/>
            </a:pPr>
            <a:r>
              <a:rPr lang="en-US" sz="1900" b="0" dirty="0">
                <a:latin typeface="+mn-lt"/>
                <a:cs typeface="+mn-cs"/>
              </a:rPr>
              <a:t>This is a huge amount of initial capital and total risk. </a:t>
            </a:r>
          </a:p>
          <a:p>
            <a:pPr>
              <a:buFont typeface="Wingdings" panose="05000000000000000000" pitchFamily="2" charset="2"/>
              <a:buChar char="Ø"/>
            </a:pPr>
            <a:r>
              <a:rPr lang="en-US" sz="1900" dirty="0">
                <a:latin typeface="+mn-lt"/>
                <a:cs typeface="+mn-cs"/>
              </a:rPr>
              <a:t>Using an ITM Call Option:</a:t>
            </a:r>
          </a:p>
          <a:p>
            <a:pPr>
              <a:buFont typeface="Wingdings" panose="05000000000000000000" pitchFamily="2" charset="2"/>
              <a:buChar char="Ø"/>
            </a:pPr>
            <a:r>
              <a:rPr lang="en-US" sz="1900" b="0" dirty="0">
                <a:latin typeface="+mn-lt"/>
                <a:cs typeface="+mn-cs"/>
              </a:rPr>
              <a:t>The AAPL Sep 380 Call is trading at $70 and has a delta of 0.85.</a:t>
            </a:r>
          </a:p>
          <a:p>
            <a:pPr>
              <a:buFont typeface="Wingdings" panose="05000000000000000000" pitchFamily="2" charset="2"/>
              <a:buChar char="Ø"/>
            </a:pPr>
            <a:r>
              <a:rPr lang="en-US" sz="1900" b="0" dirty="0">
                <a:latin typeface="+mn-lt"/>
                <a:cs typeface="+mn-cs"/>
              </a:rPr>
              <a:t>Buying this call option would cost $7,000. The total risk of this position is $7,000. </a:t>
            </a:r>
          </a:p>
          <a:p>
            <a:pPr marL="0" indent="0">
              <a:buNone/>
            </a:pPr>
            <a:endParaRPr lang="en-US" sz="1900" b="0" dirty="0">
              <a:latin typeface="+mn-lt"/>
              <a:cs typeface="+mn-cs"/>
            </a:endParaRPr>
          </a:p>
          <a:p>
            <a:pPr marL="0" indent="0">
              <a:buNone/>
            </a:pPr>
            <a:r>
              <a:rPr lang="en-US" sz="1900" b="0" dirty="0">
                <a:latin typeface="+mn-lt"/>
                <a:cs typeface="+mn-cs"/>
              </a:rPr>
              <a:t>This option will have a profit and loss profile very similar to the underlying stock with much less initial capital and total risk.</a:t>
            </a:r>
          </a:p>
          <a:p>
            <a:endParaRPr lang="en-US" sz="1100" b="0" dirty="0">
              <a:latin typeface="+mn-lt"/>
              <a:cs typeface="+mn-cs"/>
            </a:endParaRP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35253FC-ED99-4DA9-95D3-A745C90051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526" y="183305"/>
            <a:ext cx="558730" cy="441698"/>
          </a:xfrm>
          <a:prstGeom prst="rect">
            <a:avLst/>
          </a:prstGeom>
        </p:spPr>
      </p:pic>
    </p:spTree>
    <p:extLst>
      <p:ext uri="{BB962C8B-B14F-4D97-AF65-F5344CB8AC3E}">
        <p14:creationId xmlns:p14="http://schemas.microsoft.com/office/powerpoint/2010/main" val="179918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95A9C34-6846-4FD0-9487-578029F10B3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653" r="17653"/>
          <a:stretch>
            <a:fillRect/>
          </a:stretch>
        </p:blipFill>
        <p:spPr/>
      </p:pic>
      <p:sp>
        <p:nvSpPr>
          <p:cNvPr id="2" name="Title 1"/>
          <p:cNvSpPr>
            <a:spLocks noGrp="1"/>
          </p:cNvSpPr>
          <p:nvPr>
            <p:ph type="title" idx="4294967295"/>
          </p:nvPr>
        </p:nvSpPr>
        <p:spPr>
          <a:xfrm>
            <a:off x="2494893" y="127570"/>
            <a:ext cx="2844800" cy="639763"/>
          </a:xfrm>
        </p:spPr>
        <p:txBody>
          <a:bodyPr>
            <a:normAutofit/>
          </a:bodyPr>
          <a:lstStyle/>
          <a:p>
            <a:r>
              <a:rPr lang="en-US" sz="2400" b="1" dirty="0">
                <a:solidFill>
                  <a:srgbClr val="000000"/>
                </a:solidFill>
                <a:latin typeface="+mj-lt"/>
                <a:cs typeface="Tahoma"/>
              </a:rPr>
              <a:t>Calls Instead of Stock</a:t>
            </a:r>
          </a:p>
        </p:txBody>
      </p:sp>
      <p:sp>
        <p:nvSpPr>
          <p:cNvPr id="3" name="Content Placeholder 2"/>
          <p:cNvSpPr>
            <a:spLocks noGrp="1"/>
          </p:cNvSpPr>
          <p:nvPr>
            <p:ph idx="4294967295"/>
          </p:nvPr>
        </p:nvSpPr>
        <p:spPr>
          <a:xfrm>
            <a:off x="300942" y="1180194"/>
            <a:ext cx="6250329" cy="4497609"/>
          </a:xfrm>
        </p:spPr>
        <p:txBody>
          <a:bodyPr>
            <a:normAutofit/>
          </a:bodyPr>
          <a:lstStyle/>
          <a:p>
            <a:pPr marL="0" indent="0">
              <a:buNone/>
            </a:pPr>
            <a:r>
              <a:rPr lang="en-US" sz="1600" b="1" dirty="0">
                <a:solidFill>
                  <a:srgbClr val="000000"/>
                </a:solidFill>
                <a:latin typeface="+mn-lt"/>
                <a:cs typeface="Tahoma"/>
              </a:rPr>
              <a:t>Risk:</a:t>
            </a:r>
          </a:p>
          <a:p>
            <a:pPr marL="0" indent="0">
              <a:buNone/>
            </a:pPr>
            <a:endParaRPr lang="en-US" sz="1600" b="1" dirty="0">
              <a:solidFill>
                <a:srgbClr val="000000"/>
              </a:solidFill>
              <a:latin typeface="+mn-lt"/>
              <a:cs typeface="Tahoma"/>
            </a:endParaRPr>
          </a:p>
          <a:p>
            <a:r>
              <a:rPr lang="en-US" sz="1400" b="0" dirty="0">
                <a:solidFill>
                  <a:srgbClr val="000000"/>
                </a:solidFill>
                <a:latin typeface="+mn-lt"/>
                <a:cs typeface="Tahoma"/>
              </a:rPr>
              <a:t>There is a common misconception that using options instead of stock carries more risk because there is a possibility that the option will expire worthless. While the inherent leverage that options provide allows a trader to put on more risk that they would be able to otherwise the options themselves are not riskier.</a:t>
            </a:r>
          </a:p>
          <a:p>
            <a:r>
              <a:rPr lang="en-US" sz="1400" dirty="0">
                <a:solidFill>
                  <a:srgbClr val="000000"/>
                </a:solidFill>
                <a:latin typeface="+mn-lt"/>
                <a:cs typeface="Tahoma"/>
              </a:rPr>
              <a:t>Let’s take a look at this:</a:t>
            </a:r>
          </a:p>
          <a:p>
            <a:r>
              <a:rPr lang="en-US" sz="1400" b="0" dirty="0">
                <a:solidFill>
                  <a:srgbClr val="000000"/>
                </a:solidFill>
                <a:latin typeface="+mn-lt"/>
                <a:cs typeface="Tahoma"/>
              </a:rPr>
              <a:t>Using the previous AAPL example we know that our stock position in AAPL would carry a total risk of $44,500.  The Sep 380 Call holds a total risk of $7,000. </a:t>
            </a:r>
          </a:p>
          <a:p>
            <a:r>
              <a:rPr lang="en-US" sz="1400" b="0" dirty="0">
                <a:solidFill>
                  <a:srgbClr val="000000"/>
                </a:solidFill>
                <a:latin typeface="+mn-lt"/>
                <a:cs typeface="Tahoma"/>
              </a:rPr>
              <a:t>If AAPL is at 380 on Sep expiration our stock position is worth $38,000 and we experience a loss of $6,500. </a:t>
            </a:r>
          </a:p>
          <a:p>
            <a:r>
              <a:rPr lang="en-US" sz="1400" b="0" dirty="0">
                <a:solidFill>
                  <a:srgbClr val="000000"/>
                </a:solidFill>
                <a:latin typeface="+mn-lt"/>
                <a:cs typeface="Tahoma"/>
              </a:rPr>
              <a:t>Our Sep 380 Call would be worthless, and we experience a loss of $7,000.  While this is in fact a bigger loss than the outright stock position the capital that was not tied up in stock would have been put to use in the meantime. With that in mind the extra $500 lost by using the call is marginal. </a:t>
            </a: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pic>
        <p:nvPicPr>
          <p:cNvPr id="6" name="Picture 5" descr="A picture containing text&#10;&#10;Description automatically generated">
            <a:extLst>
              <a:ext uri="{FF2B5EF4-FFF2-40B4-BE49-F238E27FC236}">
                <a16:creationId xmlns:a16="http://schemas.microsoft.com/office/drawing/2014/main" id="{B4003500-1D2E-7700-D483-6C6E94DA8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2638" y="6253324"/>
            <a:ext cx="634882" cy="501900"/>
          </a:xfrm>
          <a:prstGeom prst="rect">
            <a:avLst/>
          </a:prstGeom>
        </p:spPr>
      </p:pic>
    </p:spTree>
    <p:extLst>
      <p:ext uri="{BB962C8B-B14F-4D97-AF65-F5344CB8AC3E}">
        <p14:creationId xmlns:p14="http://schemas.microsoft.com/office/powerpoint/2010/main" val="261183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4409</TotalTime>
  <Words>1188</Words>
  <Application>Microsoft Office PowerPoint</Application>
  <PresentationFormat>Widescreen</PresentationFormat>
  <Paragraphs>132</Paragraphs>
  <Slides>11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Montserrat Black</vt:lpstr>
      <vt:lpstr>Nunito Sans SemiBold</vt:lpstr>
      <vt:lpstr>Tahoma</vt:lpstr>
      <vt:lpstr>Trebuchet MS</vt:lpstr>
      <vt:lpstr>Wingdings</vt:lpstr>
      <vt:lpstr>Office Theme</vt:lpstr>
      <vt:lpstr>1_Office Theme</vt:lpstr>
      <vt:lpstr>PowerPoint Presentation</vt:lpstr>
      <vt:lpstr>Stock Replacement Strategies </vt:lpstr>
      <vt:lpstr>Calls instead of stock </vt:lpstr>
      <vt:lpstr>PowerPoint Presentation</vt:lpstr>
      <vt:lpstr>Calls Instead of Stock</vt:lpstr>
      <vt:lpstr>Delta Δ</vt:lpstr>
      <vt:lpstr>Calls Instead of Stock</vt:lpstr>
      <vt:lpstr>Calls Instead of stock</vt:lpstr>
      <vt:lpstr>Calls Instead of Stock</vt:lpstr>
      <vt:lpstr>Calls Instead of Stock</vt:lpstr>
      <vt:lpstr>Greeks of a Long Call 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442</cp:revision>
  <dcterms:created xsi:type="dcterms:W3CDTF">2020-06-17T05:33:19Z</dcterms:created>
  <dcterms:modified xsi:type="dcterms:W3CDTF">2024-02-06T18:22:42Z</dcterms:modified>
</cp:coreProperties>
</file>