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99" r:id="rId2"/>
    <p:sldId id="291" r:id="rId3"/>
    <p:sldId id="259" r:id="rId4"/>
    <p:sldId id="267" r:id="rId5"/>
    <p:sldId id="268" r:id="rId6"/>
    <p:sldId id="269" r:id="rId7"/>
    <p:sldId id="260" r:id="rId8"/>
    <p:sldId id="262" r:id="rId9"/>
    <p:sldId id="264" r:id="rId10"/>
    <p:sldId id="266" r:id="rId11"/>
    <p:sldId id="270" r:id="rId12"/>
    <p:sldId id="271" r:id="rId13"/>
    <p:sldId id="273" r:id="rId14"/>
    <p:sldId id="261" r:id="rId15"/>
    <p:sldId id="263"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132"/>
    <a:srgbClr val="414D64"/>
    <a:srgbClr val="000101"/>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5" autoAdjust="0"/>
    <p:restoredTop sz="93725" autoAdjust="0"/>
  </p:normalViewPr>
  <p:slideViewPr>
    <p:cSldViewPr snapToGrid="0">
      <p:cViewPr varScale="1">
        <p:scale>
          <a:sx n="81" d="100"/>
          <a:sy n="81" d="100"/>
        </p:scale>
        <p:origin x="1500" y="84"/>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2/6/2024</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Shape 8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47" name="Shape 8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200" b="1" i="0" u="none" strike="noStrike" cap="none" baseline="0">
                <a:solidFill>
                  <a:schemeClr val="dk1"/>
                </a:solidFill>
                <a:latin typeface="Calibri"/>
                <a:ea typeface="Calibri"/>
                <a:cs typeface="Calibri"/>
                <a:sym typeface="Calibri"/>
              </a:rPr>
              <a:t>Short Put</a:t>
            </a:r>
            <a:r>
              <a:rPr lang="x-none" sz="1200" b="0" i="0" u="none" strike="noStrike" cap="none" baseline="0">
                <a:solidFill>
                  <a:schemeClr val="dk1"/>
                </a:solidFill>
                <a:latin typeface="Calibri"/>
                <a:ea typeface="Calibri"/>
                <a:cs typeface="Calibri"/>
                <a:sym typeface="Calibri"/>
              </a:rPr>
              <a:t> : Selling Puts naked, although a bullish strategy is also very risky, albeit less than selling calls naked. You can see this is true because the risk graph extends down and to the left, indicating as the stock falls you are accumulating losses, but since stocks can only go to zero your losses are capped at a certain point.</a:t>
            </a:r>
          </a:p>
          <a:p>
            <a:endParaRPr lang="x-none" sz="1200" b="0" i="0" u="none" strike="noStrike" cap="none" baseline="0">
              <a:solidFill>
                <a:schemeClr val="dk1"/>
              </a:solidFill>
              <a:latin typeface="Calibri"/>
              <a:ea typeface="Calibri"/>
              <a:cs typeface="Calibri"/>
              <a:sym typeface="Calibri"/>
            </a:endParaRPr>
          </a:p>
          <a:p>
            <a:pPr>
              <a:buNone/>
            </a:pPr>
            <a:r>
              <a:rPr lang="x-none" sz="1200" b="0" i="0" u="none" strike="noStrike" cap="none" baseline="0">
                <a:solidFill>
                  <a:schemeClr val="dk1"/>
                </a:solidFill>
                <a:latin typeface="Calibri"/>
                <a:ea typeface="Calibri"/>
                <a:cs typeface="Calibri"/>
                <a:sym typeface="Calibri"/>
              </a:rPr>
              <a:t> You are essentially speculating that the stock will stay above the strice price that you sold till expiration, where you will keep the full credit received for sale of the put. If the stock price ends up below the strike price you sold, at expiration, chances are you will be assigned the stock. </a:t>
            </a:r>
          </a:p>
        </p:txBody>
      </p:sp>
      <p:sp>
        <p:nvSpPr>
          <p:cNvPr id="848" name="Shape 8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Shape 8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57" name="Shape 8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Where is ITM?</a:t>
            </a:r>
          </a:p>
          <a:p>
            <a:endParaRPr lang="x-none" sz="1800" b="0" i="0" u="none" strike="noStrike" cap="none" baseline="0"/>
          </a:p>
          <a:p>
            <a:pPr>
              <a:buNone/>
            </a:pPr>
            <a:r>
              <a:rPr lang="x-none" sz="1800" b="0" i="0" u="none" strike="noStrike" cap="none" baseline="0"/>
              <a:t>Where is ATM?</a:t>
            </a:r>
          </a:p>
          <a:p>
            <a:endParaRPr lang="x-none" sz="1800" b="0" i="0" u="none" strike="noStrike" cap="none" baseline="0"/>
          </a:p>
          <a:p>
            <a:pPr>
              <a:buNone/>
            </a:pPr>
            <a:r>
              <a:rPr lang="x-none" sz="1800" b="0" i="0" u="none" strike="noStrike" cap="none" baseline="0"/>
              <a:t>Where is OTM?</a:t>
            </a:r>
          </a:p>
          <a:p>
            <a:endParaRPr lang="x-none" sz="1800" b="0" i="0" u="none" strike="noStrike" cap="none" baseline="0"/>
          </a:p>
        </p:txBody>
      </p:sp>
      <p:sp>
        <p:nvSpPr>
          <p:cNvPr id="858" name="Shape 8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864" name="Shape 8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a:t>
            </a:r>
            <a:r>
              <a:rPr lang="en-US" baseline="0" dirty="0"/>
              <a:t> Credit &amp; Debit</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196000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88284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DFC992-2F29-4345-887C-A7415D62C7B7}" type="slidenum">
              <a:rPr lang="en-US" smtClean="0"/>
              <a:t>16</a:t>
            </a:fld>
            <a:endParaRPr lang="en-US"/>
          </a:p>
        </p:txBody>
      </p:sp>
    </p:spTree>
    <p:extLst>
      <p:ext uri="{BB962C8B-B14F-4D97-AF65-F5344CB8AC3E}">
        <p14:creationId xmlns:p14="http://schemas.microsoft.com/office/powerpoint/2010/main" val="1007220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2148436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95194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917971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81598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9538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2/6/2024</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 id="2147483676" r:id="rId28"/>
    <p:sldLayoutId id="2147483677" r:id="rId29"/>
    <p:sldLayoutId id="2147483678" r:id="rId30"/>
    <p:sldLayoutId id="2147483679" r:id="rId31"/>
    <p:sldLayoutId id="2147483680" r:id="rId3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hyperlink" Target="http://alphashark.com/disclaimer/"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ontserrat Black" panose="00000A00000000000000" pitchFamily="2" charset="0"/>
              </a:endParaRPr>
            </a:p>
            <a:p>
              <a:pPr algn="ctr"/>
              <a:r>
                <a:rPr lang="en-US" sz="3200" dirty="0">
                  <a:latin typeface="Montserrat Black" panose="00000A00000000000000" pitchFamily="2" charset="0"/>
                </a:rPr>
                <a:t>Protective Puts &amp;</a:t>
              </a:r>
            </a:p>
            <a:p>
              <a:pPr algn="ctr"/>
              <a:r>
                <a:rPr lang="en-US" sz="3200" dirty="0">
                  <a:latin typeface="Montserrat Black" panose="00000A00000000000000" pitchFamily="2" charset="0"/>
                </a:rPr>
                <a:t>Cash Secured Puts</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14265" y="2878166"/>
            <a:ext cx="4237180"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64687" y="3979833"/>
            <a:ext cx="2536335" cy="400110"/>
          </a:xfrm>
          <a:prstGeom prst="rect">
            <a:avLst/>
          </a:prstGeom>
          <a:noFill/>
        </p:spPr>
        <p:txBody>
          <a:bodyPr wrap="none" rtlCol="0">
            <a:spAutoFit/>
          </a:bodyPr>
          <a:lstStyle/>
          <a:p>
            <a:r>
              <a:rPr lang="en-US" sz="2000" dirty="0">
                <a:solidFill>
                  <a:srgbClr val="FFC000"/>
                </a:solidFill>
              </a:rPr>
              <a:t>http://alphashark.com</a:t>
            </a: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3633231" y="279667"/>
            <a:ext cx="4925538" cy="1030992"/>
          </a:xfrm>
        </p:spPr>
        <p:txBody>
          <a:bodyPr vert="horz" lIns="91440" tIns="45720" rIns="91440" bIns="45720" rtlCol="0" anchor="b">
            <a:normAutofit/>
          </a:bodyPr>
          <a:lstStyle/>
          <a:p>
            <a:pPr algn="ctr"/>
            <a:r>
              <a:rPr lang="en-US" sz="3200" b="1" dirty="0">
                <a:latin typeface="+mj-lt"/>
                <a:cs typeface="+mj-cs"/>
              </a:rPr>
              <a:t>Selling Put Spreads Vs. Selling Naked Puts</a:t>
            </a:r>
          </a:p>
        </p:txBody>
      </p:sp>
      <p:pic>
        <p:nvPicPr>
          <p:cNvPr id="8" name="Picture Placeholder 7" descr="A picture containing text, outdoor&#10;&#10;Description automatically generated">
            <a:extLst>
              <a:ext uri="{FF2B5EF4-FFF2-40B4-BE49-F238E27FC236}">
                <a16:creationId xmlns:a16="http://schemas.microsoft.com/office/drawing/2014/main" id="{5BF39FA1-9FF4-48F9-AF14-E7264253FB8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325" r="5321" b="-4"/>
          <a:stretch/>
        </p:blipFill>
        <p:spPr>
          <a:xfrm>
            <a:off x="-96252" y="209236"/>
            <a:ext cx="4831999" cy="4411917"/>
          </a:xfrm>
          <a:prstGeom prst="rect">
            <a:avLst/>
          </a:prstGeom>
          <a:noFill/>
        </p:spPr>
      </p:pic>
      <p:sp>
        <p:nvSpPr>
          <p:cNvPr id="6" name="Content Placeholder 5"/>
          <p:cNvSpPr>
            <a:spLocks noGrp="1"/>
          </p:cNvSpPr>
          <p:nvPr>
            <p:ph idx="4294967295"/>
          </p:nvPr>
        </p:nvSpPr>
        <p:spPr>
          <a:xfrm>
            <a:off x="4944295" y="1545665"/>
            <a:ext cx="7039157" cy="4662630"/>
          </a:xfrm>
        </p:spPr>
        <p:txBody>
          <a:bodyPr vert="horz" lIns="91440" tIns="45720" rIns="91440" bIns="45720" rtlCol="0" anchor="t">
            <a:normAutofit/>
          </a:bodyPr>
          <a:lstStyle/>
          <a:p>
            <a:pPr>
              <a:lnSpc>
                <a:spcPct val="150000"/>
              </a:lnSpc>
              <a:buFont typeface="Wingdings" panose="05000000000000000000" pitchFamily="2" charset="2"/>
              <a:buChar char="v"/>
            </a:pPr>
            <a:r>
              <a:rPr lang="en-US" sz="1800" dirty="0">
                <a:latin typeface="+mn-lt"/>
                <a:cs typeface="+mn-cs"/>
              </a:rPr>
              <a:t>Credit Spread: </a:t>
            </a:r>
            <a:r>
              <a:rPr lang="en-US" sz="1800" b="0" dirty="0">
                <a:latin typeface="+mn-lt"/>
                <a:cs typeface="+mn-cs"/>
              </a:rPr>
              <a:t>A spread in which the end combination of the two options nets into a credit or you will actually receive money for this trade. </a:t>
            </a:r>
          </a:p>
          <a:p>
            <a:pPr>
              <a:lnSpc>
                <a:spcPct val="150000"/>
              </a:lnSpc>
              <a:buFont typeface="Wingdings" panose="05000000000000000000" pitchFamily="2" charset="2"/>
              <a:buChar char="v"/>
            </a:pPr>
            <a:r>
              <a:rPr lang="en-US" sz="1800" b="0" dirty="0">
                <a:latin typeface="+mn-lt"/>
                <a:cs typeface="+mn-cs"/>
              </a:rPr>
              <a:t>There are two further classifications of vertical spreads: Bull &amp; Bear. A bull spread refers to when the trade is implemented on expectations of a bullish move in the stock and visa versa for a bear spread. An essential factor to remember for all vertical spreads is that the maximum value will be the differences in strike prices. </a:t>
            </a:r>
          </a:p>
          <a:p>
            <a:pPr>
              <a:lnSpc>
                <a:spcPct val="150000"/>
              </a:lnSpc>
              <a:buFont typeface="Wingdings" panose="05000000000000000000" pitchFamily="2" charset="2"/>
              <a:buChar char="v"/>
            </a:pPr>
            <a:r>
              <a:rPr lang="en-US" sz="1800" b="1" i="1" dirty="0">
                <a:latin typeface="+mn-lt"/>
                <a:cs typeface="+mn-cs"/>
              </a:rPr>
              <a:t>*Key Difference is the Use of Theta Time Decay</a:t>
            </a:r>
          </a:p>
        </p:txBody>
      </p:sp>
      <p:sp>
        <p:nvSpPr>
          <p:cNvPr id="15" name="Rectangle 14">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hart&#10;&#10;Description automatically generated">
            <a:extLst>
              <a:ext uri="{FF2B5EF4-FFF2-40B4-BE49-F238E27FC236}">
                <a16:creationId xmlns:a16="http://schemas.microsoft.com/office/drawing/2014/main" id="{1BC8C7F7-FB65-430C-800C-A749A3A78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48" y="3770200"/>
            <a:ext cx="4000000" cy="2438095"/>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7CD9C1CB-2DBB-47E8-ACE6-173F9196455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5092" y="279667"/>
            <a:ext cx="685986" cy="542299"/>
          </a:xfrm>
          <a:prstGeom prst="rect">
            <a:avLst/>
          </a:prstGeom>
        </p:spPr>
      </p:pic>
    </p:spTree>
    <p:extLst>
      <p:ext uri="{BB962C8B-B14F-4D97-AF65-F5344CB8AC3E}">
        <p14:creationId xmlns:p14="http://schemas.microsoft.com/office/powerpoint/2010/main" val="2251436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4AB7D92-89AC-447F-8E84-F06BB75C2FD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517" r="24517"/>
          <a:stretch/>
        </p:blipFill>
        <p:spPr>
          <a:xfrm>
            <a:off x="7365304" y="676404"/>
            <a:ext cx="4489972" cy="5936757"/>
          </a:xfrm>
        </p:spPr>
      </p:pic>
      <p:sp>
        <p:nvSpPr>
          <p:cNvPr id="2" name="Title 1"/>
          <p:cNvSpPr>
            <a:spLocks noGrp="1"/>
          </p:cNvSpPr>
          <p:nvPr>
            <p:ph type="title" idx="4294967295"/>
          </p:nvPr>
        </p:nvSpPr>
        <p:spPr>
          <a:xfrm>
            <a:off x="3851014" y="136752"/>
            <a:ext cx="2718148" cy="639762"/>
          </a:xfrm>
        </p:spPr>
        <p:txBody>
          <a:bodyPr>
            <a:normAutofit/>
          </a:bodyPr>
          <a:lstStyle/>
          <a:p>
            <a:r>
              <a:rPr lang="en-US" sz="3200" b="1" dirty="0">
                <a:latin typeface="+mj-lt"/>
              </a:rPr>
              <a:t>Bull Put Spread</a:t>
            </a:r>
          </a:p>
        </p:txBody>
      </p:sp>
      <p:sp>
        <p:nvSpPr>
          <p:cNvPr id="3" name="Content Placeholder 2"/>
          <p:cNvSpPr>
            <a:spLocks noGrp="1"/>
          </p:cNvSpPr>
          <p:nvPr>
            <p:ph idx="4294967295"/>
          </p:nvPr>
        </p:nvSpPr>
        <p:spPr>
          <a:xfrm>
            <a:off x="336724" y="776514"/>
            <a:ext cx="7028580" cy="6081486"/>
          </a:xfrm>
        </p:spPr>
        <p:txBody>
          <a:bodyPr>
            <a:normAutofit fontScale="85000" lnSpcReduction="20000"/>
          </a:bodyPr>
          <a:lstStyle/>
          <a:p>
            <a:pPr marL="0" indent="0">
              <a:buNone/>
            </a:pPr>
            <a:r>
              <a:rPr lang="en-US" sz="2100" b="1" dirty="0">
                <a:latin typeface="+mn-lt"/>
              </a:rPr>
              <a:t>Outlook: </a:t>
            </a:r>
            <a:r>
              <a:rPr lang="en-US" sz="2100" dirty="0">
                <a:latin typeface="+mn-lt"/>
              </a:rPr>
              <a:t>Moderately Bullish</a:t>
            </a:r>
          </a:p>
          <a:p>
            <a:pPr marL="0" indent="0">
              <a:buNone/>
            </a:pPr>
            <a:r>
              <a:rPr lang="en-US" sz="2100" b="1" dirty="0">
                <a:latin typeface="+mn-lt"/>
              </a:rPr>
              <a:t>Trade: </a:t>
            </a:r>
            <a:r>
              <a:rPr lang="en-US" sz="2100" b="0" dirty="0">
                <a:latin typeface="+mn-lt"/>
              </a:rPr>
              <a:t>(credit spread) Buy low strike Puts &amp; Sell high strike Puts</a:t>
            </a:r>
          </a:p>
          <a:p>
            <a:pPr marL="0" indent="0">
              <a:lnSpc>
                <a:spcPct val="120000"/>
              </a:lnSpc>
              <a:buNone/>
            </a:pPr>
            <a:r>
              <a:rPr lang="en-US" sz="2100" b="1" dirty="0">
                <a:latin typeface="+mn-lt"/>
              </a:rPr>
              <a:t>Advantages: </a:t>
            </a:r>
            <a:r>
              <a:rPr lang="en-US" sz="2100" b="0" dirty="0">
                <a:latin typeface="+mn-lt"/>
              </a:rPr>
              <a:t>reap some advantages of short put strategy. Stock can stay flat, and this position can still make profits &amp; protected from blowout losses</a:t>
            </a:r>
            <a:endParaRPr lang="en-US" sz="2100" dirty="0">
              <a:latin typeface="+mn-lt"/>
            </a:endParaRPr>
          </a:p>
          <a:p>
            <a:pPr marL="0" indent="0">
              <a:lnSpc>
                <a:spcPct val="120000"/>
              </a:lnSpc>
              <a:buNone/>
            </a:pPr>
            <a:r>
              <a:rPr lang="en-US" sz="2100" b="1" dirty="0">
                <a:latin typeface="+mn-lt"/>
              </a:rPr>
              <a:t>Disadvantages: </a:t>
            </a:r>
            <a:r>
              <a:rPr lang="en-US" sz="2100" b="0" dirty="0">
                <a:latin typeface="+mn-lt"/>
              </a:rPr>
              <a:t>Profits are capped</a:t>
            </a:r>
          </a:p>
          <a:p>
            <a:pPr marL="0" indent="0">
              <a:lnSpc>
                <a:spcPct val="120000"/>
              </a:lnSpc>
              <a:buNone/>
            </a:pPr>
            <a:r>
              <a:rPr lang="en-US" sz="2100" b="1" dirty="0">
                <a:latin typeface="+mn-lt"/>
              </a:rPr>
              <a:t>Max Risk: </a:t>
            </a:r>
            <a:r>
              <a:rPr lang="en-US" sz="2100" b="0" dirty="0">
                <a:latin typeface="+mn-lt"/>
              </a:rPr>
              <a:t>High strike – Low Strike</a:t>
            </a:r>
            <a:endParaRPr lang="en-US" sz="2100" dirty="0">
              <a:latin typeface="+mn-lt"/>
            </a:endParaRPr>
          </a:p>
          <a:p>
            <a:pPr marL="0" indent="0">
              <a:lnSpc>
                <a:spcPct val="120000"/>
              </a:lnSpc>
              <a:buNone/>
            </a:pPr>
            <a:r>
              <a:rPr lang="en-US" sz="2100" b="1" dirty="0">
                <a:latin typeface="+mn-lt"/>
              </a:rPr>
              <a:t>Max Reward: </a:t>
            </a:r>
            <a:r>
              <a:rPr lang="en-US" sz="2100" b="0" dirty="0">
                <a:latin typeface="+mn-lt"/>
              </a:rPr>
              <a:t>Credit received for the total spread</a:t>
            </a:r>
            <a:endParaRPr lang="en-US" sz="2100" dirty="0">
              <a:latin typeface="+mn-lt"/>
            </a:endParaRPr>
          </a:p>
          <a:p>
            <a:pPr marL="0" indent="0">
              <a:lnSpc>
                <a:spcPct val="120000"/>
              </a:lnSpc>
              <a:buNone/>
            </a:pPr>
            <a:r>
              <a:rPr lang="en-US" sz="2100" b="1" dirty="0">
                <a:latin typeface="+mn-lt"/>
              </a:rPr>
              <a:t>Breakeven: </a:t>
            </a:r>
            <a:r>
              <a:rPr lang="en-US" sz="2100" b="0" dirty="0">
                <a:latin typeface="+mn-lt"/>
              </a:rPr>
              <a:t>high strike – credit received</a:t>
            </a:r>
            <a:endParaRPr lang="en-US" sz="2100" dirty="0">
              <a:latin typeface="+mn-lt"/>
            </a:endParaRPr>
          </a:p>
          <a:p>
            <a:pPr marL="0" indent="0">
              <a:lnSpc>
                <a:spcPct val="120000"/>
              </a:lnSpc>
              <a:buNone/>
            </a:pPr>
            <a:r>
              <a:rPr lang="en-US" sz="2100" b="1" dirty="0">
                <a:latin typeface="+mn-lt"/>
              </a:rPr>
              <a:t>Time Decay effect: </a:t>
            </a:r>
            <a:r>
              <a:rPr lang="en-US" sz="2100" b="0" dirty="0">
                <a:latin typeface="+mn-lt"/>
              </a:rPr>
              <a:t>Theta is negative when this position is OTM and positive for this position when it is ITM</a:t>
            </a:r>
            <a:endParaRPr lang="en-US" sz="2100" dirty="0">
              <a:latin typeface="+mn-lt"/>
            </a:endParaRPr>
          </a:p>
          <a:p>
            <a:pPr marL="0" indent="0">
              <a:lnSpc>
                <a:spcPct val="120000"/>
              </a:lnSpc>
              <a:buNone/>
            </a:pPr>
            <a:r>
              <a:rPr lang="en-US" sz="2100" b="1" dirty="0">
                <a:latin typeface="+mn-lt"/>
              </a:rPr>
              <a:t>Delta: </a:t>
            </a:r>
            <a:r>
              <a:rPr lang="en-US" sz="2100" b="0" dirty="0">
                <a:latin typeface="+mn-lt"/>
              </a:rPr>
              <a:t>Positive – peaks at the midpoint between strike prices</a:t>
            </a:r>
          </a:p>
          <a:p>
            <a:pPr marL="0" indent="0">
              <a:lnSpc>
                <a:spcPct val="120000"/>
              </a:lnSpc>
              <a:buNone/>
            </a:pPr>
            <a:r>
              <a:rPr lang="en-US" sz="2100" b="1" dirty="0">
                <a:latin typeface="+mn-lt"/>
              </a:rPr>
              <a:t>Gamma: </a:t>
            </a:r>
            <a:r>
              <a:rPr lang="en-US" sz="2100" b="0" dirty="0">
                <a:latin typeface="+mn-lt"/>
              </a:rPr>
              <a:t>Lowest below the long strike and highest above the short strike</a:t>
            </a:r>
          </a:p>
          <a:p>
            <a:pPr marL="0" indent="0">
              <a:lnSpc>
                <a:spcPct val="120000"/>
              </a:lnSpc>
              <a:buNone/>
            </a:pPr>
            <a:r>
              <a:rPr lang="en-US" sz="2100" b="1" dirty="0">
                <a:latin typeface="+mn-lt"/>
              </a:rPr>
              <a:t>Vega: </a:t>
            </a:r>
            <a:r>
              <a:rPr lang="en-US" sz="2100" b="0" dirty="0">
                <a:latin typeface="+mn-lt"/>
              </a:rPr>
              <a:t>Rising volatility helps this position when it is OTM and hurts this position when it is ITM</a:t>
            </a:r>
          </a:p>
          <a:p>
            <a:pPr marL="0" indent="0">
              <a:lnSpc>
                <a:spcPct val="120000"/>
              </a:lnSpc>
              <a:buNone/>
            </a:pPr>
            <a:r>
              <a:rPr lang="en-US" sz="2100" b="1" dirty="0">
                <a:latin typeface="+mn-lt"/>
              </a:rPr>
              <a:t>Rho: </a:t>
            </a:r>
            <a:r>
              <a:rPr lang="en-US" sz="2100" b="0" dirty="0">
                <a:latin typeface="+mn-lt"/>
              </a:rPr>
              <a:t>Rising Interest rates help this position</a:t>
            </a:r>
            <a:br>
              <a:rPr lang="en-US" sz="1600" dirty="0"/>
            </a:br>
            <a:endParaRPr lang="en-US" sz="1600" dirty="0"/>
          </a:p>
          <a:p>
            <a:endParaRPr lang="en-US" sz="1600" dirty="0"/>
          </a:p>
        </p:txBody>
      </p:sp>
      <p:pic>
        <p:nvPicPr>
          <p:cNvPr id="9" name="Picture 8">
            <a:extLst>
              <a:ext uri="{FF2B5EF4-FFF2-40B4-BE49-F238E27FC236}">
                <a16:creationId xmlns:a16="http://schemas.microsoft.com/office/drawing/2014/main" id="{CE5A4EC6-B73E-454F-ACAF-7D449E3621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6724" y="169696"/>
            <a:ext cx="558730" cy="441698"/>
          </a:xfrm>
          <a:prstGeom prst="rect">
            <a:avLst/>
          </a:prstGeom>
        </p:spPr>
      </p:pic>
    </p:spTree>
    <p:extLst>
      <p:ext uri="{BB962C8B-B14F-4D97-AF65-F5344CB8AC3E}">
        <p14:creationId xmlns:p14="http://schemas.microsoft.com/office/powerpoint/2010/main" val="3263226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A281C4E-44A1-49D6-8100-0FA7F0F7EF1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641" r="21641"/>
          <a:stretch/>
        </p:blipFill>
        <p:spPr>
          <a:xfrm>
            <a:off x="-7710" y="0"/>
            <a:ext cx="4552949" cy="6858000"/>
          </a:xfrm>
        </p:spPr>
      </p:pic>
      <p:sp>
        <p:nvSpPr>
          <p:cNvPr id="2" name="Title 1"/>
          <p:cNvSpPr>
            <a:spLocks noGrp="1"/>
          </p:cNvSpPr>
          <p:nvPr>
            <p:ph type="title" idx="4294967295"/>
          </p:nvPr>
        </p:nvSpPr>
        <p:spPr>
          <a:xfrm>
            <a:off x="4849797" y="149593"/>
            <a:ext cx="4552950" cy="639763"/>
          </a:xfrm>
        </p:spPr>
        <p:txBody>
          <a:bodyPr>
            <a:normAutofit/>
          </a:bodyPr>
          <a:lstStyle/>
          <a:p>
            <a:r>
              <a:rPr lang="en-US" sz="3200" b="1" dirty="0">
                <a:latin typeface="+mj-lt"/>
              </a:rPr>
              <a:t>Graphs of a Bull Put Spread</a:t>
            </a:r>
          </a:p>
        </p:txBody>
      </p:sp>
      <p:sp>
        <p:nvSpPr>
          <p:cNvPr id="3" name="Content Placeholder 2"/>
          <p:cNvSpPr>
            <a:spLocks noGrp="1"/>
          </p:cNvSpPr>
          <p:nvPr>
            <p:ph idx="4294967295"/>
          </p:nvPr>
        </p:nvSpPr>
        <p:spPr>
          <a:xfrm>
            <a:off x="0" y="1066800"/>
            <a:ext cx="7772400" cy="4983163"/>
          </a:xfrm>
        </p:spPr>
        <p:txBody>
          <a:bodyPr>
            <a:normAutofit/>
          </a:bodyPr>
          <a:lstStyle/>
          <a:p>
            <a:endParaRPr lang="en-US" sz="1600" dirty="0"/>
          </a:p>
          <a:p>
            <a:endParaRPr lang="en-US" sz="1600" dirty="0"/>
          </a:p>
          <a:p>
            <a:endParaRPr lang="en-US" sz="1600" dirty="0"/>
          </a:p>
        </p:txBody>
      </p:sp>
      <p:pic>
        <p:nvPicPr>
          <p:cNvPr id="4" name="Picture 3" descr="DeltaBullSprea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3570" y="3417931"/>
            <a:ext cx="3169666" cy="2878460"/>
          </a:xfrm>
          <a:prstGeom prst="rect">
            <a:avLst/>
          </a:prstGeom>
        </p:spPr>
      </p:pic>
      <p:pic>
        <p:nvPicPr>
          <p:cNvPr id="5" name="Picture 4" descr="BullSpreadGreek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3904" y="3417931"/>
            <a:ext cx="3169666" cy="2878460"/>
          </a:xfrm>
          <a:prstGeom prst="rect">
            <a:avLst/>
          </a:prstGeom>
        </p:spPr>
      </p:pic>
      <p:pic>
        <p:nvPicPr>
          <p:cNvPr id="6" name="Picture 5" descr="Bullspread (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2204" y="912398"/>
            <a:ext cx="2762732" cy="238249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6500B7E-F5FC-9285-0F19-1F4914F65D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91297" y="6296391"/>
            <a:ext cx="644648" cy="509620"/>
          </a:xfrm>
          <a:prstGeom prst="rect">
            <a:avLst/>
          </a:prstGeom>
        </p:spPr>
      </p:pic>
    </p:spTree>
    <p:extLst>
      <p:ext uri="{BB962C8B-B14F-4D97-AF65-F5344CB8AC3E}">
        <p14:creationId xmlns:p14="http://schemas.microsoft.com/office/powerpoint/2010/main" val="1331448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83024" y="533014"/>
            <a:ext cx="4951302" cy="1044988"/>
          </a:xfrm>
        </p:spPr>
        <p:txBody>
          <a:bodyPr vert="horz" lIns="91440" tIns="45720" rIns="91440" bIns="45720" rtlCol="0" anchor="ctr">
            <a:normAutofit/>
          </a:bodyPr>
          <a:lstStyle/>
          <a:p>
            <a:pPr algn="ctr"/>
            <a:r>
              <a:rPr lang="en-US" sz="3200" b="1" dirty="0">
                <a:latin typeface="+mj-lt"/>
                <a:cs typeface="+mj-cs"/>
              </a:rPr>
              <a:t>Selling Put Spreads Vs. Selling </a:t>
            </a:r>
            <a:br>
              <a:rPr lang="en-US" sz="3200" b="1" dirty="0">
                <a:latin typeface="+mj-lt"/>
                <a:cs typeface="+mj-cs"/>
              </a:rPr>
            </a:br>
            <a:r>
              <a:rPr lang="en-US" sz="3200" b="1" dirty="0">
                <a:latin typeface="+mj-lt"/>
                <a:cs typeface="+mj-cs"/>
              </a:rPr>
              <a:t>Naked Puts</a:t>
            </a:r>
            <a:endParaRPr lang="en-US" sz="3200" dirty="0">
              <a:latin typeface="+mj-lt"/>
              <a:cs typeface="+mj-cs"/>
            </a:endParaRPr>
          </a:p>
        </p:txBody>
      </p:sp>
      <p:sp>
        <p:nvSpPr>
          <p:cNvPr id="3" name="Content Placeholder 2"/>
          <p:cNvSpPr>
            <a:spLocks noGrp="1"/>
          </p:cNvSpPr>
          <p:nvPr>
            <p:ph idx="4294967295"/>
          </p:nvPr>
        </p:nvSpPr>
        <p:spPr>
          <a:xfrm>
            <a:off x="4965430" y="1578002"/>
            <a:ext cx="6586489" cy="4979209"/>
          </a:xfrm>
        </p:spPr>
        <p:txBody>
          <a:bodyPr vert="horz" lIns="91440" tIns="45720" rIns="91440" bIns="45720" rtlCol="0">
            <a:normAutofit lnSpcReduction="10000"/>
          </a:bodyPr>
          <a:lstStyle/>
          <a:p>
            <a:pPr marL="0" indent="0" algn="just">
              <a:lnSpc>
                <a:spcPct val="150000"/>
              </a:lnSpc>
              <a:buNone/>
            </a:pPr>
            <a:r>
              <a:rPr lang="en-US" sz="1800" b="0" dirty="0">
                <a:latin typeface="+mn-lt"/>
                <a:cs typeface="+mn-cs"/>
              </a:rPr>
              <a:t>As we can see, the difference in risk between selling a cash secured put and a bull put spread are extreme. The main difference is the level of maximum risk involved in each trade. </a:t>
            </a:r>
          </a:p>
          <a:p>
            <a:pPr marL="0" indent="0" algn="just">
              <a:lnSpc>
                <a:spcPct val="150000"/>
              </a:lnSpc>
              <a:buNone/>
            </a:pPr>
            <a:r>
              <a:rPr lang="en-US" sz="1800" b="0" dirty="0">
                <a:latin typeface="+mn-lt"/>
                <a:cs typeface="+mn-cs"/>
              </a:rPr>
              <a:t>Short Puts Carry Blow Out Risk and Short Put Spreads Do Not</a:t>
            </a:r>
          </a:p>
          <a:p>
            <a:pPr marL="0" indent="0" algn="just">
              <a:lnSpc>
                <a:spcPct val="150000"/>
              </a:lnSpc>
              <a:buNone/>
            </a:pPr>
            <a:r>
              <a:rPr lang="en-US" sz="1800" b="0" dirty="0">
                <a:latin typeface="+mn-lt"/>
                <a:cs typeface="+mn-cs"/>
              </a:rPr>
              <a:t>However, both strategies take similar market views. A trader who sells put spreads is likely expecting a flat to rising market and an environment of declining implied volatility.  By buying the lower strike put as protection I am able to take the same view as a short put position without all the risk.</a:t>
            </a:r>
          </a:p>
          <a:p>
            <a:pPr marL="0" indent="0" algn="just">
              <a:lnSpc>
                <a:spcPct val="150000"/>
              </a:lnSpc>
              <a:buNone/>
            </a:pPr>
            <a:r>
              <a:rPr lang="en-US" sz="1800" b="1" dirty="0">
                <a:latin typeface="+mn-lt"/>
                <a:cs typeface="+mn-cs"/>
              </a:rPr>
              <a:t>The Tradeoff: </a:t>
            </a:r>
            <a:r>
              <a:rPr lang="en-US" sz="1800" b="0" dirty="0">
                <a:latin typeface="+mn-lt"/>
                <a:cs typeface="+mn-cs"/>
              </a:rPr>
              <a:t>My maximum reward for a short put spread is always going to be lower than the same strike naked short put. </a:t>
            </a:r>
          </a:p>
          <a:p>
            <a:endParaRPr lang="en-US" sz="1900" dirty="0">
              <a:latin typeface="+mn-lt"/>
              <a:cs typeface="+mn-cs"/>
            </a:endParaRPr>
          </a:p>
          <a:p>
            <a:endParaRPr lang="en-US" sz="1900" dirty="0">
              <a:latin typeface="+mn-lt"/>
              <a:cs typeface="+mn-cs"/>
            </a:endParaRPr>
          </a:p>
        </p:txBody>
      </p:sp>
      <p:pic>
        <p:nvPicPr>
          <p:cNvPr id="7" name="Picture Placeholder 6" descr="A person standing in front of a chalkboard&#10;&#10;Description automatically generated with medium confidence">
            <a:extLst>
              <a:ext uri="{FF2B5EF4-FFF2-40B4-BE49-F238E27FC236}">
                <a16:creationId xmlns:a16="http://schemas.microsoft.com/office/drawing/2014/main" id="{3F0F7C37-976B-48EB-9522-3A83A8FE277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5114" r="29429" b="-2"/>
          <a:stretch/>
        </p:blipFill>
        <p:spPr>
          <a:xfrm>
            <a:off x="20" y="10"/>
            <a:ext cx="4635571" cy="6857990"/>
          </a:xfrm>
          <a:prstGeom prst="rect">
            <a:avLst/>
          </a:prstGeom>
          <a:effectLst/>
        </p:spPr>
      </p:pic>
      <p:pic>
        <p:nvPicPr>
          <p:cNvPr id="9" name="Picture 8">
            <a:extLst>
              <a:ext uri="{FF2B5EF4-FFF2-40B4-BE49-F238E27FC236}">
                <a16:creationId xmlns:a16="http://schemas.microsoft.com/office/drawing/2014/main" id="{E73142FA-91EF-4F22-88C1-59EF8351BC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98480" y="6115512"/>
            <a:ext cx="668348" cy="528355"/>
          </a:xfrm>
          <a:prstGeom prst="rect">
            <a:avLst/>
          </a:prstGeom>
        </p:spPr>
      </p:pic>
    </p:spTree>
    <p:extLst>
      <p:ext uri="{BB962C8B-B14F-4D97-AF65-F5344CB8AC3E}">
        <p14:creationId xmlns:p14="http://schemas.microsoft.com/office/powerpoint/2010/main" val="2589739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3403" y="1331041"/>
            <a:ext cx="3143948" cy="455613"/>
          </a:xfrm>
        </p:spPr>
        <p:txBody>
          <a:bodyPr vert="horz" lIns="91440" tIns="45720" rIns="91440" bIns="45720" rtlCol="0" anchor="ctr">
            <a:normAutofit fontScale="90000"/>
          </a:bodyPr>
          <a:lstStyle/>
          <a:p>
            <a:r>
              <a:rPr lang="en-US" sz="3200" b="1" dirty="0">
                <a:latin typeface="+mj-lt"/>
                <a:cs typeface="+mj-cs"/>
              </a:rPr>
              <a:t>Covered Put Write</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4294967295"/>
          </p:nvPr>
        </p:nvSpPr>
        <p:spPr>
          <a:xfrm>
            <a:off x="655321" y="2575033"/>
            <a:ext cx="4571999" cy="3909987"/>
          </a:xfrm>
        </p:spPr>
        <p:txBody>
          <a:bodyPr vert="horz" lIns="91440" tIns="45720" rIns="91440" bIns="45720" rtlCol="0">
            <a:normAutofit/>
          </a:bodyPr>
          <a:lstStyle/>
          <a:p>
            <a:pPr algn="just">
              <a:lnSpc>
                <a:spcPct val="150000"/>
              </a:lnSpc>
              <a:buFont typeface="Wingdings" panose="05000000000000000000" pitchFamily="2" charset="2"/>
              <a:buChar char="v"/>
            </a:pPr>
            <a:r>
              <a:rPr lang="en-US" sz="1800" b="0" dirty="0">
                <a:latin typeface="+mn-lt"/>
                <a:cs typeface="+mn-cs"/>
              </a:rPr>
              <a:t>A bearish strategy that involves writing put options while shorting shares of the underlying.</a:t>
            </a:r>
          </a:p>
          <a:p>
            <a:pPr algn="just">
              <a:lnSpc>
                <a:spcPct val="150000"/>
              </a:lnSpc>
              <a:buFont typeface="Wingdings" panose="05000000000000000000" pitchFamily="2" charset="2"/>
              <a:buChar char="v"/>
            </a:pPr>
            <a:r>
              <a:rPr lang="en-US" sz="1800" b="0" dirty="0">
                <a:latin typeface="+mn-lt"/>
                <a:cs typeface="+mn-cs"/>
              </a:rPr>
              <a:t>Maximum profit is limited to the premium received from the sale of the put plus the profit from the short stock up to the strike.</a:t>
            </a:r>
          </a:p>
          <a:p>
            <a:pPr algn="just">
              <a:lnSpc>
                <a:spcPct val="150000"/>
              </a:lnSpc>
              <a:buFont typeface="Wingdings" panose="05000000000000000000" pitchFamily="2" charset="2"/>
              <a:buChar char="v"/>
            </a:pPr>
            <a:r>
              <a:rPr lang="en-US" sz="1800" b="0" dirty="0">
                <a:latin typeface="+mn-lt"/>
                <a:cs typeface="+mn-cs"/>
              </a:rPr>
              <a:t>This happens very rarely.  There are better ways to get short a stock.</a:t>
            </a:r>
          </a:p>
          <a:p>
            <a:pPr marL="0" indent="0">
              <a:buNone/>
            </a:pPr>
            <a:endParaRPr lang="en-US" sz="1800" b="0" dirty="0">
              <a:latin typeface="+mn-lt"/>
              <a:cs typeface="+mn-cs"/>
            </a:endParaRPr>
          </a:p>
          <a:p>
            <a:pPr marL="0"/>
            <a:endParaRPr lang="en-US" sz="1800" b="0" dirty="0">
              <a:latin typeface="+mn-lt"/>
              <a:cs typeface="+mn-cs"/>
            </a:endParaRPr>
          </a:p>
        </p:txBody>
      </p:sp>
      <p:pic>
        <p:nvPicPr>
          <p:cNvPr id="7" name="Picture Placeholder 6">
            <a:extLst>
              <a:ext uri="{FF2B5EF4-FFF2-40B4-BE49-F238E27FC236}">
                <a16:creationId xmlns:a16="http://schemas.microsoft.com/office/drawing/2014/main" id="{8541F38E-B5ED-4FF6-AF2F-7EBBE92CDAB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7031" r="17030"/>
          <a:stretch/>
        </p:blipFill>
        <p:spPr>
          <a:xfrm>
            <a:off x="6095999" y="10"/>
            <a:ext cx="6095999"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0" name="Picture 9" descr="A picture containing chart&#10;&#10;Description automatically generated">
            <a:extLst>
              <a:ext uri="{FF2B5EF4-FFF2-40B4-BE49-F238E27FC236}">
                <a16:creationId xmlns:a16="http://schemas.microsoft.com/office/drawing/2014/main" id="{1980EA3D-2508-4739-9EDE-0D4C6D71C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916" y="4726294"/>
            <a:ext cx="2344968" cy="1758726"/>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EEBB043B-054B-4D37-8FA1-D72E079A66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1702" y="280059"/>
            <a:ext cx="558730" cy="44169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25F9717-5FB3-4360-B0A3-F1D0CA03C00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9409" r="19409"/>
          <a:stretch/>
        </p:blipFill>
        <p:spPr>
          <a:xfrm>
            <a:off x="927280" y="725714"/>
            <a:ext cx="4747804" cy="5649328"/>
          </a:xfrm>
        </p:spPr>
      </p:pic>
      <p:sp>
        <p:nvSpPr>
          <p:cNvPr id="2" name="Title 1"/>
          <p:cNvSpPr>
            <a:spLocks noGrp="1"/>
          </p:cNvSpPr>
          <p:nvPr>
            <p:ph type="title" idx="4294967295"/>
          </p:nvPr>
        </p:nvSpPr>
        <p:spPr>
          <a:xfrm>
            <a:off x="7218945" y="405832"/>
            <a:ext cx="3433011" cy="639763"/>
          </a:xfrm>
        </p:spPr>
        <p:txBody>
          <a:bodyPr>
            <a:normAutofit/>
          </a:bodyPr>
          <a:lstStyle/>
          <a:p>
            <a:pPr algn="ctr"/>
            <a:r>
              <a:rPr lang="en-US" sz="3200" b="1" dirty="0">
                <a:solidFill>
                  <a:srgbClr val="000000"/>
                </a:solidFill>
                <a:latin typeface="+mj-lt"/>
              </a:rPr>
              <a:t>Other Put Strategies</a:t>
            </a:r>
          </a:p>
        </p:txBody>
      </p:sp>
      <p:sp>
        <p:nvSpPr>
          <p:cNvPr id="3" name="Text Placeholder 2"/>
          <p:cNvSpPr>
            <a:spLocks noGrp="1"/>
          </p:cNvSpPr>
          <p:nvPr>
            <p:ph type="body" idx="4294967295"/>
          </p:nvPr>
        </p:nvSpPr>
        <p:spPr>
          <a:xfrm>
            <a:off x="6008980" y="1086731"/>
            <a:ext cx="5852940" cy="5365437"/>
          </a:xfrm>
        </p:spPr>
        <p:txBody>
          <a:bodyPr>
            <a:normAutofit/>
          </a:bodyPr>
          <a:lstStyle/>
          <a:p>
            <a:pPr algn="just">
              <a:lnSpc>
                <a:spcPct val="150000"/>
              </a:lnSpc>
              <a:buFont typeface="Wingdings" panose="05000000000000000000" pitchFamily="2" charset="2"/>
              <a:buChar char="v"/>
            </a:pPr>
            <a:r>
              <a:rPr lang="en-US" sz="1800" b="0" dirty="0">
                <a:solidFill>
                  <a:srgbClr val="000000"/>
                </a:solidFill>
                <a:latin typeface="+mn-lt"/>
                <a:cs typeface="Tahoma"/>
              </a:rPr>
              <a:t>In general, protective puts are the most common strategies employed by the retail investor. In some cases, if there is an inflated volatility environment, protective puts become relatively expensive and other hedging strategies might be more attractive.</a:t>
            </a:r>
          </a:p>
          <a:p>
            <a:pPr algn="just">
              <a:lnSpc>
                <a:spcPct val="150000"/>
              </a:lnSpc>
              <a:buFont typeface="Wingdings" panose="05000000000000000000" pitchFamily="2" charset="2"/>
              <a:buChar char="v"/>
            </a:pPr>
            <a:r>
              <a:rPr lang="en-US" sz="1800" b="0" dirty="0">
                <a:solidFill>
                  <a:srgbClr val="000000"/>
                </a:solidFill>
                <a:latin typeface="+mn-lt"/>
                <a:cs typeface="Tahoma"/>
              </a:rPr>
              <a:t>Cash secured puts can get a trader into a stock at a discount, but keep in mind the stock must sell off before it gets put to you. This has you in a position of buying stocks that has been heading lower.  </a:t>
            </a:r>
          </a:p>
          <a:p>
            <a:pPr algn="just">
              <a:lnSpc>
                <a:spcPct val="150000"/>
              </a:lnSpc>
              <a:buFont typeface="Wingdings" panose="05000000000000000000" pitchFamily="2" charset="2"/>
              <a:buChar char="v"/>
            </a:pPr>
            <a:r>
              <a:rPr lang="en-US" sz="1800" b="0" dirty="0">
                <a:solidFill>
                  <a:srgbClr val="000000"/>
                </a:solidFill>
                <a:latin typeface="+mn-lt"/>
                <a:cs typeface="Tahoma"/>
              </a:rPr>
              <a:t>Also, in your trading account, these Puts will mark-to-market, so if you are short them and they increase in value, then your trading account loses money. </a:t>
            </a:r>
          </a:p>
          <a:p>
            <a:endParaRPr lang="en-US" sz="1600" dirty="0">
              <a:solidFill>
                <a:srgbClr val="000000"/>
              </a:solidFill>
              <a:latin typeface="Tahoma"/>
              <a:cs typeface="Tahoma"/>
            </a:endParaRPr>
          </a:p>
          <a:p>
            <a:pPr marL="0" indent="0">
              <a:buNone/>
            </a:pPr>
            <a:endParaRPr lang="en-US" sz="1600" dirty="0">
              <a:solidFill>
                <a:srgbClr val="000000"/>
              </a:solidFill>
              <a:latin typeface="Tahoma"/>
              <a:cs typeface="Tahoma"/>
            </a:endParaRPr>
          </a:p>
        </p:txBody>
      </p:sp>
      <p:pic>
        <p:nvPicPr>
          <p:cNvPr id="9" name="Picture 8">
            <a:extLst>
              <a:ext uri="{FF2B5EF4-FFF2-40B4-BE49-F238E27FC236}">
                <a16:creationId xmlns:a16="http://schemas.microsoft.com/office/drawing/2014/main" id="{A5CFE63A-C9E5-4B9A-965E-CC7F9957B1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59445" y="6231318"/>
            <a:ext cx="558730" cy="44169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74397" y="225380"/>
            <a:ext cx="1804986" cy="587375"/>
          </a:xfrm>
        </p:spPr>
        <p:txBody>
          <a:bodyPr vert="horz" lIns="91440" tIns="45720" rIns="91440" bIns="45720" rtlCol="0" anchor="b">
            <a:normAutofit/>
          </a:bodyPr>
          <a:lstStyle/>
          <a:p>
            <a:r>
              <a:rPr lang="en-US" sz="3200" b="1" dirty="0">
                <a:latin typeface="+mj-lt"/>
                <a:cs typeface="+mj-cs"/>
              </a:rPr>
              <a:t>Summary</a:t>
            </a:r>
          </a:p>
        </p:txBody>
      </p:sp>
      <p:sp>
        <p:nvSpPr>
          <p:cNvPr id="3" name="Text Placeholder 2"/>
          <p:cNvSpPr>
            <a:spLocks noGrp="1"/>
          </p:cNvSpPr>
          <p:nvPr>
            <p:ph type="body" idx="4294967295"/>
          </p:nvPr>
        </p:nvSpPr>
        <p:spPr>
          <a:xfrm>
            <a:off x="144379" y="812755"/>
            <a:ext cx="5824639" cy="5410451"/>
          </a:xfrm>
        </p:spPr>
        <p:txBody>
          <a:bodyPr vert="horz" lIns="91440" tIns="45720" rIns="91440" bIns="45720" rtlCol="0">
            <a:normAutofit/>
          </a:bodyPr>
          <a:lstStyle/>
          <a:p>
            <a:pPr marL="342900" indent="-285750" algn="just">
              <a:lnSpc>
                <a:spcPct val="150000"/>
              </a:lnSpc>
              <a:buFont typeface="Wingdings" panose="05000000000000000000" pitchFamily="2" charset="2"/>
              <a:buChar char="v"/>
            </a:pPr>
            <a:r>
              <a:rPr lang="en-US" sz="1800" b="0" dirty="0">
                <a:latin typeface="+mn-lt"/>
                <a:cs typeface="+mn-cs"/>
              </a:rPr>
              <a:t>Protective puts are one of the most common strategies employed by options traders. </a:t>
            </a:r>
          </a:p>
          <a:p>
            <a:pPr marL="342900" indent="-285750" algn="just">
              <a:lnSpc>
                <a:spcPct val="150000"/>
              </a:lnSpc>
              <a:buFont typeface="Wingdings" panose="05000000000000000000" pitchFamily="2" charset="2"/>
              <a:buChar char="v"/>
            </a:pPr>
            <a:r>
              <a:rPr lang="en-US" sz="1800" b="0" dirty="0">
                <a:latin typeface="+mn-lt"/>
                <a:cs typeface="+mn-cs"/>
              </a:rPr>
              <a:t>Protective puts can offer a trader “insurance” for their long stock positions. </a:t>
            </a:r>
          </a:p>
          <a:p>
            <a:pPr marL="342900" indent="-285750" algn="just">
              <a:lnSpc>
                <a:spcPct val="150000"/>
              </a:lnSpc>
              <a:buFont typeface="Wingdings" panose="05000000000000000000" pitchFamily="2" charset="2"/>
              <a:buChar char="v"/>
            </a:pPr>
            <a:r>
              <a:rPr lang="en-US" sz="1800" b="0" dirty="0">
                <a:latin typeface="+mn-lt"/>
                <a:cs typeface="+mn-cs"/>
              </a:rPr>
              <a:t>Naked Short Puts carry a high level of risk. </a:t>
            </a:r>
          </a:p>
          <a:p>
            <a:pPr marL="342900" indent="-285750" algn="just">
              <a:lnSpc>
                <a:spcPct val="150000"/>
              </a:lnSpc>
              <a:buFont typeface="Wingdings" panose="05000000000000000000" pitchFamily="2" charset="2"/>
              <a:buChar char="v"/>
            </a:pPr>
            <a:r>
              <a:rPr lang="en-US" sz="1800" b="0" dirty="0">
                <a:latin typeface="+mn-lt"/>
                <a:cs typeface="+mn-cs"/>
              </a:rPr>
              <a:t>Cash secured puts require you to have the cash on had to buy the stock if it is “put” to you</a:t>
            </a:r>
          </a:p>
          <a:p>
            <a:pPr marL="342900" indent="-285750" algn="just">
              <a:lnSpc>
                <a:spcPct val="150000"/>
              </a:lnSpc>
              <a:buFont typeface="Wingdings" panose="05000000000000000000" pitchFamily="2" charset="2"/>
              <a:buChar char="v"/>
            </a:pPr>
            <a:r>
              <a:rPr lang="en-US" sz="1800" b="0" dirty="0">
                <a:latin typeface="+mn-lt"/>
                <a:cs typeface="+mn-cs"/>
              </a:rPr>
              <a:t>Short put spreads can offer a more risk effective way to sell premium and get short implied volatility. </a:t>
            </a:r>
          </a:p>
          <a:p>
            <a:pPr marL="342900" indent="-285750" algn="just">
              <a:lnSpc>
                <a:spcPct val="150000"/>
              </a:lnSpc>
              <a:buFont typeface="Wingdings" panose="05000000000000000000" pitchFamily="2" charset="2"/>
              <a:buChar char="v"/>
            </a:pPr>
            <a:r>
              <a:rPr lang="en-US" sz="1800" b="0" dirty="0">
                <a:latin typeface="+mn-lt"/>
                <a:cs typeface="+mn-cs"/>
              </a:rPr>
              <a:t>Covered Put writes, while uncommon in practice, can create a dividend stream from a short stock position. </a:t>
            </a:r>
          </a:p>
          <a:p>
            <a:pPr marL="285750"/>
            <a:endParaRPr lang="en-US" sz="1700" b="0" dirty="0">
              <a:latin typeface="+mn-lt"/>
              <a:cs typeface="+mn-cs"/>
            </a:endParaRPr>
          </a:p>
          <a:p>
            <a:pPr marL="285750"/>
            <a:endParaRPr lang="en-US" sz="1700" b="0" dirty="0">
              <a:latin typeface="+mn-lt"/>
              <a:cs typeface="+mn-cs"/>
            </a:endParaRPr>
          </a:p>
        </p:txBody>
      </p:sp>
      <p:pic>
        <p:nvPicPr>
          <p:cNvPr id="7" name="Picture Placeholder 6">
            <a:extLst>
              <a:ext uri="{FF2B5EF4-FFF2-40B4-BE49-F238E27FC236}">
                <a16:creationId xmlns:a16="http://schemas.microsoft.com/office/drawing/2014/main" id="{A1C1349B-DEB0-4CF1-B7C0-365123547B8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4786" r="14786"/>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pic>
        <p:nvPicPr>
          <p:cNvPr id="9" name="Picture 8">
            <a:extLst>
              <a:ext uri="{FF2B5EF4-FFF2-40B4-BE49-F238E27FC236}">
                <a16:creationId xmlns:a16="http://schemas.microsoft.com/office/drawing/2014/main" id="{BE094ABD-F73C-46A6-A438-0DAC22D227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0281" y="298218"/>
            <a:ext cx="558730" cy="441698"/>
          </a:xfrm>
          <a:prstGeom prst="rect">
            <a:avLst/>
          </a:prstGeom>
        </p:spPr>
      </p:pic>
    </p:spTree>
    <p:extLst>
      <p:ext uri="{BB962C8B-B14F-4D97-AF65-F5344CB8AC3E}">
        <p14:creationId xmlns:p14="http://schemas.microsoft.com/office/powerpoint/2010/main" val="18465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14D64"/>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BC7B3EC-05A4-44B4-9188-AC41D322F79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536" b="20536"/>
          <a:stretch>
            <a:fillRect/>
          </a:stretch>
        </p:blipFill>
        <p:spPr/>
      </p:pic>
      <p:sp>
        <p:nvSpPr>
          <p:cNvPr id="6" name="Rectangle 5">
            <a:extLst>
              <a:ext uri="{FF2B5EF4-FFF2-40B4-BE49-F238E27FC236}">
                <a16:creationId xmlns:a16="http://schemas.microsoft.com/office/drawing/2014/main" id="{BBB6F8F3-9E7C-4F9A-9187-0D22689C6A12}"/>
              </a:ext>
            </a:extLst>
          </p:cNvPr>
          <p:cNvSpPr/>
          <p:nvPr/>
        </p:nvSpPr>
        <p:spPr>
          <a:xfrm>
            <a:off x="0" y="0"/>
            <a:ext cx="12192000" cy="6858000"/>
          </a:xfrm>
          <a:prstGeom prst="rect">
            <a:avLst/>
          </a:prstGeom>
          <a:solidFill>
            <a:srgbClr val="414D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90DF954-9076-4FA6-A55C-D3C2499F2ED1}"/>
              </a:ext>
            </a:extLst>
          </p:cNvPr>
          <p:cNvSpPr txBox="1"/>
          <p:nvPr/>
        </p:nvSpPr>
        <p:spPr>
          <a:xfrm>
            <a:off x="4274664" y="189817"/>
            <a:ext cx="2739853" cy="584775"/>
          </a:xfrm>
          <a:prstGeom prst="rect">
            <a:avLst/>
          </a:prstGeom>
          <a:noFill/>
        </p:spPr>
        <p:txBody>
          <a:bodyPr wrap="none" rtlCol="0">
            <a:spAutoFit/>
          </a:bodyPr>
          <a:lstStyle/>
          <a:p>
            <a:pPr algn="ctr"/>
            <a:r>
              <a:rPr lang="en-US" sz="3200" dirty="0">
                <a:solidFill>
                  <a:schemeClr val="bg1"/>
                </a:solidFill>
                <a:latin typeface="+mj-lt"/>
              </a:rPr>
              <a:t>Risk Disclaimer </a:t>
            </a:r>
            <a:endParaRPr lang="en-US" sz="3200" dirty="0">
              <a:solidFill>
                <a:srgbClr val="FFC000"/>
              </a:solidFill>
              <a:latin typeface="+mj-lt"/>
            </a:endParaRPr>
          </a:p>
        </p:txBody>
      </p:sp>
      <p:sp>
        <p:nvSpPr>
          <p:cNvPr id="14" name="TextBox 13">
            <a:extLst>
              <a:ext uri="{FF2B5EF4-FFF2-40B4-BE49-F238E27FC236}">
                <a16:creationId xmlns:a16="http://schemas.microsoft.com/office/drawing/2014/main" id="{BC719CAA-E879-4183-B2DC-D7E60463957E}"/>
              </a:ext>
            </a:extLst>
          </p:cNvPr>
          <p:cNvSpPr txBox="1"/>
          <p:nvPr/>
        </p:nvSpPr>
        <p:spPr>
          <a:xfrm>
            <a:off x="591552" y="1261750"/>
            <a:ext cx="11008896" cy="5109091"/>
          </a:xfrm>
          <a:prstGeom prst="rect">
            <a:avLst/>
          </a:prstGeom>
          <a:noFill/>
        </p:spPr>
        <p:txBody>
          <a:bodyPr wrap="square" rtlCol="0">
            <a:spAutoFit/>
          </a:bodyPr>
          <a:lstStyle/>
          <a:p>
            <a:pPr algn="ctr"/>
            <a:endParaRPr lang="en-US" sz="2000" dirty="0">
              <a:solidFill>
                <a:schemeClr val="bg1"/>
              </a:solidFill>
              <a:latin typeface="Nunito Sans SemiBold" panose="00000700000000000000" pitchFamily="2" charset="0"/>
            </a:endParaRPr>
          </a:p>
          <a:p>
            <a:pPr algn="just"/>
            <a:r>
              <a:rPr lang="en-US" dirty="0">
                <a:solidFill>
                  <a:schemeClr val="bg1"/>
                </a:solidFill>
              </a:rPr>
              <a:t>“AlphaShark.com ("</a:t>
            </a:r>
            <a:r>
              <a:rPr lang="en-US" dirty="0" err="1">
                <a:solidFill>
                  <a:schemeClr val="bg1"/>
                </a:solidFill>
              </a:rPr>
              <a:t>AlphaShark</a:t>
            </a:r>
            <a:r>
              <a:rPr lang="en-US" dirty="0">
                <a:solidFill>
                  <a:schemeClr val="bg1"/>
                </a:solidFill>
              </a:rPr>
              <a:t>" or "</a:t>
            </a:r>
            <a:r>
              <a:rPr lang="en-US" dirty="0" err="1">
                <a:solidFill>
                  <a:schemeClr val="bg1"/>
                </a:solidFill>
              </a:rPr>
              <a:t>AlphaShark</a:t>
            </a:r>
            <a:r>
              <a:rPr lang="en-US" dirty="0">
                <a:solidFill>
                  <a:schemeClr val="bg1"/>
                </a:solidFill>
              </a:rPr>
              <a:t> Trading") is not an investment advisor and is not registered with the U.S. Securities and Exchange Commission or the Financial Industry Regulatory Authority. Further, owners, employees, agents or representatives of </a:t>
            </a:r>
            <a:r>
              <a:rPr lang="en-US" dirty="0" err="1">
                <a:solidFill>
                  <a:schemeClr val="bg1"/>
                </a:solidFill>
              </a:rPr>
              <a:t>AlphaShark</a:t>
            </a:r>
            <a:r>
              <a:rPr lang="en-US" dirty="0">
                <a:solidFill>
                  <a:schemeClr val="bg1"/>
                </a:solidFill>
              </a:rPr>
              <a:t> are not acting as investment advisors and might not be registered with the U.S. Securities and Exchange Commission or the Financial Industry Regulatory.</a:t>
            </a:r>
          </a:p>
          <a:p>
            <a:pPr algn="just"/>
            <a:endParaRPr lang="en-US" dirty="0">
              <a:solidFill>
                <a:schemeClr val="bg1"/>
              </a:solidFill>
            </a:endParaRPr>
          </a:p>
          <a:p>
            <a:pPr algn="just"/>
            <a:r>
              <a:rPr lang="en-US" dirty="0">
                <a:solidFill>
                  <a:schemeClr val="bg1"/>
                </a:solidFill>
              </a:rPr>
              <a:t>IMPORTANT NOTICE! No representation is being made that the use of this strategy or any system or trading methodology will generate profits. Past performance is not necessarily indicative of future results. There is substantial risk of loss associated with trading securities and options on equities. Only risk capital should be used to trade. Trading securities is not suitable for everyone. Disclaimer: Futures, Options, and Currency trading all have large potential rewards, but they also have large potential risk. You must be aware of the risks and be willing to accept them in order to invest in these markets. Don’t trade with money you can’t afford to lose. This website is neither a solicitation nor an offer to Buy/Sell futures, options, or currencies. No representation is being made that any individual, group, or entity will or is likely to achieve profits or losses similar to those discussed on this web site. The past performance of any trading system or methodology is not necessarily indicative of future results.</a:t>
            </a:r>
          </a:p>
          <a:p>
            <a:pPr algn="just"/>
            <a:endParaRPr lang="en-US" dirty="0">
              <a:solidFill>
                <a:schemeClr val="bg1"/>
              </a:solidFill>
            </a:endParaRPr>
          </a:p>
          <a:p>
            <a:pPr algn="just"/>
            <a:r>
              <a:rPr lang="en-US" dirty="0">
                <a:solidFill>
                  <a:schemeClr val="bg1"/>
                </a:solidFill>
              </a:rPr>
              <a:t>Visit our website below to read the full disclaimer.</a:t>
            </a:r>
          </a:p>
          <a:p>
            <a:pPr algn="just"/>
            <a:r>
              <a:rPr lang="en-US" dirty="0">
                <a:solidFill>
                  <a:srgbClr val="FFFF00"/>
                </a:solidFill>
                <a:hlinkClick r:id="rId3">
                  <a:extLst>
                    <a:ext uri="{A12FA001-AC4F-418D-AE19-62706E023703}">
                      <ahyp:hlinkClr xmlns:ahyp="http://schemas.microsoft.com/office/drawing/2018/hyperlinkcolor" val="tx"/>
                    </a:ext>
                  </a:extLst>
                </a:hlinkClick>
              </a:rPr>
              <a:t>http://alphashark.com/disclaimer/</a:t>
            </a:r>
            <a:endParaRPr lang="en-US" dirty="0">
              <a:solidFill>
                <a:srgbClr val="FFFF00"/>
              </a:solidFill>
            </a:endParaRPr>
          </a:p>
        </p:txBody>
      </p:sp>
    </p:spTree>
    <p:extLst>
      <p:ext uri="{BB962C8B-B14F-4D97-AF65-F5344CB8AC3E}">
        <p14:creationId xmlns:p14="http://schemas.microsoft.com/office/powerpoint/2010/main" val="4188333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503279" y="571626"/>
            <a:ext cx="2598475" cy="631321"/>
          </a:xfrm>
        </p:spPr>
        <p:txBody>
          <a:bodyPr vert="horz" lIns="91440" tIns="45720" rIns="91440" bIns="45720" rtlCol="0" anchor="b">
            <a:normAutofit/>
          </a:bodyPr>
          <a:lstStyle/>
          <a:p>
            <a:r>
              <a:rPr lang="en-US" sz="3200" kern="1200" dirty="0">
                <a:solidFill>
                  <a:schemeClr val="tx1"/>
                </a:solidFill>
                <a:latin typeface="+mj-lt"/>
                <a:ea typeface="+mj-ea"/>
                <a:cs typeface="+mj-cs"/>
              </a:rPr>
              <a:t>Protective Put</a:t>
            </a:r>
          </a:p>
        </p:txBody>
      </p:sp>
      <p:sp>
        <p:nvSpPr>
          <p:cNvPr id="3" name="Text Placeholder 2"/>
          <p:cNvSpPr>
            <a:spLocks noGrp="1"/>
          </p:cNvSpPr>
          <p:nvPr>
            <p:ph type="body" idx="4294967295"/>
          </p:nvPr>
        </p:nvSpPr>
        <p:spPr>
          <a:xfrm>
            <a:off x="457200" y="1357341"/>
            <a:ext cx="6002912" cy="4235966"/>
          </a:xfrm>
        </p:spPr>
        <p:txBody>
          <a:bodyPr vert="horz" lIns="91440" tIns="45720" rIns="91440" bIns="45720" rtlCol="0" anchor="t">
            <a:normAutofit/>
          </a:bodyPr>
          <a:lstStyle/>
          <a:p>
            <a:pPr>
              <a:lnSpc>
                <a:spcPct val="150000"/>
              </a:lnSpc>
              <a:buFont typeface="Wingdings" panose="05000000000000000000" pitchFamily="2" charset="2"/>
              <a:buChar char="v"/>
            </a:pPr>
            <a:r>
              <a:rPr lang="en-US" sz="1900" b="0" dirty="0">
                <a:latin typeface="+mn-lt"/>
                <a:cs typeface="+mn-cs"/>
              </a:rPr>
              <a:t>A long put added to a long stock position.</a:t>
            </a:r>
          </a:p>
          <a:p>
            <a:pPr>
              <a:lnSpc>
                <a:spcPct val="150000"/>
              </a:lnSpc>
              <a:buFont typeface="Wingdings" panose="05000000000000000000" pitchFamily="2" charset="2"/>
              <a:buChar char="v"/>
            </a:pPr>
            <a:r>
              <a:rPr lang="en-US" sz="1900" b="0" dirty="0">
                <a:latin typeface="+mn-lt"/>
                <a:cs typeface="+mn-cs"/>
              </a:rPr>
              <a:t>This strategy </a:t>
            </a:r>
            <a:r>
              <a:rPr lang="en-US" sz="1900" dirty="0">
                <a:latin typeface="+mn-lt"/>
                <a:cs typeface="+mn-cs"/>
              </a:rPr>
              <a:t>e</a:t>
            </a:r>
            <a:r>
              <a:rPr lang="en-US" sz="1900" b="0" dirty="0">
                <a:latin typeface="+mn-lt"/>
                <a:cs typeface="+mn-cs"/>
              </a:rPr>
              <a:t>nsures the stocks value, limiting the downside risk of the long stock position</a:t>
            </a:r>
          </a:p>
          <a:p>
            <a:pPr>
              <a:lnSpc>
                <a:spcPct val="150000"/>
              </a:lnSpc>
              <a:buFont typeface="Wingdings" panose="05000000000000000000" pitchFamily="2" charset="2"/>
              <a:buChar char="v"/>
            </a:pPr>
            <a:r>
              <a:rPr lang="en-US" sz="1900" b="0" dirty="0">
                <a:latin typeface="+mn-lt"/>
                <a:cs typeface="+mn-cs"/>
              </a:rPr>
              <a:t>As can be seen in the P&amp;L graph of this strategy</a:t>
            </a:r>
          </a:p>
          <a:p>
            <a:pPr>
              <a:lnSpc>
                <a:spcPct val="150000"/>
              </a:lnSpc>
              <a:buFont typeface="Wingdings" panose="05000000000000000000" pitchFamily="2" charset="2"/>
              <a:buChar char="v"/>
            </a:pPr>
            <a:r>
              <a:rPr lang="en-US" sz="1900" b="0" dirty="0">
                <a:latin typeface="+mn-lt"/>
                <a:cs typeface="+mn-cs"/>
              </a:rPr>
              <a:t>It has the exact same risk profile as a long call.</a:t>
            </a:r>
          </a:p>
          <a:p>
            <a:pPr>
              <a:lnSpc>
                <a:spcPct val="150000"/>
              </a:lnSpc>
              <a:buFont typeface="Wingdings" panose="05000000000000000000" pitchFamily="2" charset="2"/>
              <a:buChar char="v"/>
            </a:pPr>
            <a:r>
              <a:rPr lang="en-US" sz="1900" b="0" dirty="0">
                <a:latin typeface="+mn-lt"/>
                <a:cs typeface="+mn-cs"/>
              </a:rPr>
              <a:t>Protective puts are especially attractive in environments of low volatility. The premium for this insurance is relatively “cheap”</a:t>
            </a:r>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descr="A picture containing calendar&#10;&#10;Description automatically generated">
            <a:extLst>
              <a:ext uri="{FF2B5EF4-FFF2-40B4-BE49-F238E27FC236}">
                <a16:creationId xmlns:a16="http://schemas.microsoft.com/office/drawing/2014/main" id="{F03CA7B7-BA89-4379-85AF-8292C97737E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701" r="22701"/>
          <a:stretch>
            <a:fillRect/>
          </a:stretch>
        </p:blipFill>
        <p:spPr>
          <a:xfrm>
            <a:off x="7075967" y="1296586"/>
            <a:ext cx="4170530" cy="4296720"/>
          </a:xfrm>
          <a:prstGeom prst="rect">
            <a:avLst/>
          </a:prstGeom>
        </p:spPr>
      </p:pic>
      <p:pic>
        <p:nvPicPr>
          <p:cNvPr id="8" name="Picture 7" descr="Chart, line chart&#10;&#10;Description automatically generated">
            <a:extLst>
              <a:ext uri="{FF2B5EF4-FFF2-40B4-BE49-F238E27FC236}">
                <a16:creationId xmlns:a16="http://schemas.microsoft.com/office/drawing/2014/main" id="{DD29CFB4-A1DC-4842-920B-E7290B728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9265" y="4962939"/>
            <a:ext cx="2402719" cy="174525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516F5849-4573-420B-BB19-3979A96C6D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8306" y="350777"/>
            <a:ext cx="558730" cy="4416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4" name="Picture Placeholder 3" descr="A picture containing light, laser&#10;&#10;Description automatically generated">
            <a:extLst>
              <a:ext uri="{FF2B5EF4-FFF2-40B4-BE49-F238E27FC236}">
                <a16:creationId xmlns:a16="http://schemas.microsoft.com/office/drawing/2014/main" id="{D3ABAFA2-4ECB-421A-81D5-98BE88D4BB0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955" r="15955"/>
          <a:stretch>
            <a:fillRect/>
          </a:stretch>
        </p:blipFill>
        <p:spPr>
          <a:xfrm>
            <a:off x="473242" y="1966486"/>
            <a:ext cx="4013632" cy="3955335"/>
          </a:xfrm>
        </p:spPr>
      </p:pic>
      <p:sp>
        <p:nvSpPr>
          <p:cNvPr id="841" name="Shape 841"/>
          <p:cNvSpPr txBox="1">
            <a:spLocks noGrp="1"/>
          </p:cNvSpPr>
          <p:nvPr>
            <p:ph type="title" idx="4294967295"/>
          </p:nvPr>
        </p:nvSpPr>
        <p:spPr>
          <a:xfrm>
            <a:off x="5199647" y="301625"/>
            <a:ext cx="1792705" cy="535491"/>
          </a:xfrm>
          <a:prstGeom prst="rect">
            <a:avLst/>
          </a:prstGeom>
          <a:noFill/>
          <a:ln>
            <a:noFill/>
          </a:ln>
        </p:spPr>
        <p:txBody>
          <a:bodyPr vert="horz" wrap="square" lIns="91425" tIns="45700" rIns="91425" bIns="45700" rtlCol="0" anchor="ctr" anchorCtr="0">
            <a:spAutoFit/>
          </a:bodyPr>
          <a:lstStyle/>
          <a:p>
            <a:pPr>
              <a:buSzPct val="25000"/>
            </a:pPr>
            <a:r>
              <a:rPr lang="x-none" sz="3200" b="1" dirty="0">
                <a:solidFill>
                  <a:schemeClr val="tx1"/>
                </a:solidFill>
                <a:latin typeface="+mj-lt"/>
              </a:rPr>
              <a:t>Short Put </a:t>
            </a:r>
          </a:p>
        </p:txBody>
      </p:sp>
      <p:sp>
        <p:nvSpPr>
          <p:cNvPr id="842" name="Shape 842"/>
          <p:cNvSpPr txBox="1">
            <a:spLocks noGrp="1"/>
          </p:cNvSpPr>
          <p:nvPr>
            <p:ph type="body" idx="4294967295"/>
          </p:nvPr>
        </p:nvSpPr>
        <p:spPr>
          <a:xfrm>
            <a:off x="4731123" y="1054909"/>
            <a:ext cx="7129303" cy="5501466"/>
          </a:xfrm>
          <a:prstGeom prst="rect">
            <a:avLst/>
          </a:prstGeom>
          <a:noFill/>
          <a:ln>
            <a:noFill/>
          </a:ln>
        </p:spPr>
        <p:txBody>
          <a:bodyPr vert="horz" wrap="square" lIns="91425" tIns="45700" rIns="91425" bIns="45700" rtlCol="0" anchor="t" anchorCtr="0">
            <a:spAutoFit/>
          </a:bodyPr>
          <a:lstStyle/>
          <a:p>
            <a:pPr marL="0" indent="0" algn="just">
              <a:lnSpc>
                <a:spcPct val="100000"/>
              </a:lnSpc>
              <a:spcBef>
                <a:spcPts val="320"/>
              </a:spcBef>
              <a:buClr>
                <a:srgbClr val="14456F"/>
              </a:buClr>
              <a:buSzPct val="25000"/>
              <a:buNone/>
            </a:pPr>
            <a:r>
              <a:rPr lang="x-none" sz="1800" b="1" dirty="0">
                <a:latin typeface="+mn-lt"/>
                <a:ea typeface="Tahoma"/>
                <a:cs typeface="Tahoma"/>
                <a:sym typeface="Tahoma"/>
              </a:rPr>
              <a:t>Outlook: </a:t>
            </a:r>
            <a:r>
              <a:rPr lang="x-none" sz="1800" b="0" dirty="0">
                <a:latin typeface="+mn-lt"/>
                <a:ea typeface="Tahoma"/>
                <a:cs typeface="Tahoma"/>
                <a:sym typeface="Tahoma"/>
              </a:rPr>
              <a:t>Bullish or Neutral</a:t>
            </a:r>
          </a:p>
          <a:p>
            <a:pPr marL="0" indent="0" algn="just">
              <a:lnSpc>
                <a:spcPct val="100000"/>
              </a:lnSpc>
              <a:spcBef>
                <a:spcPts val="320"/>
              </a:spcBef>
              <a:buClr>
                <a:srgbClr val="14456F"/>
              </a:buClr>
              <a:buSzPct val="25000"/>
              <a:buNone/>
            </a:pPr>
            <a:r>
              <a:rPr lang="x-none" sz="1800" b="1" dirty="0">
                <a:latin typeface="+mn-lt"/>
                <a:ea typeface="Tahoma"/>
                <a:cs typeface="Tahoma"/>
                <a:sym typeface="Tahoma"/>
              </a:rPr>
              <a:t>Trade: </a:t>
            </a:r>
            <a:r>
              <a:rPr lang="x-none" sz="1800" b="0" dirty="0">
                <a:latin typeface="+mn-lt"/>
                <a:ea typeface="Tahoma"/>
                <a:cs typeface="Tahoma"/>
                <a:sym typeface="Tahoma"/>
              </a:rPr>
              <a:t>Sell Put Option </a:t>
            </a:r>
          </a:p>
          <a:p>
            <a:pPr marL="0" indent="0" algn="just">
              <a:lnSpc>
                <a:spcPct val="100000"/>
              </a:lnSpc>
              <a:spcBef>
                <a:spcPts val="320"/>
              </a:spcBef>
              <a:buClr>
                <a:srgbClr val="14456F"/>
              </a:buClr>
              <a:buSzPct val="25000"/>
              <a:buNone/>
            </a:pPr>
            <a:r>
              <a:rPr lang="x-none" sz="1800" b="1" dirty="0">
                <a:latin typeface="+mn-lt"/>
                <a:ea typeface="Tahoma"/>
                <a:cs typeface="Tahoma"/>
                <a:sym typeface="Tahoma"/>
              </a:rPr>
              <a:t>Advantages: </a:t>
            </a:r>
            <a:r>
              <a:rPr lang="x-none" sz="1800" b="0" dirty="0">
                <a:latin typeface="+mn-lt"/>
                <a:ea typeface="Tahoma"/>
                <a:cs typeface="Tahoma"/>
                <a:sym typeface="Tahoma"/>
              </a:rPr>
              <a:t>This Trade can be profitable if the stock stays flat or rises before expiration. This can be a considered cheaper way to establish a long stock position.</a:t>
            </a:r>
          </a:p>
          <a:p>
            <a:pPr marL="0" indent="0" algn="just">
              <a:lnSpc>
                <a:spcPct val="100000"/>
              </a:lnSpc>
              <a:spcBef>
                <a:spcPts val="320"/>
              </a:spcBef>
              <a:buClr>
                <a:srgbClr val="14456F"/>
              </a:buClr>
              <a:buSzPct val="25000"/>
              <a:buNone/>
            </a:pPr>
            <a:r>
              <a:rPr lang="x-none" sz="1800" b="1" dirty="0">
                <a:latin typeface="+mn-lt"/>
                <a:ea typeface="Tahoma"/>
                <a:cs typeface="Tahoma"/>
                <a:sym typeface="Tahoma"/>
              </a:rPr>
              <a:t>Disadvantages: </a:t>
            </a:r>
            <a:r>
              <a:rPr lang="x-none" sz="1800" b="0" dirty="0">
                <a:latin typeface="+mn-lt"/>
                <a:ea typeface="Tahoma"/>
                <a:cs typeface="Tahoma"/>
                <a:sym typeface="Tahoma"/>
              </a:rPr>
              <a:t>You expose your trading capital to substantial risk if the stock falls </a:t>
            </a:r>
          </a:p>
          <a:p>
            <a:pPr marL="0" indent="0" algn="just">
              <a:lnSpc>
                <a:spcPct val="100000"/>
              </a:lnSpc>
              <a:spcBef>
                <a:spcPts val="320"/>
              </a:spcBef>
              <a:buClr>
                <a:srgbClr val="14456F"/>
              </a:buClr>
              <a:buSzPct val="25000"/>
              <a:buNone/>
            </a:pPr>
            <a:r>
              <a:rPr lang="x-none" sz="1800" b="1" dirty="0">
                <a:latin typeface="+mn-lt"/>
                <a:ea typeface="Tahoma"/>
                <a:cs typeface="Tahoma"/>
                <a:sym typeface="Tahoma"/>
              </a:rPr>
              <a:t>Max Risk: </a:t>
            </a:r>
            <a:r>
              <a:rPr lang="x-none" sz="1800" b="0" dirty="0">
                <a:latin typeface="+mn-lt"/>
                <a:ea typeface="Tahoma"/>
                <a:cs typeface="Tahoma"/>
                <a:sym typeface="Tahoma"/>
              </a:rPr>
              <a:t>Put Strike – Credit received for the sold put option</a:t>
            </a:r>
          </a:p>
          <a:p>
            <a:pPr marL="0" indent="0" algn="just">
              <a:lnSpc>
                <a:spcPct val="100000"/>
              </a:lnSpc>
              <a:spcBef>
                <a:spcPts val="320"/>
              </a:spcBef>
              <a:buClr>
                <a:srgbClr val="14456F"/>
              </a:buClr>
              <a:buSzPct val="25000"/>
              <a:buNone/>
            </a:pPr>
            <a:r>
              <a:rPr lang="x-none" sz="1800" b="1" dirty="0">
                <a:latin typeface="+mn-lt"/>
                <a:ea typeface="Tahoma"/>
                <a:cs typeface="Tahoma"/>
                <a:sym typeface="Tahoma"/>
              </a:rPr>
              <a:t>Max Reward: </a:t>
            </a:r>
            <a:r>
              <a:rPr lang="x-none" sz="1800" b="0" dirty="0">
                <a:latin typeface="+mn-lt"/>
                <a:ea typeface="Tahoma"/>
                <a:cs typeface="Tahoma"/>
                <a:sym typeface="Tahoma"/>
              </a:rPr>
              <a:t>Credit received for the sold put option</a:t>
            </a:r>
          </a:p>
          <a:p>
            <a:pPr marL="0" indent="0" algn="just">
              <a:lnSpc>
                <a:spcPct val="100000"/>
              </a:lnSpc>
              <a:spcBef>
                <a:spcPts val="320"/>
              </a:spcBef>
              <a:buClr>
                <a:srgbClr val="14456F"/>
              </a:buClr>
              <a:buSzPct val="25000"/>
              <a:buNone/>
            </a:pPr>
            <a:r>
              <a:rPr lang="x-none" sz="1800" b="1" dirty="0">
                <a:latin typeface="+mn-lt"/>
                <a:ea typeface="Tahoma"/>
                <a:cs typeface="Tahoma"/>
                <a:sym typeface="Tahoma"/>
              </a:rPr>
              <a:t>Breakeven: </a:t>
            </a:r>
            <a:r>
              <a:rPr lang="x-none" sz="1800" b="0" dirty="0">
                <a:latin typeface="+mn-lt"/>
                <a:ea typeface="Tahoma"/>
                <a:cs typeface="Tahoma"/>
                <a:sym typeface="Tahoma"/>
              </a:rPr>
              <a:t>Put Strike – Credit received for the sold put optionTheta: Positive – Theta will erode the value of the put everyday till expiration in your favor.</a:t>
            </a:r>
          </a:p>
          <a:p>
            <a:pPr marL="0" indent="0" algn="just">
              <a:lnSpc>
                <a:spcPct val="100000"/>
              </a:lnSpc>
              <a:spcBef>
                <a:spcPts val="320"/>
              </a:spcBef>
              <a:buClr>
                <a:srgbClr val="14456F"/>
              </a:buClr>
              <a:buSzPct val="25000"/>
              <a:buNone/>
            </a:pPr>
            <a:r>
              <a:rPr lang="x-none" sz="1800" b="1" dirty="0">
                <a:latin typeface="+mn-lt"/>
                <a:ea typeface="Tahoma"/>
                <a:cs typeface="Tahoma"/>
                <a:sym typeface="Tahoma"/>
              </a:rPr>
              <a:t>Delta: </a:t>
            </a:r>
            <a:r>
              <a:rPr lang="x-none" sz="1800" b="0" dirty="0">
                <a:latin typeface="+mn-lt"/>
                <a:ea typeface="Tahoma"/>
                <a:cs typeface="Tahoma"/>
                <a:sym typeface="Tahoma"/>
              </a:rPr>
              <a:t>Positive- Reaches the highest as the stock rises above the strike price</a:t>
            </a:r>
          </a:p>
          <a:p>
            <a:pPr marL="0" indent="0" algn="just">
              <a:lnSpc>
                <a:spcPct val="100000"/>
              </a:lnSpc>
              <a:spcBef>
                <a:spcPts val="320"/>
              </a:spcBef>
              <a:buClr>
                <a:srgbClr val="14456F"/>
              </a:buClr>
              <a:buSzPct val="25000"/>
              <a:buNone/>
            </a:pPr>
            <a:r>
              <a:rPr lang="x-none" sz="1800" b="1" dirty="0">
                <a:latin typeface="+mn-lt"/>
                <a:ea typeface="Tahoma"/>
                <a:cs typeface="Tahoma"/>
                <a:sym typeface="Tahoma"/>
              </a:rPr>
              <a:t>Gamma: </a:t>
            </a:r>
            <a:r>
              <a:rPr lang="x-none" sz="1800" b="0" dirty="0">
                <a:latin typeface="+mn-lt"/>
                <a:ea typeface="Tahoma"/>
                <a:cs typeface="Tahoma"/>
                <a:sym typeface="Tahoma"/>
              </a:rPr>
              <a:t>Negative – increases the most ast the stock approaches ATM</a:t>
            </a:r>
          </a:p>
          <a:p>
            <a:pPr marL="0" indent="0" algn="just">
              <a:lnSpc>
                <a:spcPct val="100000"/>
              </a:lnSpc>
              <a:spcBef>
                <a:spcPts val="320"/>
              </a:spcBef>
              <a:buClr>
                <a:srgbClr val="14456F"/>
              </a:buClr>
              <a:buSzPct val="25000"/>
              <a:buNone/>
            </a:pPr>
            <a:r>
              <a:rPr lang="x-none" sz="1800" b="1" dirty="0">
                <a:latin typeface="+mn-lt"/>
                <a:ea typeface="Tahoma"/>
                <a:cs typeface="Tahoma"/>
                <a:sym typeface="Tahoma"/>
              </a:rPr>
              <a:t>Vega: </a:t>
            </a:r>
            <a:r>
              <a:rPr lang="x-none" sz="1800" b="0" dirty="0">
                <a:latin typeface="+mn-lt"/>
                <a:ea typeface="Tahoma"/>
                <a:cs typeface="Tahoma"/>
                <a:sym typeface="Tahoma"/>
              </a:rPr>
              <a:t>Negative – Rising volatility will cause the puts to increase in value</a:t>
            </a:r>
          </a:p>
          <a:p>
            <a:pPr marL="0" indent="0" algn="just">
              <a:lnSpc>
                <a:spcPct val="100000"/>
              </a:lnSpc>
              <a:spcBef>
                <a:spcPts val="320"/>
              </a:spcBef>
              <a:buClr>
                <a:srgbClr val="14456F"/>
              </a:buClr>
              <a:buSzPct val="25000"/>
              <a:buNone/>
            </a:pPr>
            <a:r>
              <a:rPr lang="x-none" sz="1800" b="1" dirty="0">
                <a:latin typeface="+mn-lt"/>
                <a:ea typeface="Tahoma"/>
                <a:cs typeface="Tahoma"/>
                <a:sym typeface="Tahoma"/>
              </a:rPr>
              <a:t>Rho: </a:t>
            </a:r>
            <a:r>
              <a:rPr lang="x-none" sz="1800" b="0" dirty="0">
                <a:latin typeface="+mn-lt"/>
                <a:ea typeface="Tahoma"/>
                <a:cs typeface="Tahoma"/>
                <a:sym typeface="Tahoma"/>
              </a:rPr>
              <a:t>Positive- Rising interest rates will help short put position</a:t>
            </a:r>
          </a:p>
          <a:p>
            <a:pPr marL="0" indent="0" algn="just">
              <a:lnSpc>
                <a:spcPct val="100000"/>
              </a:lnSpc>
              <a:spcBef>
                <a:spcPts val="320"/>
              </a:spcBef>
              <a:buClr>
                <a:srgbClr val="14456F"/>
              </a:buClr>
              <a:buSzPct val="25000"/>
              <a:buNone/>
            </a:pPr>
            <a:r>
              <a:rPr lang="x-none" sz="1800" b="1" dirty="0">
                <a:latin typeface="+mn-lt"/>
                <a:ea typeface="Tahoma"/>
                <a:cs typeface="Tahoma"/>
                <a:sym typeface="Tahoma"/>
              </a:rPr>
              <a:t>Synthetic: </a:t>
            </a:r>
            <a:r>
              <a:rPr lang="x-none" sz="1800" b="0" dirty="0">
                <a:latin typeface="+mn-lt"/>
                <a:ea typeface="Tahoma"/>
                <a:cs typeface="Tahoma"/>
                <a:sym typeface="Tahoma"/>
              </a:rPr>
              <a:t>Long Stock + Short Call</a:t>
            </a:r>
          </a:p>
        </p:txBody>
      </p:sp>
      <p:pic>
        <p:nvPicPr>
          <p:cNvPr id="6" name="Picture 5">
            <a:extLst>
              <a:ext uri="{FF2B5EF4-FFF2-40B4-BE49-F238E27FC236}">
                <a16:creationId xmlns:a16="http://schemas.microsoft.com/office/drawing/2014/main" id="{CC2C4619-BCEF-4692-B1F3-1564404EA8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39393" y="6186841"/>
            <a:ext cx="558730" cy="441698"/>
          </a:xfrm>
          <a:prstGeom prst="rect">
            <a:avLst/>
          </a:prstGeom>
        </p:spPr>
      </p:pic>
    </p:spTree>
    <p:extLst>
      <p:ext uri="{BB962C8B-B14F-4D97-AF65-F5344CB8AC3E}">
        <p14:creationId xmlns:p14="http://schemas.microsoft.com/office/powerpoint/2010/main" val="1551775373"/>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6" name="Picture Placeholder 5" descr="A picture containing light&#10;&#10;Description automatically generated">
            <a:extLst>
              <a:ext uri="{FF2B5EF4-FFF2-40B4-BE49-F238E27FC236}">
                <a16:creationId xmlns:a16="http://schemas.microsoft.com/office/drawing/2014/main" id="{9516E41A-474C-4DDE-844B-C0E63C0D91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13" b="2113"/>
          <a:stretch>
            <a:fillRect/>
          </a:stretch>
        </p:blipFill>
        <p:spPr>
          <a:xfrm>
            <a:off x="7519737" y="0"/>
            <a:ext cx="4672263" cy="6858000"/>
          </a:xfrm>
        </p:spPr>
      </p:pic>
      <p:sp>
        <p:nvSpPr>
          <p:cNvPr id="850" name="Shape 850"/>
          <p:cNvSpPr txBox="1">
            <a:spLocks noGrp="1"/>
          </p:cNvSpPr>
          <p:nvPr>
            <p:ph type="title" idx="4294967295"/>
          </p:nvPr>
        </p:nvSpPr>
        <p:spPr>
          <a:xfrm>
            <a:off x="1074823" y="391043"/>
            <a:ext cx="5173579" cy="536575"/>
          </a:xfrm>
          <a:prstGeom prst="rect">
            <a:avLst/>
          </a:prstGeom>
          <a:noFill/>
          <a:ln>
            <a:noFill/>
          </a:ln>
        </p:spPr>
        <p:txBody>
          <a:bodyPr vert="horz" wrap="square" lIns="91425" tIns="45700" rIns="91425" bIns="45700" rtlCol="0" anchor="ctr" anchorCtr="0">
            <a:spAutoFit/>
          </a:bodyPr>
          <a:lstStyle/>
          <a:p>
            <a:pPr>
              <a:buSzPct val="25000"/>
            </a:pPr>
            <a:r>
              <a:rPr lang="x-none" sz="3200" dirty="0">
                <a:solidFill>
                  <a:schemeClr val="tx1"/>
                </a:solidFill>
                <a:latin typeface="+mj-lt"/>
              </a:rPr>
              <a:t>Graphs of a Short Put Option</a:t>
            </a:r>
          </a:p>
        </p:txBody>
      </p:sp>
      <p:sp>
        <p:nvSpPr>
          <p:cNvPr id="852" name="Shape 852"/>
          <p:cNvSpPr/>
          <p:nvPr/>
        </p:nvSpPr>
        <p:spPr>
          <a:xfrm>
            <a:off x="146466" y="998384"/>
            <a:ext cx="3515147" cy="3321566"/>
          </a:xfrm>
          <a:prstGeom prst="rect">
            <a:avLst/>
          </a:prstGeom>
          <a:blipFill>
            <a:blip r:embed="rId4"/>
            <a:stretch>
              <a:fillRect/>
            </a:stretch>
          </a:blipFill>
        </p:spPr>
        <p:txBody>
          <a:bodyPr/>
          <a:lstStyle/>
          <a:p>
            <a:endParaRPr lang="en-US"/>
          </a:p>
        </p:txBody>
      </p:sp>
      <p:sp>
        <p:nvSpPr>
          <p:cNvPr id="853" name="Shape 853"/>
          <p:cNvSpPr/>
          <p:nvPr/>
        </p:nvSpPr>
        <p:spPr>
          <a:xfrm>
            <a:off x="3661613" y="963001"/>
            <a:ext cx="3657600" cy="3321566"/>
          </a:xfrm>
          <a:prstGeom prst="rect">
            <a:avLst/>
          </a:prstGeom>
          <a:blipFill>
            <a:blip r:embed="rId5"/>
            <a:stretch>
              <a:fillRect/>
            </a:stretch>
          </a:blipFill>
        </p:spPr>
        <p:txBody>
          <a:bodyPr/>
          <a:lstStyle/>
          <a:p>
            <a:endParaRPr lang="en-US"/>
          </a:p>
        </p:txBody>
      </p:sp>
      <p:sp>
        <p:nvSpPr>
          <p:cNvPr id="854" name="Shape 854"/>
          <p:cNvSpPr/>
          <p:nvPr/>
        </p:nvSpPr>
        <p:spPr>
          <a:xfrm>
            <a:off x="2237875" y="4437582"/>
            <a:ext cx="2847473" cy="2147007"/>
          </a:xfrm>
          <a:prstGeom prst="rect">
            <a:avLst/>
          </a:prstGeom>
          <a:blipFill>
            <a:blip r:embed="rId6"/>
            <a:stretch>
              <a:fillRect/>
            </a:stretch>
          </a:blipFill>
          <a:ln>
            <a:solidFill>
              <a:srgbClr val="002060"/>
            </a:solidFill>
          </a:ln>
        </p:spPr>
        <p:txBody>
          <a:bodyPr/>
          <a:lstStyle/>
          <a:p>
            <a:endParaRPr lang="en-US"/>
          </a:p>
        </p:txBody>
      </p:sp>
      <p:pic>
        <p:nvPicPr>
          <p:cNvPr id="8" name="Picture 7">
            <a:extLst>
              <a:ext uri="{FF2B5EF4-FFF2-40B4-BE49-F238E27FC236}">
                <a16:creationId xmlns:a16="http://schemas.microsoft.com/office/drawing/2014/main" id="{F356D158-B89A-4147-8B40-7E0CFFC7C9D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2213" y="228510"/>
            <a:ext cx="558730" cy="441698"/>
          </a:xfrm>
          <a:prstGeom prst="rect">
            <a:avLst/>
          </a:prstGeom>
        </p:spPr>
      </p:pic>
    </p:spTree>
    <p:extLst>
      <p:ext uri="{BB962C8B-B14F-4D97-AF65-F5344CB8AC3E}">
        <p14:creationId xmlns:p14="http://schemas.microsoft.com/office/powerpoint/2010/main" val="685739736"/>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59"/>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Shape 860"/>
          <p:cNvSpPr txBox="1">
            <a:spLocks noGrp="1"/>
          </p:cNvSpPr>
          <p:nvPr>
            <p:ph type="title" idx="4294967295"/>
          </p:nvPr>
        </p:nvSpPr>
        <p:spPr>
          <a:xfrm>
            <a:off x="1110315" y="337272"/>
            <a:ext cx="4258737" cy="959094"/>
          </a:xfrm>
          <a:prstGeom prst="rect">
            <a:avLst/>
          </a:prstGeom>
        </p:spPr>
        <p:txBody>
          <a:bodyPr vert="horz" lIns="91440" tIns="45720" rIns="91440" bIns="45720" rtlCol="0" anchor="ctr" anchorCtr="0">
            <a:normAutofit fontScale="90000"/>
          </a:bodyPr>
          <a:lstStyle/>
          <a:p>
            <a:pPr algn="ctr">
              <a:buSzPct val="25000"/>
            </a:pPr>
            <a:r>
              <a:rPr lang="en-US" sz="3200" b="1" dirty="0">
                <a:latin typeface="+mj-lt"/>
                <a:cs typeface="+mj-cs"/>
              </a:rPr>
              <a:t>How to manage a Short Put </a:t>
            </a:r>
            <a:br>
              <a:rPr lang="en-US" sz="3200" b="1" dirty="0">
                <a:latin typeface="+mj-lt"/>
                <a:cs typeface="+mj-cs"/>
              </a:rPr>
            </a:br>
            <a:r>
              <a:rPr lang="en-US" sz="3200" b="1" dirty="0">
                <a:latin typeface="+mj-lt"/>
                <a:cs typeface="+mj-cs"/>
              </a:rPr>
              <a:t>on Expiration</a:t>
            </a:r>
          </a:p>
        </p:txBody>
      </p:sp>
      <p:sp>
        <p:nvSpPr>
          <p:cNvPr id="861" name="Shape 861"/>
          <p:cNvSpPr txBox="1">
            <a:spLocks noGrp="1"/>
          </p:cNvSpPr>
          <p:nvPr>
            <p:ph type="body" idx="4294967295"/>
          </p:nvPr>
        </p:nvSpPr>
        <p:spPr>
          <a:xfrm>
            <a:off x="318254" y="1445952"/>
            <a:ext cx="5552646" cy="4688630"/>
          </a:xfrm>
          <a:prstGeom prst="rect">
            <a:avLst/>
          </a:prstGeom>
        </p:spPr>
        <p:txBody>
          <a:bodyPr vert="horz" lIns="91440" tIns="45720" rIns="91440" bIns="45720" rtlCol="0" anchorCtr="0">
            <a:normAutofit/>
          </a:bodyPr>
          <a:lstStyle/>
          <a:p>
            <a:pPr marL="0" indent="0">
              <a:spcBef>
                <a:spcPts val="320"/>
              </a:spcBef>
              <a:buClr>
                <a:srgbClr val="14456F"/>
              </a:buClr>
              <a:buSzPct val="25000"/>
              <a:buNone/>
            </a:pPr>
            <a:r>
              <a:rPr lang="en-US" sz="1800" b="1" dirty="0">
                <a:latin typeface="+mn-lt"/>
                <a:cs typeface="+mn-cs"/>
                <a:sym typeface="Tahoma"/>
              </a:rPr>
              <a:t>Scenario 1: </a:t>
            </a:r>
          </a:p>
          <a:p>
            <a:pPr marL="0" indent="0">
              <a:spcBef>
                <a:spcPts val="320"/>
              </a:spcBef>
              <a:buClr>
                <a:srgbClr val="14456F"/>
              </a:buClr>
              <a:buSzPct val="25000"/>
              <a:buNone/>
            </a:pPr>
            <a:r>
              <a:rPr lang="en-US" sz="1800" dirty="0">
                <a:latin typeface="+mn-lt"/>
                <a:cs typeface="+mn-cs"/>
                <a:sym typeface="Tahoma"/>
              </a:rPr>
              <a:t>Stock falls below Put strike. </a:t>
            </a:r>
            <a:r>
              <a:rPr lang="en-US" sz="1800" b="0" dirty="0">
                <a:latin typeface="+mn-lt"/>
                <a:cs typeface="+mn-cs"/>
                <a:sym typeface="Tahoma"/>
              </a:rPr>
              <a:t> I will be “Put” the stock and I can either buy back my short put, except the long stock and hold the stock, or even sell a “Call” against my New “Long” stock position.</a:t>
            </a:r>
          </a:p>
          <a:p>
            <a:pPr marL="0" indent="0">
              <a:spcBef>
                <a:spcPts val="320"/>
              </a:spcBef>
              <a:buClr>
                <a:srgbClr val="14456F"/>
              </a:buClr>
              <a:buSzPct val="25000"/>
              <a:buNone/>
            </a:pPr>
            <a:endParaRPr lang="en-US" sz="1800" b="0" dirty="0">
              <a:latin typeface="+mn-lt"/>
              <a:cs typeface="+mn-cs"/>
              <a:sym typeface="Tahoma"/>
            </a:endParaRPr>
          </a:p>
          <a:p>
            <a:pPr marL="0" indent="0">
              <a:spcBef>
                <a:spcPts val="320"/>
              </a:spcBef>
              <a:buClr>
                <a:srgbClr val="14456F"/>
              </a:buClr>
              <a:buSzPct val="25000"/>
              <a:buNone/>
            </a:pPr>
            <a:r>
              <a:rPr lang="en-US" sz="1800" b="1" dirty="0">
                <a:latin typeface="+mn-lt"/>
                <a:cs typeface="+mn-cs"/>
                <a:sym typeface="Tahoma"/>
              </a:rPr>
              <a:t>Scenario 2: </a:t>
            </a:r>
          </a:p>
          <a:p>
            <a:pPr marL="0" indent="0">
              <a:spcBef>
                <a:spcPts val="320"/>
              </a:spcBef>
              <a:buClr>
                <a:srgbClr val="14456F"/>
              </a:buClr>
              <a:buSzPct val="25000"/>
              <a:buNone/>
            </a:pPr>
            <a:r>
              <a:rPr lang="en-US" sz="1800" dirty="0">
                <a:latin typeface="+mn-lt"/>
                <a:cs typeface="+mn-cs"/>
                <a:sym typeface="Tahoma"/>
              </a:rPr>
              <a:t>Stock rises above Put strike. </a:t>
            </a:r>
            <a:r>
              <a:rPr lang="en-US" sz="1800" b="0" dirty="0">
                <a:latin typeface="+mn-lt"/>
                <a:cs typeface="+mn-cs"/>
                <a:sym typeface="Tahoma"/>
              </a:rPr>
              <a:t> The put will expire worthless, and I can keep my profits and/or sell another Put after it expires worthless</a:t>
            </a:r>
          </a:p>
          <a:p>
            <a:pPr marL="0" indent="0">
              <a:spcBef>
                <a:spcPts val="320"/>
              </a:spcBef>
              <a:buClr>
                <a:srgbClr val="14456F"/>
              </a:buClr>
              <a:buSzPct val="25000"/>
              <a:buNone/>
            </a:pPr>
            <a:endParaRPr lang="en-US" sz="1800" b="0" dirty="0">
              <a:latin typeface="+mn-lt"/>
              <a:cs typeface="+mn-cs"/>
              <a:sym typeface="Tahoma"/>
            </a:endParaRPr>
          </a:p>
          <a:p>
            <a:pPr marL="0" indent="0">
              <a:spcBef>
                <a:spcPts val="320"/>
              </a:spcBef>
              <a:buClr>
                <a:srgbClr val="14456F"/>
              </a:buClr>
              <a:buSzPct val="25000"/>
              <a:buNone/>
            </a:pPr>
            <a:r>
              <a:rPr lang="en-US" sz="1800" b="1" dirty="0">
                <a:latin typeface="+mn-lt"/>
                <a:cs typeface="+mn-cs"/>
                <a:sym typeface="Tahoma"/>
              </a:rPr>
              <a:t>Keene’s Trading Tip: </a:t>
            </a:r>
          </a:p>
          <a:p>
            <a:pPr marL="0" indent="0">
              <a:spcBef>
                <a:spcPts val="320"/>
              </a:spcBef>
              <a:buClr>
                <a:srgbClr val="14456F"/>
              </a:buClr>
              <a:buSzPct val="25000"/>
              <a:buNone/>
            </a:pPr>
            <a:r>
              <a:rPr lang="en-US" sz="1800" b="0" dirty="0">
                <a:latin typeface="+mn-lt"/>
                <a:cs typeface="+mn-cs"/>
              </a:rPr>
              <a:t>I Typically never short Options Naked. If I do sell puts it is usually when the stock is trading at a really low level (</a:t>
            </a:r>
            <a:r>
              <a:rPr lang="en-US" sz="1800" b="0" dirty="0" err="1">
                <a:latin typeface="+mn-lt"/>
                <a:cs typeface="+mn-cs"/>
              </a:rPr>
              <a:t>ie</a:t>
            </a:r>
            <a:r>
              <a:rPr lang="en-US" sz="1800" b="0" dirty="0">
                <a:latin typeface="+mn-lt"/>
                <a:cs typeface="+mn-cs"/>
              </a:rPr>
              <a:t>; under $3.00) and in a stock that I don't mind being assigned at expiration.</a:t>
            </a:r>
          </a:p>
        </p:txBody>
      </p:sp>
      <p:pic>
        <p:nvPicPr>
          <p:cNvPr id="5" name="Picture Placeholder 4" descr="A picture containing person, indoor&#10;&#10;Description automatically generated">
            <a:extLst>
              <a:ext uri="{FF2B5EF4-FFF2-40B4-BE49-F238E27FC236}">
                <a16:creationId xmlns:a16="http://schemas.microsoft.com/office/drawing/2014/main" id="{BCF96147-082A-4A2C-893B-659C9465D5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3318" r="18255" b="-1"/>
          <a:stretch/>
        </p:blipFill>
        <p:spPr>
          <a:xfrm>
            <a:off x="6189155" y="10"/>
            <a:ext cx="6002844" cy="6857990"/>
          </a:xfrm>
          <a:prstGeom prst="rect">
            <a:avLst/>
          </a:prstGeom>
          <a:effectLst/>
        </p:spPr>
      </p:pic>
      <p:pic>
        <p:nvPicPr>
          <p:cNvPr id="8" name="Picture 7">
            <a:extLst>
              <a:ext uri="{FF2B5EF4-FFF2-40B4-BE49-F238E27FC236}">
                <a16:creationId xmlns:a16="http://schemas.microsoft.com/office/drawing/2014/main" id="{C73269A2-BE79-48E0-B421-57EE6690ED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8254" y="215804"/>
            <a:ext cx="558730" cy="441698"/>
          </a:xfrm>
          <a:prstGeom prst="rect">
            <a:avLst/>
          </a:prstGeom>
        </p:spPr>
      </p:pic>
    </p:spTree>
    <p:extLst>
      <p:ext uri="{BB962C8B-B14F-4D97-AF65-F5344CB8AC3E}">
        <p14:creationId xmlns:p14="http://schemas.microsoft.com/office/powerpoint/2010/main" val="1612407209"/>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FBD50-06CE-42F1-9AB9-3D9079057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886429" y="640079"/>
            <a:ext cx="4425663" cy="677089"/>
          </a:xfrm>
        </p:spPr>
        <p:txBody>
          <a:bodyPr vert="horz" lIns="91440" tIns="45720" rIns="91440" bIns="45720" rtlCol="0" anchor="ctr">
            <a:normAutofit/>
          </a:bodyPr>
          <a:lstStyle/>
          <a:p>
            <a:r>
              <a:rPr lang="en-US" sz="3200" b="1" dirty="0">
                <a:latin typeface="+mj-lt"/>
                <a:cs typeface="+mj-cs"/>
              </a:rPr>
              <a:t>Selling a Cash Secured Put</a:t>
            </a:r>
          </a:p>
        </p:txBody>
      </p:sp>
      <p:sp>
        <p:nvSpPr>
          <p:cNvPr id="13" name="Rectangle 12">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0872DC3-F869-4D80-B247-1D58A80E7B5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414" r="19414"/>
          <a:stretch/>
        </p:blipFill>
        <p:spPr>
          <a:xfrm>
            <a:off x="839993" y="911634"/>
            <a:ext cx="4416013" cy="5034730"/>
          </a:xfrm>
          <a:prstGeom prst="rect">
            <a:avLst/>
          </a:prstGeom>
          <a:effectLst/>
        </p:spPr>
      </p:pic>
      <p:sp>
        <p:nvSpPr>
          <p:cNvPr id="3" name="Text Placeholder 2"/>
          <p:cNvSpPr>
            <a:spLocks noGrp="1"/>
          </p:cNvSpPr>
          <p:nvPr>
            <p:ph type="body" idx="4294967295"/>
          </p:nvPr>
        </p:nvSpPr>
        <p:spPr>
          <a:xfrm>
            <a:off x="6744930" y="1588555"/>
            <a:ext cx="4953932" cy="2943827"/>
          </a:xfrm>
        </p:spPr>
        <p:txBody>
          <a:bodyPr vert="horz" lIns="91440" tIns="45720" rIns="91440" bIns="45720" rtlCol="0">
            <a:normAutofit/>
          </a:bodyPr>
          <a:lstStyle/>
          <a:p>
            <a:pPr marL="342900" indent="-285750">
              <a:lnSpc>
                <a:spcPct val="150000"/>
              </a:lnSpc>
              <a:buFont typeface="Wingdings" panose="05000000000000000000" pitchFamily="2" charset="2"/>
              <a:buChar char="v"/>
            </a:pPr>
            <a:r>
              <a:rPr lang="en-US" sz="1800" b="0" dirty="0">
                <a:latin typeface="+mn-lt"/>
                <a:cs typeface="+mn-cs"/>
              </a:rPr>
              <a:t>You are willing to acquire the stock at a lower price.</a:t>
            </a:r>
          </a:p>
          <a:p>
            <a:pPr marL="342900" indent="-285750">
              <a:lnSpc>
                <a:spcPct val="150000"/>
              </a:lnSpc>
              <a:buFont typeface="Wingdings" panose="05000000000000000000" pitchFamily="2" charset="2"/>
              <a:buChar char="v"/>
            </a:pPr>
            <a:r>
              <a:rPr lang="en-US" sz="1800" b="0" dirty="0">
                <a:latin typeface="+mn-lt"/>
                <a:cs typeface="+mn-cs"/>
              </a:rPr>
              <a:t>Cover the cost of the stock if it is assigned by buying T-Bills.</a:t>
            </a:r>
          </a:p>
          <a:p>
            <a:pPr marL="342900" indent="-285750">
              <a:lnSpc>
                <a:spcPct val="150000"/>
              </a:lnSpc>
              <a:buFont typeface="Wingdings" panose="05000000000000000000" pitchFamily="2" charset="2"/>
              <a:buChar char="v"/>
            </a:pPr>
            <a:r>
              <a:rPr lang="en-US" sz="1800" b="0" dirty="0">
                <a:latin typeface="+mn-lt"/>
                <a:cs typeface="+mn-cs"/>
              </a:rPr>
              <a:t>If stock is not assigned, you collect the premium from the sale of the put</a:t>
            </a:r>
          </a:p>
        </p:txBody>
      </p:sp>
      <p:pic>
        <p:nvPicPr>
          <p:cNvPr id="8" name="Picture 7">
            <a:extLst>
              <a:ext uri="{FF2B5EF4-FFF2-40B4-BE49-F238E27FC236}">
                <a16:creationId xmlns:a16="http://schemas.microsoft.com/office/drawing/2014/main" id="{D3638A70-0AEF-486D-9E39-6A0F64395F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19497" y="6077744"/>
            <a:ext cx="558730" cy="441698"/>
          </a:xfrm>
          <a:prstGeom prst="rect">
            <a:avLst/>
          </a:prstGeom>
        </p:spPr>
      </p:pic>
      <p:pic>
        <p:nvPicPr>
          <p:cNvPr id="10" name="Picture 9" descr="Chart, line chart&#10;&#10;Description automatically generated">
            <a:extLst>
              <a:ext uri="{FF2B5EF4-FFF2-40B4-BE49-F238E27FC236}">
                <a16:creationId xmlns:a16="http://schemas.microsoft.com/office/drawing/2014/main" id="{C0640B05-8F21-4F13-976F-298FD6F6C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1605" y="4803770"/>
            <a:ext cx="2555310" cy="1657317"/>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13BA5A6-3141-4437-B596-948D252504F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747" r="20747"/>
          <a:stretch/>
        </p:blipFill>
        <p:spPr>
          <a:xfrm>
            <a:off x="6880319" y="692942"/>
            <a:ext cx="5311681" cy="5472115"/>
          </a:xfrm>
        </p:spPr>
      </p:pic>
      <p:sp>
        <p:nvSpPr>
          <p:cNvPr id="2" name="Title 1"/>
          <p:cNvSpPr>
            <a:spLocks noGrp="1"/>
          </p:cNvSpPr>
          <p:nvPr>
            <p:ph type="title" idx="4294967295"/>
          </p:nvPr>
        </p:nvSpPr>
        <p:spPr>
          <a:xfrm>
            <a:off x="627856" y="373060"/>
            <a:ext cx="4445000" cy="639763"/>
          </a:xfrm>
        </p:spPr>
        <p:txBody>
          <a:bodyPr>
            <a:normAutofit/>
          </a:bodyPr>
          <a:lstStyle/>
          <a:p>
            <a:pPr algn="ctr"/>
            <a:r>
              <a:rPr lang="en-US" sz="3200" b="1" dirty="0">
                <a:solidFill>
                  <a:srgbClr val="000000"/>
                </a:solidFill>
                <a:latin typeface="+mj-lt"/>
              </a:rPr>
              <a:t>Cash Secured Put Example</a:t>
            </a:r>
          </a:p>
        </p:txBody>
      </p:sp>
      <p:sp>
        <p:nvSpPr>
          <p:cNvPr id="3" name="Text Placeholder 2"/>
          <p:cNvSpPr>
            <a:spLocks noGrp="1"/>
          </p:cNvSpPr>
          <p:nvPr>
            <p:ph type="body" idx="4294967295"/>
          </p:nvPr>
        </p:nvSpPr>
        <p:spPr>
          <a:xfrm>
            <a:off x="627856" y="1233664"/>
            <a:ext cx="5700713" cy="5251276"/>
          </a:xfrm>
        </p:spPr>
        <p:txBody>
          <a:bodyPr>
            <a:noAutofit/>
          </a:bodyPr>
          <a:lstStyle/>
          <a:p>
            <a:pPr marL="0" indent="0">
              <a:buNone/>
            </a:pPr>
            <a:r>
              <a:rPr lang="en-US" sz="1800" b="0" dirty="0">
                <a:solidFill>
                  <a:srgbClr val="000000"/>
                </a:solidFill>
                <a:latin typeface="+mn-lt"/>
                <a:cs typeface="Tahoma"/>
              </a:rPr>
              <a:t>This strategy can be attractive in an inflated volatility environment as there is more premium to sell in these options.</a:t>
            </a:r>
          </a:p>
          <a:p>
            <a:pPr marL="0" indent="0">
              <a:buNone/>
            </a:pPr>
            <a:r>
              <a:rPr lang="en-US" sz="1800" b="1" dirty="0">
                <a:solidFill>
                  <a:srgbClr val="000000"/>
                </a:solidFill>
                <a:latin typeface="+mn-lt"/>
                <a:cs typeface="Tahoma"/>
              </a:rPr>
              <a:t>Example: </a:t>
            </a:r>
          </a:p>
          <a:p>
            <a:pPr marL="0" indent="0">
              <a:buNone/>
            </a:pPr>
            <a:r>
              <a:rPr lang="en-US" sz="1800" b="0" dirty="0">
                <a:solidFill>
                  <a:srgbClr val="000000"/>
                </a:solidFill>
                <a:latin typeface="+mn-lt"/>
                <a:cs typeface="Tahoma"/>
              </a:rPr>
              <a:t>Facebook (FB) is trading at $60.25</a:t>
            </a:r>
          </a:p>
          <a:p>
            <a:pPr marL="0" indent="0">
              <a:lnSpc>
                <a:spcPct val="150000"/>
              </a:lnSpc>
              <a:buNone/>
            </a:pPr>
            <a:r>
              <a:rPr lang="en-US" sz="1800" b="0" dirty="0">
                <a:solidFill>
                  <a:srgbClr val="000000"/>
                </a:solidFill>
                <a:latin typeface="+mn-lt"/>
                <a:cs typeface="Tahoma"/>
              </a:rPr>
              <a:t>We can sell the FB Apr 55 Puts for $1.10. We are required to have the cash necessary to cover the cost of stock should the shares be “put” to me. </a:t>
            </a:r>
          </a:p>
          <a:p>
            <a:pPr marL="0" indent="0">
              <a:lnSpc>
                <a:spcPct val="150000"/>
              </a:lnSpc>
              <a:buNone/>
            </a:pPr>
            <a:r>
              <a:rPr lang="en-US" sz="1800" b="0" dirty="0">
                <a:solidFill>
                  <a:srgbClr val="000000"/>
                </a:solidFill>
                <a:latin typeface="+mn-lt"/>
                <a:cs typeface="Tahoma"/>
              </a:rPr>
              <a:t>We would put this trade on if we were willing to get long FB below $55.00 or get paid not to. In this trade we are technically risking $5,400 per 1 lot to make only $110 per 1 lot. Should the stock get put to me I would them begin writing covered calls against it. </a:t>
            </a:r>
            <a:endParaRPr lang="en-US" sz="1800" dirty="0">
              <a:solidFill>
                <a:srgbClr val="000000"/>
              </a:solidFill>
              <a:latin typeface="+mn-lt"/>
              <a:cs typeface="Tahoma"/>
            </a:endParaRPr>
          </a:p>
        </p:txBody>
      </p:sp>
      <p:pic>
        <p:nvPicPr>
          <p:cNvPr id="9" name="Picture 8">
            <a:extLst>
              <a:ext uri="{FF2B5EF4-FFF2-40B4-BE49-F238E27FC236}">
                <a16:creationId xmlns:a16="http://schemas.microsoft.com/office/drawing/2014/main" id="{313199E5-8DE2-4886-A2A2-F14BEB247F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37136" y="6264090"/>
            <a:ext cx="558730" cy="44169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orking on a computer&#10;&#10;Description automatically generated with low confidence">
            <a:extLst>
              <a:ext uri="{FF2B5EF4-FFF2-40B4-BE49-F238E27FC236}">
                <a16:creationId xmlns:a16="http://schemas.microsoft.com/office/drawing/2014/main" id="{25DEF219-F39E-45A1-87ED-14720E9B6F9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56" r="16656"/>
          <a:stretch>
            <a:fillRect/>
          </a:stretch>
        </p:blipFill>
        <p:spPr/>
      </p:pic>
      <p:sp>
        <p:nvSpPr>
          <p:cNvPr id="2" name="Title 1"/>
          <p:cNvSpPr>
            <a:spLocks noGrp="1"/>
          </p:cNvSpPr>
          <p:nvPr>
            <p:ph type="title" idx="4294967295"/>
          </p:nvPr>
        </p:nvSpPr>
        <p:spPr>
          <a:xfrm>
            <a:off x="6609144" y="197710"/>
            <a:ext cx="4422775" cy="639763"/>
          </a:xfrm>
        </p:spPr>
        <p:txBody>
          <a:bodyPr>
            <a:normAutofit/>
          </a:bodyPr>
          <a:lstStyle/>
          <a:p>
            <a:pPr algn="ctr"/>
            <a:r>
              <a:rPr lang="en-US" sz="3200" b="1" dirty="0">
                <a:solidFill>
                  <a:srgbClr val="000000"/>
                </a:solidFill>
                <a:latin typeface="+mj-lt"/>
              </a:rPr>
              <a:t>Cash Secured Put Example</a:t>
            </a:r>
          </a:p>
        </p:txBody>
      </p:sp>
      <p:sp>
        <p:nvSpPr>
          <p:cNvPr id="3" name="Text Placeholder 2"/>
          <p:cNvSpPr>
            <a:spLocks noGrp="1"/>
          </p:cNvSpPr>
          <p:nvPr>
            <p:ph type="body" idx="4294967295"/>
          </p:nvPr>
        </p:nvSpPr>
        <p:spPr>
          <a:xfrm>
            <a:off x="6609144" y="1050925"/>
            <a:ext cx="5261956" cy="5048933"/>
          </a:xfrm>
        </p:spPr>
        <p:txBody>
          <a:bodyPr>
            <a:normAutofit lnSpcReduction="10000"/>
          </a:bodyPr>
          <a:lstStyle/>
          <a:p>
            <a:pPr marL="0" indent="0">
              <a:lnSpc>
                <a:spcPct val="110000"/>
              </a:lnSpc>
              <a:buNone/>
            </a:pPr>
            <a:r>
              <a:rPr lang="en-US" sz="1900" b="0" dirty="0">
                <a:solidFill>
                  <a:srgbClr val="000000"/>
                </a:solidFill>
                <a:latin typeface="+mn-lt"/>
                <a:cs typeface="Tahoma"/>
              </a:rPr>
              <a:t>While selling cash secured puts is a popular trade. we generally believe that this type of trading rarely sets up well on a risk vs. reward basis.  Let’s look at another example. </a:t>
            </a:r>
          </a:p>
          <a:p>
            <a:pPr marL="0" indent="0">
              <a:buNone/>
            </a:pPr>
            <a:endParaRPr lang="en-US" sz="1900" b="0" dirty="0">
              <a:solidFill>
                <a:srgbClr val="000000"/>
              </a:solidFill>
              <a:latin typeface="+mn-lt"/>
              <a:cs typeface="Tahoma"/>
            </a:endParaRPr>
          </a:p>
          <a:p>
            <a:pPr marL="0" indent="0">
              <a:buNone/>
            </a:pPr>
            <a:r>
              <a:rPr lang="en-US" sz="1900" b="0" dirty="0">
                <a:solidFill>
                  <a:srgbClr val="000000"/>
                </a:solidFill>
                <a:latin typeface="+mn-lt"/>
                <a:cs typeface="Tahoma"/>
              </a:rPr>
              <a:t>Shares of GE are trading around $25.90</a:t>
            </a:r>
          </a:p>
          <a:p>
            <a:pPr marL="0" indent="0">
              <a:buNone/>
            </a:pPr>
            <a:endParaRPr lang="en-US" sz="1900" b="0" dirty="0">
              <a:solidFill>
                <a:srgbClr val="000000"/>
              </a:solidFill>
              <a:latin typeface="+mn-lt"/>
              <a:cs typeface="Tahoma"/>
            </a:endParaRPr>
          </a:p>
          <a:p>
            <a:pPr marL="0" indent="0">
              <a:lnSpc>
                <a:spcPct val="110000"/>
              </a:lnSpc>
              <a:buNone/>
            </a:pPr>
            <a:r>
              <a:rPr lang="en-US" sz="1900" b="0" dirty="0">
                <a:solidFill>
                  <a:srgbClr val="000000"/>
                </a:solidFill>
                <a:latin typeface="+mn-lt"/>
                <a:cs typeface="Tahoma"/>
              </a:rPr>
              <a:t>GE trades with a relatively low implied volatility meaning there is not going to be as much premium I can sell. </a:t>
            </a:r>
          </a:p>
          <a:p>
            <a:pPr marL="0" indent="0">
              <a:lnSpc>
                <a:spcPct val="110000"/>
              </a:lnSpc>
              <a:buNone/>
            </a:pPr>
            <a:r>
              <a:rPr lang="en-US" sz="1900" b="0" dirty="0">
                <a:solidFill>
                  <a:srgbClr val="000000"/>
                </a:solidFill>
                <a:latin typeface="+mn-lt"/>
                <a:cs typeface="Tahoma"/>
              </a:rPr>
              <a:t>I sell the GE Apr 25 Puts for $0.20. Here I am risking $2,480 per 1 lot to make only $20 per 1 lot. </a:t>
            </a:r>
          </a:p>
          <a:p>
            <a:pPr marL="0" indent="0">
              <a:lnSpc>
                <a:spcPct val="110000"/>
              </a:lnSpc>
              <a:buNone/>
            </a:pPr>
            <a:r>
              <a:rPr lang="en-US" sz="1900" b="1" i="1" dirty="0">
                <a:solidFill>
                  <a:srgbClr val="000000"/>
                </a:solidFill>
                <a:latin typeface="+mn-lt"/>
                <a:cs typeface="Tahoma"/>
              </a:rPr>
              <a:t>This is why I ALMOST NEVER employ this strategy unless it is in a very “cheap” stock that I see UOA in. </a:t>
            </a:r>
          </a:p>
          <a:p>
            <a:endParaRPr lang="en-US" sz="1600" b="0" dirty="0">
              <a:solidFill>
                <a:srgbClr val="000000"/>
              </a:solidFill>
              <a:latin typeface="Tahoma"/>
              <a:cs typeface="Tahoma"/>
            </a:endParaRPr>
          </a:p>
        </p:txBody>
      </p:sp>
      <p:pic>
        <p:nvPicPr>
          <p:cNvPr id="9" name="Picture 8">
            <a:extLst>
              <a:ext uri="{FF2B5EF4-FFF2-40B4-BE49-F238E27FC236}">
                <a16:creationId xmlns:a16="http://schemas.microsoft.com/office/drawing/2014/main" id="{AE78E776-325E-4B8A-B1BA-859D02FAD2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68625" y="6145675"/>
            <a:ext cx="558730" cy="441698"/>
          </a:xfrm>
          <a:prstGeom prst="rect">
            <a:avLst/>
          </a:prstGeom>
        </p:spPr>
      </p:pic>
    </p:spTree>
    <p:extLst>
      <p:ext uri="{BB962C8B-B14F-4D97-AF65-F5344CB8AC3E}">
        <p14:creationId xmlns:p14="http://schemas.microsoft.com/office/powerpoint/2010/main" val="3562432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1608</TotalTime>
  <Words>1842</Words>
  <Application>Microsoft Office PowerPoint</Application>
  <PresentationFormat>Widescreen</PresentationFormat>
  <Paragraphs>118</Paragraphs>
  <Slides>16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Montserrat Black</vt:lpstr>
      <vt:lpstr>Nunito Sans SemiBold</vt:lpstr>
      <vt:lpstr>Tahoma</vt:lpstr>
      <vt:lpstr>Wingdings</vt:lpstr>
      <vt:lpstr>Office Theme</vt:lpstr>
      <vt:lpstr>PowerPoint Presentation</vt:lpstr>
      <vt:lpstr>PowerPoint Presentation</vt:lpstr>
      <vt:lpstr>Protective Put</vt:lpstr>
      <vt:lpstr>Short Put </vt:lpstr>
      <vt:lpstr>Graphs of a Short Put Option</vt:lpstr>
      <vt:lpstr>How to manage a Short Put  on Expiration</vt:lpstr>
      <vt:lpstr>Selling a Cash Secured Put</vt:lpstr>
      <vt:lpstr>Cash Secured Put Example</vt:lpstr>
      <vt:lpstr>Cash Secured Put Example</vt:lpstr>
      <vt:lpstr>Selling Put Spreads Vs. Selling Naked Puts</vt:lpstr>
      <vt:lpstr>Bull Put Spread</vt:lpstr>
      <vt:lpstr>Graphs of a Bull Put Spread</vt:lpstr>
      <vt:lpstr>Selling Put Spreads Vs. Selling  Naked Puts</vt:lpstr>
      <vt:lpstr>Covered Put Write</vt:lpstr>
      <vt:lpstr>Other Put Strategies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427</cp:revision>
  <dcterms:created xsi:type="dcterms:W3CDTF">2020-06-17T05:33:19Z</dcterms:created>
  <dcterms:modified xsi:type="dcterms:W3CDTF">2024-02-06T16:13:15Z</dcterms:modified>
</cp:coreProperties>
</file>