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3"/>
  </p:notesMasterIdLst>
  <p:handoutMasterIdLst>
    <p:handoutMasterId r:id="rId24"/>
  </p:handoutMasterIdLst>
  <p:sldIdLst>
    <p:sldId id="319" r:id="rId3"/>
    <p:sldId id="258" r:id="rId4"/>
    <p:sldId id="259" r:id="rId5"/>
    <p:sldId id="260" r:id="rId6"/>
    <p:sldId id="276" r:id="rId7"/>
    <p:sldId id="262" r:id="rId8"/>
    <p:sldId id="32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a:srgbClr val="C7CDD8"/>
    <a:srgbClr val="00010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5" autoAdjust="0"/>
  </p:normalViewPr>
  <p:slideViewPr>
    <p:cSldViewPr snapToGrid="0">
      <p:cViewPr varScale="1">
        <p:scale>
          <a:sx n="81" d="100"/>
          <a:sy n="81" d="100"/>
        </p:scale>
        <p:origin x="1812"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3" d="100"/>
          <a:sy n="53" d="100"/>
        </p:scale>
        <p:origin x="20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2/6/2024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5BF10-6F8A-49F7-934A-F08EB875765B}" type="slidenum">
              <a:rPr lang="en-US" smtClean="0"/>
              <a:t>4</a:t>
            </a:fld>
            <a:endParaRPr lang="en-US"/>
          </a:p>
        </p:txBody>
      </p:sp>
    </p:spTree>
    <p:extLst>
      <p:ext uri="{BB962C8B-B14F-4D97-AF65-F5344CB8AC3E}">
        <p14:creationId xmlns:p14="http://schemas.microsoft.com/office/powerpoint/2010/main" val="348027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26" name="Shape 6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pPr>
              <a:buNone/>
            </a:pPr>
            <a:r>
              <a:rPr lang="x-none" sz="1800" b="0" i="0" u="none" strike="noStrike" cap="none" baseline="0"/>
              <a:t>Explain the differnce of outcomes if you bought the ITM ATM or OTM Puts</a:t>
            </a:r>
          </a:p>
          <a:p>
            <a:endParaRPr lang="x-none" sz="1800" b="0" i="0" u="none" strike="noStrike" cap="none" baseline="0"/>
          </a:p>
          <a:p>
            <a:endParaRPr lang="x-none" sz="1800" b="0" i="0" u="none" strike="noStrike" cap="none" baseline="0"/>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comparted to a 12 month option as far more theta efffect.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627" name="Shape 6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35" name="Shape 6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This is of course the ideal Scenario for a long Put.</a:t>
            </a:r>
          </a:p>
          <a:p>
            <a:endParaRPr lang="x-none" sz="1800" b="0" i="0" u="none" strike="noStrike" cap="none" baseline="0"/>
          </a:p>
          <a:p>
            <a:pPr>
              <a:buNone/>
            </a:pPr>
            <a:r>
              <a:rPr lang="x-none" sz="1800" b="0" i="0" u="none" strike="noStrike" cap="none" baseline="0"/>
              <a:t>Puts have many advantages if you are bearish. First some people cannot short stocks in there accounts so the would not even be able to speculate that a stock goes down.</a:t>
            </a:r>
          </a:p>
          <a:p>
            <a:pPr>
              <a:buNone/>
            </a:pPr>
            <a:r>
              <a:rPr lang="x-none" sz="1800" b="0" i="0" u="none" strike="noStrike" cap="none" baseline="0"/>
              <a:t>With Puts it is considered a long asset, that increases as the stock price goes down. </a:t>
            </a:r>
          </a:p>
          <a:p>
            <a:endParaRPr lang="x-none" sz="1800" b="0" i="0" u="none" strike="noStrike" cap="none" baseline="0"/>
          </a:p>
          <a:p>
            <a:pPr>
              <a:buNone/>
            </a:pPr>
            <a:r>
              <a:rPr lang="x-none" sz="1800" b="0" i="0" u="none" strike="noStrike" cap="none" baseline="0"/>
              <a:t>Also even if you could short stock, the leverage of the put will create a larger gain in terms of percentage than just the short stock.</a:t>
            </a:r>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compared to a 12 month option as far more theta effect.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636" name="Shape 6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42" name="Shape 6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So this is the end the basic Puts and Calls</a:t>
            </a:r>
          </a:p>
          <a:p>
            <a:endParaRPr lang="x-none" sz="1800" b="0" i="0" u="none" strike="noStrike" cap="none" baseline="0"/>
          </a:p>
          <a:p>
            <a:pPr>
              <a:buNone/>
            </a:pPr>
            <a:r>
              <a:rPr lang="x-none" sz="1800" b="0" i="0" u="none" strike="noStrike" cap="none" baseline="0"/>
              <a:t>Before we can go on to More complex strategies the next chapter will be on a trading technique that I have mastered for over 11 years on WHEN to trade and WHAT to Trade.</a:t>
            </a:r>
          </a:p>
        </p:txBody>
      </p:sp>
      <p:sp>
        <p:nvSpPr>
          <p:cNvPr id="643" name="Shape 6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Where is ITM?</a:t>
            </a:r>
          </a:p>
          <a:p>
            <a:endParaRPr lang="x-none" sz="1800" b="0" i="0" u="none" strike="noStrike" cap="none" baseline="0"/>
          </a:p>
          <a:p>
            <a:pPr>
              <a:buNone/>
            </a:pPr>
            <a:r>
              <a:rPr lang="x-none" sz="1800" b="0" i="0" u="none" strike="noStrike" cap="none" baseline="0"/>
              <a:t>Where is ATM?</a:t>
            </a:r>
          </a:p>
          <a:p>
            <a:endParaRPr lang="x-none" sz="1800" b="0" i="0" u="none" strike="noStrike" cap="none" baseline="0"/>
          </a:p>
          <a:p>
            <a:pPr>
              <a:buNone/>
            </a:pPr>
            <a:r>
              <a:rPr lang="x-none" sz="1800" b="0" i="0" u="none" strike="noStrike" cap="none" baseline="0"/>
              <a:t>Where is OTM?</a:t>
            </a:r>
          </a:p>
          <a:p>
            <a:endParaRPr lang="x-none" sz="1800" b="0" i="0" u="none" strike="noStrike" cap="none" baseline="0"/>
          </a:p>
          <a:p>
            <a:pPr marL="171450" marR="0" lvl="0" indent="-171450" algn="l" rtl="0">
              <a:buClr>
                <a:srgbClr val="000000"/>
              </a:buClr>
              <a:buSzPct val="101851"/>
              <a:buFont typeface="Arial"/>
              <a:buChar char="•"/>
            </a:pPr>
            <a:r>
              <a:rPr lang="x-none" sz="1800" b="0" i="0" u="none" strike="noStrike" cap="none" baseline="0"/>
              <a:t>As the stock rises the deltas will be at the steepest slope or rate of increase as it moves from OTM towards ATM. It then levels off and a decelerating rate of change as it moves deeper ITM.</a:t>
            </a:r>
          </a:p>
          <a:p>
            <a:endParaRPr lang="x-none" sz="1800" b="0" i="0" u="none" strike="noStrike" cap="none" baseline="0"/>
          </a:p>
          <a:p>
            <a:endParaRPr lang="x-none" sz="1800" b="0" i="0" u="none" strike="noStrike" cap="none" baseline="0"/>
          </a:p>
          <a:p>
            <a:pPr>
              <a:buNone/>
            </a:pPr>
            <a:r>
              <a:rPr lang="x-none" sz="1200" b="1" i="0" u="none" strike="noStrike" cap="none" baseline="0">
                <a:solidFill>
                  <a:schemeClr val="dk1"/>
                </a:solidFill>
                <a:latin typeface="Calibri"/>
                <a:ea typeface="Calibri"/>
                <a:cs typeface="Calibri"/>
                <a:sym typeface="Calibri"/>
              </a:rPr>
              <a:t>Andrew Keene's Tip: </a:t>
            </a:r>
            <a:r>
              <a:rPr lang="x-none" sz="1200" b="0" i="0" u="none" strike="noStrike" cap="none" baseline="0">
                <a:solidFill>
                  <a:schemeClr val="dk1"/>
                </a:solidFill>
                <a:latin typeface="Calibri"/>
                <a:ea typeface="Calibri"/>
                <a:cs typeface="Calibri"/>
                <a:sym typeface="Calibri"/>
              </a:rPr>
              <a:t>In general, Buying Calls in one of my least favorite strategies, because as everyone knows as the stock market or stocks increase in value then the volatility or Vix usually decreases.  So if I am long an XYZ August 25 Call for $1 when the stock is $21 and the delta is 30, sometimes if the stock moves from $21 to $22 then the call will only increase in value to $1.25, because of the decrease in volatility.  Also, stocks usually tend to grind higher higher, making Calls even harder to trade than Puts.   </a:t>
            </a:r>
          </a:p>
          <a:p>
            <a:endParaRPr lang="x-none" sz="1200" b="0" i="0" u="none" strike="noStrike" cap="none" baseline="0">
              <a:solidFill>
                <a:schemeClr val="dk1"/>
              </a:solidFill>
              <a:latin typeface="Calibri"/>
              <a:ea typeface="Calibri"/>
              <a:cs typeface="Calibri"/>
              <a:sym typeface="Calibri"/>
            </a:endParaRPr>
          </a:p>
          <a:p>
            <a:pPr>
              <a:buNone/>
            </a:pPr>
            <a:r>
              <a:rPr lang="x-none" sz="1200" b="1" i="0" u="none" strike="noStrike" cap="none" baseline="0">
                <a:solidFill>
                  <a:schemeClr val="dk1"/>
                </a:solidFill>
                <a:latin typeface="Calibri"/>
                <a:ea typeface="Calibri"/>
                <a:cs typeface="Calibri"/>
                <a:sym typeface="Calibri"/>
              </a:rPr>
              <a:t>Keene's Trading Tips</a:t>
            </a:r>
            <a:r>
              <a:rPr lang="x-none" sz="1200" b="0" i="0" u="none" strike="noStrike" cap="none" baseline="0">
                <a:solidFill>
                  <a:schemeClr val="dk1"/>
                </a:solidFill>
                <a:latin typeface="Calibri"/>
                <a:ea typeface="Calibri"/>
                <a:cs typeface="Calibri"/>
                <a:sym typeface="Calibri"/>
              </a:rPr>
              <a:t>: Don’t buy Dream Calls out of the money. A mistake of novice trades is to often buy what I call “lotto tickets” or calls deep out of the money. Even thought these options could potentially increase more than ATM options for huge gains there is a reason they are priced so low. OTM options have low delta, remember delta can be represented by the probability of a option expiring in the money. So the low deltas clearly show that the probability of the OTM calls making $ are much lower than the ATM and ITM.  </a:t>
            </a:r>
          </a:p>
        </p:txBody>
      </p:sp>
      <p:sp>
        <p:nvSpPr>
          <p:cNvPr id="557" name="Shape 5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extLst>
      <p:ext uri="{BB962C8B-B14F-4D97-AF65-F5344CB8AC3E}">
        <p14:creationId xmlns:p14="http://schemas.microsoft.com/office/powerpoint/2010/main" val="132945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826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 Remember with just long calls we are expecting the stock to not just move up a little but a lot in a short period of time.</a:t>
            </a:r>
          </a:p>
          <a:p>
            <a:pPr>
              <a:buNone/>
            </a:pPr>
            <a:r>
              <a:rPr lang="x-none" sz="1800" b="0" i="0" u="none" strike="noStrike" cap="none" baseline="0"/>
              <a:t>Everyday that goes by and the stock doesn’t move or stays below breakeven this position will lose value. </a:t>
            </a:r>
          </a:p>
          <a:p>
            <a:endParaRPr lang="x-none" sz="1800" b="0" i="0" u="none" strike="noStrike" cap="none" baseline="0"/>
          </a:p>
          <a:p>
            <a:pPr>
              <a:buNone/>
            </a:pPr>
            <a:r>
              <a:rPr lang="x-none" sz="1800" b="0" i="0" u="none" strike="noStrike" cap="none" baseline="0"/>
              <a:t>Ideally I look for a stock that is already in a upwards trend. </a:t>
            </a:r>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compared to a 12 month option as far more theta effect.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a:p>
            <a:endParaRPr lang="x-none" sz="1800" b="0" i="0" u="none" strike="noStrike" cap="none" baseline="0"/>
          </a:p>
        </p:txBody>
      </p:sp>
      <p:sp>
        <p:nvSpPr>
          <p:cNvPr id="574" name="Shape 5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82" name="Shape 5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pPr>
              <a:buNone/>
            </a:pPr>
            <a:r>
              <a:rPr lang="x-none" sz="1800" b="0" i="0" u="none" strike="noStrike" cap="none" baseline="0"/>
              <a:t>Explain the difference between the outcomes if you bought ITM, ATM, OTM calls…</a:t>
            </a:r>
          </a:p>
          <a:p>
            <a:endParaRPr lang="x-none" sz="1800" b="0" i="0" u="none" strike="noStrike" cap="none" baseline="0"/>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comparted to a 12 month option as far more theta efffect.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583" name="Shape 5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91" name="Shape 5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Puts price will increase with the fall of the underlying stock price</a:t>
            </a:r>
          </a:p>
          <a:p>
            <a:endParaRPr lang="x-none" sz="1800" b="0" i="0" u="none" strike="noStrike" cap="none" baseline="0"/>
          </a:p>
          <a:p>
            <a:endParaRPr lang="x-none" sz="1800" b="0" i="0" u="none" strike="noStrike" cap="none" baseline="0"/>
          </a:p>
        </p:txBody>
      </p:sp>
      <p:sp>
        <p:nvSpPr>
          <p:cNvPr id="592" name="Shape 5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09" name="Shape 6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Where is ITM?</a:t>
            </a:r>
          </a:p>
          <a:p>
            <a:endParaRPr lang="x-none" sz="1800" b="0" i="0" u="none" strike="noStrike" cap="none" baseline="0"/>
          </a:p>
          <a:p>
            <a:pPr>
              <a:buNone/>
            </a:pPr>
            <a:r>
              <a:rPr lang="x-none" sz="1800" b="0" i="0" u="none" strike="noStrike" cap="none" baseline="0"/>
              <a:t>Where is ATM?</a:t>
            </a:r>
          </a:p>
          <a:p>
            <a:endParaRPr lang="x-none" sz="1800" b="0" i="0" u="none" strike="noStrike" cap="none" baseline="0"/>
          </a:p>
          <a:p>
            <a:pPr>
              <a:buNone/>
            </a:pPr>
            <a:r>
              <a:rPr lang="x-none" sz="1800" b="0" i="0" u="none" strike="noStrike" cap="none" baseline="0"/>
              <a:t>Where is OTM?</a:t>
            </a:r>
          </a:p>
          <a:p>
            <a:endParaRPr lang="x-none" sz="1800" b="0" i="0" u="none" strike="noStrike" cap="none" baseline="0"/>
          </a:p>
          <a:p>
            <a:pPr>
              <a:buNone/>
            </a:pPr>
            <a:r>
              <a:rPr lang="x-none" sz="1200" b="1" i="0" u="none" strike="noStrike" cap="none" baseline="0">
                <a:solidFill>
                  <a:schemeClr val="dk1"/>
                </a:solidFill>
                <a:latin typeface="Calibri"/>
                <a:ea typeface="Calibri"/>
                <a:cs typeface="Calibri"/>
                <a:sym typeface="Calibri"/>
              </a:rPr>
              <a:t>Andrew Keene's Tip:</a:t>
            </a:r>
            <a:r>
              <a:rPr lang="x-none" sz="1200" b="0" i="0" u="none" strike="noStrike" cap="none" baseline="0">
                <a:solidFill>
                  <a:schemeClr val="dk1"/>
                </a:solidFill>
                <a:latin typeface="Calibri"/>
                <a:ea typeface="Calibri"/>
                <a:cs typeface="Calibri"/>
                <a:sym typeface="Calibri"/>
              </a:rPr>
              <a:t>  As the opposite of owning Calls, I love to own Puts.  Not only will I make money owning Puts as the stock goes down in value, but also the volatility and Vix usually increases in value as the stock market or stocks decrease.  If I am Long Puts I will make money on the Puts and also the increase in volatility.</a:t>
            </a:r>
          </a:p>
          <a:p>
            <a:endParaRPr lang="x-none" sz="1200" b="0" i="0" u="none" strike="noStrike" cap="none" baseline="0">
              <a:solidFill>
                <a:schemeClr val="dk1"/>
              </a:solidFill>
              <a:latin typeface="Calibri"/>
              <a:ea typeface="Calibri"/>
              <a:cs typeface="Calibri"/>
              <a:sym typeface="Calibri"/>
            </a:endParaRPr>
          </a:p>
          <a:p>
            <a:pPr>
              <a:buNone/>
            </a:pPr>
            <a:r>
              <a:rPr lang="x-none" sz="1200" b="0" i="0" u="none" strike="noStrike" cap="none" baseline="0">
                <a:solidFill>
                  <a:schemeClr val="dk1"/>
                </a:solidFill>
                <a:latin typeface="Calibri"/>
                <a:ea typeface="Calibri"/>
                <a:cs typeface="Calibri"/>
                <a:sym typeface="Calibri"/>
              </a:rPr>
              <a:t>In 2002 when I first started to trade, I was taught never sell Cheap Puts under $.25, they can explode in your face, only buy them.  So within my first 3 months trading I bought 150 KFT Puts for $.30 as I got laughed at by the entire Pit.  Well, 4 days later they lowered their guidance and the Puts exploded to $3.50.  Over $35k profit and I will never be Short Cheap Puts again.</a:t>
            </a:r>
          </a:p>
        </p:txBody>
      </p:sp>
      <p:sp>
        <p:nvSpPr>
          <p:cNvPr id="610" name="Shape 6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17" name="Shape 6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Management</a:t>
            </a:r>
          </a:p>
          <a:p>
            <a:endParaRPr lang="x-none" sz="1800" b="0" i="0" u="none" strike="noStrike" cap="none" baseline="0"/>
          </a:p>
          <a:p>
            <a:pPr>
              <a:buNone/>
            </a:pPr>
            <a:r>
              <a:rPr lang="x-none" sz="1800" b="0" i="0" u="none" strike="noStrike" cap="none" baseline="0"/>
              <a:t>Picture of falling stock price</a:t>
            </a:r>
          </a:p>
        </p:txBody>
      </p:sp>
      <p:sp>
        <p:nvSpPr>
          <p:cNvPr id="618" name="Shape 6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DA5C-3222-4278-87DB-18BFF5FDB22F}" type="datetime1">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B22B7B-F849-4AB3-9F95-0DADF8D5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53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30509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485886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722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1457391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8633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35471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85255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230101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81702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892439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1552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7593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3279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70472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12436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80813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867676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2598084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3347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372981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2586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178571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11971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11133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306988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4390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35179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260670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871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355447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5212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032965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836091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18577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290076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70797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theme" Target="../theme/theme2.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2/6/2024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711" r:id="rId28"/>
    <p:sldLayoutId id="2147483712" r:id="rId29"/>
    <p:sldLayoutId id="2147483714" r:id="rId3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2/6/2024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2742940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8" r:id="rId31"/>
    <p:sldLayoutId id="2147483709" r:id="rId32"/>
    <p:sldLayoutId id="2147483710" r:id="rId33"/>
    <p:sldLayoutId id="2147483715" r:id="rId3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2.xml"/><Relationship Id="rId5" Type="http://schemas.openxmlformats.org/officeDocument/2006/relationships/image" Target="../media/image20.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40.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png"/><Relationship Id="rId2" Type="http://schemas.openxmlformats.org/officeDocument/2006/relationships/image" Target="../media/image31.jpg"/><Relationship Id="rId1" Type="http://schemas.openxmlformats.org/officeDocument/2006/relationships/slideLayout" Target="../slideLayouts/slideLayout5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ontserrat Black" panose="00000A00000000000000" pitchFamily="2" charset="0"/>
                </a:rPr>
                <a:t>Calls and Puts</a:t>
              </a: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14265" y="2878166"/>
            <a:ext cx="4237180"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64687" y="3979833"/>
            <a:ext cx="2536335" cy="400110"/>
          </a:xfrm>
          <a:prstGeom prst="rect">
            <a:avLst/>
          </a:prstGeom>
          <a:noFill/>
        </p:spPr>
        <p:txBody>
          <a:bodyPr wrap="none" rtlCol="0">
            <a:spAutoFit/>
          </a:bodyPr>
          <a:lstStyle/>
          <a:p>
            <a:r>
              <a:rPr lang="en-US" sz="2000" dirty="0">
                <a:solidFill>
                  <a:srgbClr val="FFC000"/>
                </a:solidFill>
              </a:rPr>
              <a:t>http://alphashark.com</a:t>
            </a: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601081" y="639014"/>
            <a:ext cx="2512194" cy="654483"/>
          </a:xfrm>
        </p:spPr>
        <p:txBody>
          <a:bodyPr vert="horz" lIns="91440" tIns="45720" rIns="91440" bIns="45720" rtlCol="0" anchor="b">
            <a:normAutofit/>
          </a:bodyPr>
          <a:lstStyle/>
          <a:p>
            <a:r>
              <a:rPr lang="en-US" sz="3200" b="1" dirty="0">
                <a:latin typeface="+mj-lt"/>
                <a:cs typeface="+mj-cs"/>
              </a:rPr>
              <a:t>Covered Calls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4294967295"/>
          </p:nvPr>
        </p:nvSpPr>
        <p:spPr>
          <a:xfrm>
            <a:off x="324059" y="2087924"/>
            <a:ext cx="4789362" cy="3867708"/>
          </a:xfrm>
        </p:spPr>
        <p:txBody>
          <a:bodyPr vert="horz" lIns="91440" tIns="45720" rIns="91440" bIns="45720" rtlCol="0">
            <a:normAutofit fontScale="40000" lnSpcReduction="20000"/>
          </a:bodyPr>
          <a:lstStyle/>
          <a:p>
            <a:pPr marL="0" indent="0">
              <a:buNone/>
            </a:pPr>
            <a:r>
              <a:rPr lang="en-US" sz="4000" b="1" dirty="0">
                <a:latin typeface="+mn-lt"/>
                <a:cs typeface="+mn-cs"/>
              </a:rPr>
              <a:t>Covered Call</a:t>
            </a:r>
            <a:r>
              <a:rPr lang="en-US" sz="4000" b="0" dirty="0">
                <a:latin typeface="+mn-lt"/>
                <a:cs typeface="+mn-cs"/>
              </a:rPr>
              <a:t>:</a:t>
            </a:r>
          </a:p>
          <a:p>
            <a:pPr marL="0" indent="0">
              <a:buNone/>
            </a:pPr>
            <a:endParaRPr lang="en-US" sz="4000" b="0" dirty="0">
              <a:latin typeface="+mn-lt"/>
              <a:cs typeface="+mn-cs"/>
            </a:endParaRPr>
          </a:p>
          <a:p>
            <a:pPr marL="0" indent="0">
              <a:buNone/>
            </a:pPr>
            <a:r>
              <a:rPr lang="en-US" sz="4000" b="0" dirty="0">
                <a:latin typeface="+mn-lt"/>
                <a:cs typeface="+mn-cs"/>
              </a:rPr>
              <a:t>Selling OTM calls against a long stock position.</a:t>
            </a:r>
          </a:p>
          <a:p>
            <a:pPr marL="0" indent="0">
              <a:buNone/>
            </a:pPr>
            <a:endParaRPr lang="en-US" sz="4000" b="0" dirty="0">
              <a:latin typeface="+mn-lt"/>
              <a:cs typeface="+mn-cs"/>
            </a:endParaRPr>
          </a:p>
          <a:p>
            <a:pPr marL="0" indent="0">
              <a:buNone/>
            </a:pPr>
            <a:r>
              <a:rPr lang="en-US" sz="4000" b="0" dirty="0">
                <a:latin typeface="+mn-lt"/>
                <a:cs typeface="+mn-cs"/>
              </a:rPr>
              <a:t>Can be used to create an additional revenue stream </a:t>
            </a:r>
          </a:p>
          <a:p>
            <a:pPr marL="0" indent="0">
              <a:buNone/>
            </a:pPr>
            <a:r>
              <a:rPr lang="en-US" sz="4000" dirty="0">
                <a:latin typeface="+mn-lt"/>
                <a:cs typeface="+mn-cs"/>
              </a:rPr>
              <a:t>w</a:t>
            </a:r>
            <a:r>
              <a:rPr lang="en-US" sz="4000" b="0" dirty="0">
                <a:latin typeface="+mn-lt"/>
                <a:cs typeface="+mn-cs"/>
              </a:rPr>
              <a:t>hen stock is stagnant.  </a:t>
            </a:r>
          </a:p>
          <a:p>
            <a:pPr marL="0" indent="0">
              <a:buNone/>
            </a:pPr>
            <a:endParaRPr lang="en-US" sz="4000" b="0" dirty="0">
              <a:latin typeface="+mn-lt"/>
              <a:cs typeface="+mn-cs"/>
            </a:endParaRPr>
          </a:p>
          <a:p>
            <a:pPr marL="0" indent="0">
              <a:buNone/>
            </a:pPr>
            <a:r>
              <a:rPr lang="en-US" sz="4000" b="0" dirty="0">
                <a:latin typeface="+mn-lt"/>
                <a:cs typeface="+mn-cs"/>
              </a:rPr>
              <a:t>Limited risk and limited reward</a:t>
            </a:r>
          </a:p>
          <a:p>
            <a:pPr marL="0" indent="0">
              <a:buNone/>
            </a:pPr>
            <a:endParaRPr lang="en-US" sz="4000" b="0" dirty="0">
              <a:latin typeface="+mn-lt"/>
              <a:cs typeface="+mn-cs"/>
            </a:endParaRPr>
          </a:p>
          <a:p>
            <a:pPr marL="0" indent="0">
              <a:buNone/>
            </a:pPr>
            <a:r>
              <a:rPr lang="en-US" sz="4000" b="0" dirty="0">
                <a:latin typeface="+mn-lt"/>
                <a:cs typeface="+mn-cs"/>
              </a:rPr>
              <a:t>Good if I think the stock will trade flat and want to </a:t>
            </a:r>
          </a:p>
          <a:p>
            <a:pPr marL="0" indent="0">
              <a:buNone/>
            </a:pPr>
            <a:r>
              <a:rPr lang="en-US" sz="4000" b="0" dirty="0">
                <a:latin typeface="+mn-lt"/>
                <a:cs typeface="+mn-cs"/>
              </a:rPr>
              <a:t>receive extra income from a speculator</a:t>
            </a:r>
          </a:p>
          <a:p>
            <a:pPr marL="0" indent="0">
              <a:buNone/>
            </a:pPr>
            <a:endParaRPr lang="en-US" sz="1200" b="0" dirty="0">
              <a:latin typeface="+mn-lt"/>
              <a:cs typeface="+mn-cs"/>
            </a:endParaRPr>
          </a:p>
        </p:txBody>
      </p:sp>
      <p:pic>
        <p:nvPicPr>
          <p:cNvPr id="6" name="Picture Placeholder 5" descr="A picture containing person, blur&#10;&#10;Description automatically generated">
            <a:extLst>
              <a:ext uri="{FF2B5EF4-FFF2-40B4-BE49-F238E27FC236}">
                <a16:creationId xmlns:a16="http://schemas.microsoft.com/office/drawing/2014/main" id="{4B50EA8C-009A-27DF-1E5A-B0C9FD0AA4D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2502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Picture 7">
            <a:extLst>
              <a:ext uri="{FF2B5EF4-FFF2-40B4-BE49-F238E27FC236}">
                <a16:creationId xmlns:a16="http://schemas.microsoft.com/office/drawing/2014/main" id="{FFECA9F2-56F6-A2FB-AF16-7D6AB2ED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55" y="2300934"/>
            <a:ext cx="3474720" cy="35247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07EDAA8-75F1-80B5-4886-CE6FCAE61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11" y="279827"/>
            <a:ext cx="787488" cy="622541"/>
          </a:xfrm>
          <a:prstGeom prst="rect">
            <a:avLst/>
          </a:prstGeom>
        </p:spPr>
      </p:pic>
      <p:pic>
        <p:nvPicPr>
          <p:cNvPr id="14" name="Picture 13" descr="Line chart&#10;&#10;Description automatically generated with medium confidence">
            <a:extLst>
              <a:ext uri="{FF2B5EF4-FFF2-40B4-BE49-F238E27FC236}">
                <a16:creationId xmlns:a16="http://schemas.microsoft.com/office/drawing/2014/main" id="{F709CF64-76DB-ECF6-2437-E35A315AF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8911" y="3858127"/>
            <a:ext cx="2658477" cy="2658477"/>
          </a:xfrm>
          <a:prstGeom prst="rect">
            <a:avLst/>
          </a:prstGeom>
        </p:spPr>
      </p:pic>
    </p:spTree>
    <p:extLst>
      <p:ext uri="{BB962C8B-B14F-4D97-AF65-F5344CB8AC3E}">
        <p14:creationId xmlns:p14="http://schemas.microsoft.com/office/powerpoint/2010/main" val="128291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4"/>
        <p:cNvGrpSpPr/>
        <p:nvPr/>
      </p:nvGrpSpPr>
      <p:grpSpPr>
        <a:xfrm>
          <a:off x="0" y="0"/>
          <a:ext cx="0" cy="0"/>
          <a:chOff x="0" y="0"/>
          <a:chExt cx="0" cy="0"/>
        </a:xfrm>
      </p:grpSpPr>
      <p:sp useBgFill="1">
        <p:nvSpPr>
          <p:cNvPr id="591" name="Rectangle 590">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Shape 585"/>
          <p:cNvSpPr txBox="1">
            <a:spLocks noGrp="1"/>
          </p:cNvSpPr>
          <p:nvPr>
            <p:ph type="title" idx="4294967295"/>
          </p:nvPr>
        </p:nvSpPr>
        <p:spPr>
          <a:xfrm>
            <a:off x="2935451" y="390898"/>
            <a:ext cx="2217821" cy="749496"/>
          </a:xfrm>
          <a:prstGeom prst="rect">
            <a:avLst/>
          </a:prstGeom>
        </p:spPr>
        <p:txBody>
          <a:bodyPr vert="horz" lIns="91440" tIns="45720" rIns="91440" bIns="45720" rtlCol="0" anchor="b" anchorCtr="0">
            <a:normAutofit/>
          </a:bodyPr>
          <a:lstStyle/>
          <a:p>
            <a:pPr>
              <a:buSzPct val="25000"/>
            </a:pPr>
            <a:r>
              <a:rPr lang="en-US" sz="3200" kern="1200" dirty="0">
                <a:solidFill>
                  <a:schemeClr val="tx1"/>
                </a:solidFill>
                <a:latin typeface="+mj-lt"/>
                <a:ea typeface="+mj-ea"/>
                <a:cs typeface="+mj-cs"/>
              </a:rPr>
              <a:t>Put Options</a:t>
            </a:r>
          </a:p>
        </p:txBody>
      </p:sp>
      <p:sp>
        <p:nvSpPr>
          <p:cNvPr id="586" name="Shape 586"/>
          <p:cNvSpPr txBox="1">
            <a:spLocks noGrp="1"/>
          </p:cNvSpPr>
          <p:nvPr>
            <p:ph type="body" idx="4294967295"/>
          </p:nvPr>
        </p:nvSpPr>
        <p:spPr>
          <a:xfrm>
            <a:off x="838198" y="1531292"/>
            <a:ext cx="4783697" cy="2162403"/>
          </a:xfrm>
          <a:prstGeom prst="rect">
            <a:avLst/>
          </a:prstGeom>
        </p:spPr>
        <p:txBody>
          <a:bodyPr vert="horz" lIns="91440" tIns="45720" rIns="91440" bIns="45720" rtlCol="0" anchorCtr="0">
            <a:normAutofit/>
          </a:bodyPr>
          <a:lstStyle/>
          <a:p>
            <a:pPr>
              <a:spcBef>
                <a:spcPts val="320"/>
              </a:spcBef>
              <a:buClr>
                <a:srgbClr val="14456F"/>
              </a:buClr>
              <a:buSzPct val="25000"/>
            </a:pPr>
            <a:r>
              <a:rPr lang="en-US" sz="2000" b="0" dirty="0">
                <a:latin typeface="+mn-lt"/>
                <a:cs typeface="+mn-cs"/>
                <a:sym typeface="Tahoma"/>
              </a:rPr>
              <a:t>A Put option is a contract that gives the buyer of the option the right, but not the obligation, to sell a fixed number of contracts or shares of the underlying asset at a fixed price, on or </a:t>
            </a:r>
            <a:r>
              <a:rPr lang="en-US" sz="1800" b="0" dirty="0">
                <a:latin typeface="+mn-lt"/>
                <a:cs typeface="+mn-cs"/>
                <a:sym typeface="Tahoma"/>
              </a:rPr>
              <a:t>before</a:t>
            </a:r>
            <a:r>
              <a:rPr lang="en-US" sz="2000" b="0" dirty="0">
                <a:latin typeface="+mn-lt"/>
                <a:cs typeface="+mn-cs"/>
                <a:sym typeface="Tahoma"/>
              </a:rPr>
              <a:t> a set expiration date. The buyer pays a premium to a seller for this right.</a:t>
            </a:r>
          </a:p>
        </p:txBody>
      </p:sp>
      <p:pic>
        <p:nvPicPr>
          <p:cNvPr id="4" name="Picture Placeholder 3">
            <a:extLst>
              <a:ext uri="{FF2B5EF4-FFF2-40B4-BE49-F238E27FC236}">
                <a16:creationId xmlns:a16="http://schemas.microsoft.com/office/drawing/2014/main" id="{4852BAF0-661A-9069-D55B-F583873DDAC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073" r="26073"/>
          <a:stretch>
            <a:fillRect/>
          </a:stretch>
        </p:blipFill>
        <p:spPr>
          <a:xfrm>
            <a:off x="6307203" y="537882"/>
            <a:ext cx="4727817" cy="5582023"/>
          </a:xfrm>
          <a:prstGeom prst="rect">
            <a:avLst/>
          </a:prstGeom>
        </p:spPr>
      </p:pic>
      <p:pic>
        <p:nvPicPr>
          <p:cNvPr id="6" name="Picture 5" descr="Chart, line chart&#10;&#10;Description automatically generated">
            <a:extLst>
              <a:ext uri="{FF2B5EF4-FFF2-40B4-BE49-F238E27FC236}">
                <a16:creationId xmlns:a16="http://schemas.microsoft.com/office/drawing/2014/main" id="{E2EC8E10-7B1B-CA96-9D40-7597BCC3F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649" y="3870000"/>
            <a:ext cx="2249905" cy="2249905"/>
          </a:xfrm>
          <a:prstGeom prst="rect">
            <a:avLst/>
          </a:prstGeom>
          <a:ln>
            <a:solidFill>
              <a:srgbClr val="002060"/>
            </a:solidFill>
          </a:ln>
        </p:spPr>
      </p:pic>
      <p:pic>
        <p:nvPicPr>
          <p:cNvPr id="8" name="Picture 7" descr="A picture containing text&#10;&#10;Description automatically generated">
            <a:extLst>
              <a:ext uri="{FF2B5EF4-FFF2-40B4-BE49-F238E27FC236}">
                <a16:creationId xmlns:a16="http://schemas.microsoft.com/office/drawing/2014/main" id="{2685AADB-C2A6-304D-1CF0-70CE442F8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9119" y="6119905"/>
            <a:ext cx="665733" cy="526289"/>
          </a:xfrm>
          <a:prstGeom prst="rect">
            <a:avLst/>
          </a:prstGeom>
        </p:spPr>
      </p:pic>
    </p:spTree>
    <p:extLst>
      <p:ext uri="{BB962C8B-B14F-4D97-AF65-F5344CB8AC3E}">
        <p14:creationId xmlns:p14="http://schemas.microsoft.com/office/powerpoint/2010/main" val="45252947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A22200F-3F6F-59C7-473B-70A34801E2F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044" r="4044"/>
          <a:stretch/>
        </p:blipFill>
        <p:spPr>
          <a:xfrm>
            <a:off x="6852213" y="995937"/>
            <a:ext cx="5339786" cy="4731967"/>
          </a:xfrm>
        </p:spPr>
      </p:pic>
      <p:sp>
        <p:nvSpPr>
          <p:cNvPr id="594" name="Shape 594"/>
          <p:cNvSpPr txBox="1">
            <a:spLocks noGrp="1"/>
          </p:cNvSpPr>
          <p:nvPr>
            <p:ph type="title" idx="4294967295"/>
          </p:nvPr>
        </p:nvSpPr>
        <p:spPr>
          <a:xfrm>
            <a:off x="5175812" y="189454"/>
            <a:ext cx="1840375"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Long Put</a:t>
            </a:r>
          </a:p>
        </p:txBody>
      </p:sp>
      <p:sp>
        <p:nvSpPr>
          <p:cNvPr id="595" name="Shape 595"/>
          <p:cNvSpPr txBox="1">
            <a:spLocks noGrp="1"/>
          </p:cNvSpPr>
          <p:nvPr>
            <p:ph type="body" idx="4294967295"/>
          </p:nvPr>
        </p:nvSpPr>
        <p:spPr>
          <a:xfrm>
            <a:off x="1" y="457200"/>
            <a:ext cx="6852212" cy="6123880"/>
          </a:xfrm>
          <a:prstGeom prst="rect">
            <a:avLst/>
          </a:prstGeom>
          <a:noFill/>
          <a:ln>
            <a:noFill/>
          </a:ln>
        </p:spPr>
        <p:txBody>
          <a:bodyPr vert="horz" wrap="square" lIns="91425" tIns="45700" rIns="91425" bIns="45700" rtlCol="0" anchor="t" anchorCtr="0">
            <a:spAutoFit/>
          </a:bodyPr>
          <a:lstStyle/>
          <a:p>
            <a:pPr>
              <a:lnSpc>
                <a:spcPct val="162500"/>
              </a:lnSpc>
              <a:spcBef>
                <a:spcPts val="320"/>
              </a:spcBef>
              <a:buClr>
                <a:srgbClr val="14456F"/>
              </a:buClr>
              <a:buSzPct val="25000"/>
            </a:pPr>
            <a:r>
              <a:rPr lang="x-none" sz="1600" dirty="0">
                <a:solidFill>
                  <a:srgbClr val="000000"/>
                </a:solidFill>
                <a:latin typeface="+mn-lt"/>
                <a:ea typeface="Tahoma"/>
                <a:cs typeface="Tahoma"/>
                <a:sym typeface="Tahoma"/>
              </a:rPr>
              <a:t>Outlook on Market Direction: </a:t>
            </a:r>
            <a:r>
              <a:rPr lang="en-US" sz="1600" b="1" dirty="0">
                <a:solidFill>
                  <a:srgbClr val="000000"/>
                </a:solidFill>
                <a:latin typeface="+mn-lt"/>
                <a:ea typeface="Tahoma"/>
                <a:cs typeface="Tahoma"/>
                <a:sym typeface="Tahoma"/>
              </a:rPr>
              <a:t>Bearish</a:t>
            </a:r>
            <a:endParaRPr lang="x-none" sz="1600" b="1"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Trade</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Long </a:t>
            </a:r>
            <a:r>
              <a:rPr lang="en-US" sz="1600" b="0" dirty="0">
                <a:solidFill>
                  <a:srgbClr val="000000"/>
                </a:solidFill>
                <a:latin typeface="+mn-lt"/>
                <a:ea typeface="Tahoma"/>
                <a:cs typeface="Tahoma"/>
                <a:sym typeface="Tahoma"/>
              </a:rPr>
              <a:t>Put</a:t>
            </a:r>
            <a:r>
              <a:rPr lang="x-none" sz="1600" b="0" dirty="0">
                <a:solidFill>
                  <a:srgbClr val="000000"/>
                </a:solidFill>
                <a:latin typeface="+mn-lt"/>
                <a:ea typeface="Tahoma"/>
                <a:cs typeface="Tahoma"/>
                <a:sym typeface="Tahoma"/>
              </a:rPr>
              <a:t> Option</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Advantages</a:t>
            </a:r>
            <a:r>
              <a:rPr lang="x-none" sz="1600" dirty="0">
                <a:solidFill>
                  <a:srgbClr val="000000"/>
                </a:solidFill>
                <a:latin typeface="+mn-lt"/>
                <a:ea typeface="Tahoma"/>
                <a:cs typeface="Tahoma"/>
                <a:sym typeface="Tahoma"/>
              </a:rPr>
              <a:t> : </a:t>
            </a:r>
            <a:r>
              <a:rPr lang="x-none" sz="1600" b="0" dirty="0">
                <a:solidFill>
                  <a:srgbClr val="000000"/>
                </a:solidFill>
                <a:latin typeface="+mn-lt"/>
                <a:ea typeface="Tahoma"/>
                <a:cs typeface="Tahoma"/>
                <a:sym typeface="Tahoma"/>
              </a:rPr>
              <a:t>Much cheaper and far more leverage than</a:t>
            </a:r>
            <a:r>
              <a:rPr lang="en-US" sz="1600" b="0" dirty="0">
                <a:solidFill>
                  <a:srgbClr val="000000"/>
                </a:solidFill>
                <a:latin typeface="+mn-lt"/>
                <a:ea typeface="Tahoma"/>
                <a:cs typeface="Tahoma"/>
                <a:sym typeface="Tahoma"/>
              </a:rPr>
              <a:t> short</a:t>
            </a:r>
            <a:r>
              <a:rPr lang="x-none" sz="1600" b="0" dirty="0">
                <a:solidFill>
                  <a:srgbClr val="000000"/>
                </a:solidFill>
                <a:latin typeface="+mn-lt"/>
                <a:ea typeface="Tahoma"/>
                <a:cs typeface="Tahoma"/>
                <a:sym typeface="Tahoma"/>
              </a:rPr>
              <a:t> stock. </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Disadvantages</a:t>
            </a:r>
            <a:r>
              <a:rPr lang="x-none" sz="1600" dirty="0">
                <a:solidFill>
                  <a:srgbClr val="000000"/>
                </a:solidFill>
                <a:latin typeface="+mn-lt"/>
                <a:ea typeface="Tahoma"/>
                <a:cs typeface="Tahoma"/>
                <a:sym typeface="Tahoma"/>
              </a:rPr>
              <a:t> : </a:t>
            </a:r>
            <a:r>
              <a:rPr lang="x-none" sz="1600" b="0" dirty="0">
                <a:solidFill>
                  <a:srgbClr val="000000"/>
                </a:solidFill>
                <a:latin typeface="+mn-lt"/>
                <a:ea typeface="Tahoma"/>
                <a:cs typeface="Tahoma"/>
                <a:sym typeface="Tahoma"/>
              </a:rPr>
              <a:t>Potential for 100% loss, </a:t>
            </a:r>
            <a:r>
              <a:rPr lang="en-US" sz="1600" b="0" dirty="0">
                <a:solidFill>
                  <a:srgbClr val="000000"/>
                </a:solidFill>
                <a:latin typeface="+mn-lt"/>
                <a:ea typeface="Tahoma"/>
                <a:cs typeface="Tahoma"/>
                <a:sym typeface="Tahoma"/>
              </a:rPr>
              <a:t>theta decay, and implied volatility risk</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Max Risk </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Limited to cost paid for </a:t>
            </a:r>
            <a:r>
              <a:rPr lang="en-US" sz="1600" b="0" dirty="0">
                <a:solidFill>
                  <a:srgbClr val="000000"/>
                </a:solidFill>
                <a:latin typeface="+mn-lt"/>
                <a:ea typeface="Tahoma"/>
                <a:cs typeface="Tahoma"/>
                <a:sym typeface="Tahoma"/>
              </a:rPr>
              <a:t>Put</a:t>
            </a:r>
            <a:r>
              <a:rPr lang="x-none" sz="1600" b="0" dirty="0">
                <a:solidFill>
                  <a:srgbClr val="000000"/>
                </a:solidFill>
                <a:latin typeface="+mn-lt"/>
                <a:ea typeface="Tahoma"/>
                <a:cs typeface="Tahoma"/>
                <a:sym typeface="Tahoma"/>
              </a:rPr>
              <a:t> </a:t>
            </a:r>
            <a:endParaRPr lang="en-US" sz="1600" b="0"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Max Reward </a:t>
            </a:r>
            <a:r>
              <a:rPr lang="x-none" sz="1600" dirty="0">
                <a:solidFill>
                  <a:srgbClr val="000000"/>
                </a:solidFill>
                <a:latin typeface="+mn-lt"/>
                <a:ea typeface="Tahoma"/>
                <a:cs typeface="Tahoma"/>
                <a:sym typeface="Tahoma"/>
              </a:rPr>
              <a:t>: </a:t>
            </a:r>
            <a:r>
              <a:rPr lang="en-US" sz="1600" b="0" dirty="0">
                <a:solidFill>
                  <a:srgbClr val="000000"/>
                </a:solidFill>
                <a:latin typeface="+mn-lt"/>
                <a:ea typeface="Tahoma"/>
                <a:cs typeface="Tahoma"/>
                <a:sym typeface="Tahoma"/>
              </a:rPr>
              <a:t>Call Strike – Price of Put</a:t>
            </a:r>
            <a:endParaRPr lang="x-none" sz="1600" b="0"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Breakeven</a:t>
            </a:r>
            <a:r>
              <a:rPr lang="x-none" sz="1600" dirty="0">
                <a:solidFill>
                  <a:srgbClr val="000000"/>
                </a:solidFill>
                <a:latin typeface="+mn-lt"/>
                <a:ea typeface="Tahoma"/>
                <a:cs typeface="Tahoma"/>
                <a:sym typeface="Tahoma"/>
              </a:rPr>
              <a:t> : </a:t>
            </a:r>
            <a:r>
              <a:rPr lang="x-none" sz="1600" b="0" dirty="0">
                <a:solidFill>
                  <a:srgbClr val="000000"/>
                </a:solidFill>
                <a:latin typeface="+mn-lt"/>
                <a:ea typeface="Tahoma"/>
                <a:cs typeface="Tahoma"/>
                <a:sym typeface="Tahoma"/>
              </a:rPr>
              <a:t>Call Strike </a:t>
            </a:r>
            <a:r>
              <a:rPr lang="en-US" sz="1600" b="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Price Paid for </a:t>
            </a:r>
            <a:r>
              <a:rPr lang="en-US" sz="1600" b="0" dirty="0">
                <a:solidFill>
                  <a:srgbClr val="000000"/>
                </a:solidFill>
                <a:latin typeface="+mn-lt"/>
                <a:ea typeface="Tahoma"/>
                <a:cs typeface="Tahoma"/>
                <a:sym typeface="Tahoma"/>
              </a:rPr>
              <a:t>Put</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Delta</a:t>
            </a:r>
            <a:r>
              <a:rPr lang="x-none" sz="1600" dirty="0">
                <a:solidFill>
                  <a:srgbClr val="000000"/>
                </a:solidFill>
                <a:latin typeface="+mn-lt"/>
                <a:ea typeface="Tahoma"/>
                <a:cs typeface="Tahoma"/>
                <a:sym typeface="Tahoma"/>
              </a:rPr>
              <a:t>: </a:t>
            </a:r>
            <a:r>
              <a:rPr lang="en-US" sz="1600" b="0" dirty="0">
                <a:solidFill>
                  <a:srgbClr val="000000"/>
                </a:solidFill>
                <a:latin typeface="+mn-lt"/>
                <a:ea typeface="Tahoma"/>
                <a:cs typeface="Tahoma"/>
                <a:sym typeface="Tahoma"/>
              </a:rPr>
              <a:t>Negative</a:t>
            </a:r>
            <a:r>
              <a:rPr lang="en-US" sz="1600" dirty="0">
                <a:solidFill>
                  <a:srgbClr val="000000"/>
                </a:solidFill>
                <a:latin typeface="+mn-lt"/>
                <a:ea typeface="Tahoma"/>
                <a:cs typeface="Tahoma"/>
                <a:sym typeface="Tahoma"/>
              </a:rPr>
              <a:t>:</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The more In-the-Money the Call is, the higher the delta</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Gamma</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Positive</a:t>
            </a:r>
            <a:r>
              <a:rPr lang="en-US" sz="1600" b="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The closest to At-the-Money and closer to expiration the higher the gamma</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Theta</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Negative</a:t>
            </a:r>
            <a:r>
              <a:rPr lang="en-US" sz="1600" b="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passing time hurts this trade</a:t>
            </a:r>
            <a:endParaRPr lang="en-US" sz="1600"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Vega</a:t>
            </a:r>
            <a:r>
              <a:rPr lang="x-none" sz="160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Positive</a:t>
            </a:r>
            <a:r>
              <a:rPr lang="en-US" sz="1600" b="0" dirty="0">
                <a:solidFill>
                  <a:srgbClr val="000000"/>
                </a:solidFill>
                <a:latin typeface="+mn-lt"/>
                <a:ea typeface="Tahoma"/>
                <a:cs typeface="Tahoma"/>
                <a:sym typeface="Tahoma"/>
              </a:rPr>
              <a:t>:</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a rise in volatility in helpful for long call position</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Rho</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Positive</a:t>
            </a:r>
            <a:r>
              <a:rPr lang="en-US" sz="1600" b="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a rise in interest rates will increase the value of the call</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Synthetic</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Long </a:t>
            </a:r>
            <a:r>
              <a:rPr lang="en-US" sz="1600" b="0" dirty="0">
                <a:solidFill>
                  <a:srgbClr val="000000"/>
                </a:solidFill>
                <a:latin typeface="+mn-lt"/>
                <a:ea typeface="Tahoma"/>
                <a:cs typeface="Tahoma"/>
                <a:sym typeface="Tahoma"/>
              </a:rPr>
              <a:t>Calls - Short</a:t>
            </a:r>
            <a:r>
              <a:rPr lang="x-none" sz="1600" b="0" dirty="0">
                <a:solidFill>
                  <a:srgbClr val="000000"/>
                </a:solidFill>
                <a:latin typeface="+mn-lt"/>
                <a:ea typeface="Tahoma"/>
                <a:cs typeface="Tahoma"/>
                <a:sym typeface="Tahoma"/>
              </a:rPr>
              <a:t> Stock</a:t>
            </a:r>
            <a:endParaRPr lang="x-none" sz="1600" b="0" dirty="0">
              <a:solidFill>
                <a:srgbClr val="000000"/>
              </a:solidFill>
              <a:latin typeface="Tahoma"/>
              <a:ea typeface="Tahoma"/>
              <a:cs typeface="Tahoma"/>
              <a:sym typeface="Tahoma"/>
            </a:endParaRPr>
          </a:p>
        </p:txBody>
      </p:sp>
      <p:sp>
        <p:nvSpPr>
          <p:cNvPr id="597" name="Shape 597"/>
          <p:cNvSpPr/>
          <p:nvPr/>
        </p:nvSpPr>
        <p:spPr>
          <a:xfrm>
            <a:off x="6317551" y="4447480"/>
            <a:ext cx="2136370" cy="2133600"/>
          </a:xfrm>
          <a:prstGeom prst="rect">
            <a:avLst/>
          </a:prstGeom>
          <a:blipFill>
            <a:blip r:embed="rId4" cstate="print"/>
            <a:stretch>
              <a:fillRect/>
            </a:stretch>
          </a:blipFill>
          <a:ln>
            <a:solidFill>
              <a:srgbClr val="002060"/>
            </a:solidFill>
          </a:ln>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6812118A-35F6-7ABF-8465-823D1ABE8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4602" y="6146974"/>
            <a:ext cx="723622" cy="572052"/>
          </a:xfrm>
          <a:prstGeom prst="rect">
            <a:avLst/>
          </a:prstGeom>
        </p:spPr>
      </p:pic>
    </p:spTree>
    <p:extLst>
      <p:ext uri="{BB962C8B-B14F-4D97-AF65-F5344CB8AC3E}">
        <p14:creationId xmlns:p14="http://schemas.microsoft.com/office/powerpoint/2010/main" val="202632683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B364BEB-5EDF-651F-58A8-67561426F9F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679" r="9679"/>
          <a:stretch>
            <a:fillRect/>
          </a:stretch>
        </p:blipFill>
        <p:spPr/>
      </p:pic>
      <p:sp>
        <p:nvSpPr>
          <p:cNvPr id="602" name="Shape 602"/>
          <p:cNvSpPr txBox="1">
            <a:spLocks noGrp="1"/>
          </p:cNvSpPr>
          <p:nvPr>
            <p:ph type="title" idx="4294967295"/>
          </p:nvPr>
        </p:nvSpPr>
        <p:spPr>
          <a:xfrm>
            <a:off x="3920058" y="192303"/>
            <a:ext cx="5467109" cy="534987"/>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Greeks of a Long Put Option</a:t>
            </a:r>
          </a:p>
        </p:txBody>
      </p:sp>
      <p:sp>
        <p:nvSpPr>
          <p:cNvPr id="603" name="Shape 603"/>
          <p:cNvSpPr txBox="1">
            <a:spLocks noGrp="1"/>
          </p:cNvSpPr>
          <p:nvPr>
            <p:ph type="body" idx="4294967295"/>
          </p:nvPr>
        </p:nvSpPr>
        <p:spPr>
          <a:xfrm>
            <a:off x="0" y="1066800"/>
            <a:ext cx="7772400" cy="1500188"/>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p:txBody>
      </p:sp>
      <p:sp>
        <p:nvSpPr>
          <p:cNvPr id="604" name="Shape 604"/>
          <p:cNvSpPr/>
          <p:nvPr/>
        </p:nvSpPr>
        <p:spPr>
          <a:xfrm>
            <a:off x="8242141" y="925045"/>
            <a:ext cx="3451397" cy="3134113"/>
          </a:xfrm>
          <a:prstGeom prst="rect">
            <a:avLst/>
          </a:prstGeom>
          <a:blipFill>
            <a:blip r:embed="rId4" cstate="print"/>
            <a:stretch>
              <a:fillRect/>
            </a:stretch>
          </a:blipFill>
        </p:spPr>
        <p:txBody>
          <a:bodyPr/>
          <a:lstStyle/>
          <a:p>
            <a:endParaRPr lang="en-US"/>
          </a:p>
        </p:txBody>
      </p:sp>
      <p:sp>
        <p:nvSpPr>
          <p:cNvPr id="605" name="Shape 605"/>
          <p:cNvSpPr/>
          <p:nvPr/>
        </p:nvSpPr>
        <p:spPr>
          <a:xfrm>
            <a:off x="4925397" y="922766"/>
            <a:ext cx="3456432" cy="3136392"/>
          </a:xfrm>
          <a:prstGeom prst="rect">
            <a:avLst/>
          </a:prstGeom>
          <a:blipFill>
            <a:blip r:embed="rId5" cstate="print"/>
            <a:stretch>
              <a:fillRect/>
            </a:stretch>
          </a:blipFill>
        </p:spPr>
        <p:txBody>
          <a:bodyPr/>
          <a:lstStyle/>
          <a:p>
            <a:endParaRPr lang="en-US"/>
          </a:p>
        </p:txBody>
      </p:sp>
      <p:sp>
        <p:nvSpPr>
          <p:cNvPr id="606" name="Shape 606"/>
          <p:cNvSpPr/>
          <p:nvPr/>
        </p:nvSpPr>
        <p:spPr>
          <a:xfrm>
            <a:off x="6538251" y="3899704"/>
            <a:ext cx="2667000" cy="2673876"/>
          </a:xfrm>
          <a:prstGeom prst="rect">
            <a:avLst/>
          </a:prstGeom>
          <a:blipFill>
            <a:blip r:embed="rId6" cstate="print"/>
            <a:stretch>
              <a:fillRect/>
            </a:stretch>
          </a:blipFill>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ACD5AFD9-4907-EDCD-A2F1-331EDA3F0F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8735" y="6181697"/>
            <a:ext cx="669606" cy="529351"/>
          </a:xfrm>
          <a:prstGeom prst="rect">
            <a:avLst/>
          </a:prstGeom>
        </p:spPr>
      </p:pic>
    </p:spTree>
    <p:extLst>
      <p:ext uri="{BB962C8B-B14F-4D97-AF65-F5344CB8AC3E}">
        <p14:creationId xmlns:p14="http://schemas.microsoft.com/office/powerpoint/2010/main" val="213312723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4" name="Picture Placeholder 3" descr="A picture containing using, hand&#10;&#10;Description automatically generated">
            <a:extLst>
              <a:ext uri="{FF2B5EF4-FFF2-40B4-BE49-F238E27FC236}">
                <a16:creationId xmlns:a16="http://schemas.microsoft.com/office/drawing/2014/main" id="{5D864B34-9739-4B61-4818-A5A08B72A5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653" r="17653"/>
          <a:stretch>
            <a:fillRect/>
          </a:stretch>
        </p:blipFill>
        <p:spPr>
          <a:xfrm>
            <a:off x="6880319" y="1132780"/>
            <a:ext cx="5311681" cy="5472115"/>
          </a:xfrm>
        </p:spPr>
      </p:pic>
      <p:sp>
        <p:nvSpPr>
          <p:cNvPr id="612" name="Shape 612"/>
          <p:cNvSpPr txBox="1">
            <a:spLocks noGrp="1"/>
          </p:cNvSpPr>
          <p:nvPr>
            <p:ph type="title" idx="4294967295"/>
          </p:nvPr>
        </p:nvSpPr>
        <p:spPr>
          <a:xfrm>
            <a:off x="2687256" y="182409"/>
            <a:ext cx="6979534"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How to manage a Long Put</a:t>
            </a:r>
            <a:r>
              <a:rPr lang="en-US" sz="3200" dirty="0">
                <a:solidFill>
                  <a:srgbClr val="000000"/>
                </a:solidFill>
                <a:latin typeface="+mj-lt"/>
              </a:rPr>
              <a:t> on Expiration</a:t>
            </a:r>
            <a:endParaRPr lang="x-none" sz="3200" dirty="0">
              <a:solidFill>
                <a:srgbClr val="000000"/>
              </a:solidFill>
              <a:latin typeface="+mj-lt"/>
            </a:endParaRPr>
          </a:p>
        </p:txBody>
      </p:sp>
      <p:sp>
        <p:nvSpPr>
          <p:cNvPr id="613" name="Shape 613"/>
          <p:cNvSpPr txBox="1">
            <a:spLocks noGrp="1"/>
          </p:cNvSpPr>
          <p:nvPr>
            <p:ph type="body" idx="4294967295"/>
          </p:nvPr>
        </p:nvSpPr>
        <p:spPr>
          <a:xfrm>
            <a:off x="0" y="1006086"/>
            <a:ext cx="6749716" cy="5401759"/>
          </a:xfrm>
          <a:prstGeom prst="rect">
            <a:avLst/>
          </a:prstGeom>
          <a:noFill/>
          <a:ln>
            <a:noFill/>
          </a:ln>
        </p:spPr>
        <p:txBody>
          <a:bodyPr vert="horz" wrap="square" lIns="91425" tIns="45700" rIns="91425" bIns="45700" rtlCol="0" anchor="t" anchorCtr="0">
            <a:spAutoFit/>
          </a:bodyPr>
          <a:lstStyle/>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Scenario 1</a:t>
            </a:r>
            <a:r>
              <a:rPr lang="x-none" sz="1600" dirty="0">
                <a:solidFill>
                  <a:srgbClr val="000000"/>
                </a:solidFill>
                <a:latin typeface="+mn-lt"/>
                <a:ea typeface="Tahoma"/>
                <a:cs typeface="Tahoma"/>
                <a:sym typeface="Tahoma"/>
              </a:rPr>
              <a:t>:</a:t>
            </a:r>
            <a:r>
              <a:rPr lang="en-US" sz="1600" dirty="0">
                <a:solidFill>
                  <a:srgbClr val="000000"/>
                </a:solidFill>
                <a:latin typeface="+mn-lt"/>
                <a:ea typeface="Tahoma"/>
                <a:cs typeface="Tahoma"/>
                <a:sym typeface="Tahoma"/>
              </a:rPr>
              <a:t> </a:t>
            </a:r>
            <a:r>
              <a:rPr lang="en-US" sz="1600" b="0" dirty="0">
                <a:solidFill>
                  <a:srgbClr val="000000"/>
                </a:solidFill>
                <a:latin typeface="+mn-lt"/>
                <a:ea typeface="Tahoma"/>
                <a:cs typeface="Tahoma"/>
                <a:sym typeface="Tahoma"/>
              </a:rPr>
              <a:t>Strike Price of the Put expires under the Stock Price.  This Put will expire worthless and there is nothing to do at expiration</a:t>
            </a:r>
          </a:p>
          <a:p>
            <a:pPr>
              <a:lnSpc>
                <a:spcPct val="162500"/>
              </a:lnSpc>
              <a:spcBef>
                <a:spcPts val="320"/>
              </a:spcBef>
              <a:buClr>
                <a:srgbClr val="14456F"/>
              </a:buClr>
              <a:buSzPct val="25000"/>
            </a:pPr>
            <a:endParaRPr lang="x-none" sz="1600" b="0" i="1"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Scenario 2</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St</a:t>
            </a:r>
            <a:r>
              <a:rPr lang="en-US" sz="1600" b="0" dirty="0" err="1">
                <a:solidFill>
                  <a:srgbClr val="000000"/>
                </a:solidFill>
                <a:latin typeface="+mn-lt"/>
                <a:ea typeface="Tahoma"/>
                <a:cs typeface="Tahoma"/>
                <a:sym typeface="Tahoma"/>
              </a:rPr>
              <a:t>rike</a:t>
            </a:r>
            <a:r>
              <a:rPr lang="x-none" sz="1600" b="0" dirty="0">
                <a:solidFill>
                  <a:srgbClr val="000000"/>
                </a:solidFill>
                <a:latin typeface="+mn-lt"/>
                <a:ea typeface="Tahoma"/>
                <a:cs typeface="Tahoma"/>
                <a:sym typeface="Tahoma"/>
              </a:rPr>
              <a:t> </a:t>
            </a:r>
            <a:r>
              <a:rPr lang="en-US" sz="1600" b="0" dirty="0">
                <a:solidFill>
                  <a:srgbClr val="000000"/>
                </a:solidFill>
                <a:latin typeface="+mn-lt"/>
                <a:ea typeface="Tahoma"/>
                <a:cs typeface="Tahoma"/>
                <a:sym typeface="Tahoma"/>
              </a:rPr>
              <a:t>Price of the Put expires above Stock Price.  On expiration the Puts will convert to short stock, so if I do not want a stock position after expiration, I can sell the Puts out or buy stock against my position</a:t>
            </a:r>
            <a:endParaRPr lang="x-none" sz="1600" b="0" dirty="0">
              <a:solidFill>
                <a:srgbClr val="000000"/>
              </a:solidFill>
              <a:latin typeface="+mn-lt"/>
              <a:ea typeface="Tahoma"/>
              <a:cs typeface="Tahoma"/>
              <a:sym typeface="Tahoma"/>
            </a:endParaRPr>
          </a:p>
          <a:p>
            <a:endParaRPr lang="x-none" sz="1600" b="0" i="1"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dirty="0">
                <a:solidFill>
                  <a:srgbClr val="000000"/>
                </a:solidFill>
                <a:latin typeface="+mn-lt"/>
                <a:ea typeface="Tahoma"/>
                <a:cs typeface="Tahoma"/>
                <a:sym typeface="Tahoma"/>
              </a:rPr>
              <a:t>Keene's Put Trading Tips : </a:t>
            </a:r>
            <a:r>
              <a:rPr lang="x-none" sz="1600" b="0" dirty="0">
                <a:solidFill>
                  <a:srgbClr val="000000"/>
                </a:solidFill>
                <a:latin typeface="+mn-lt"/>
                <a:ea typeface="Tahoma"/>
                <a:cs typeface="Tahoma"/>
                <a:sym typeface="Tahoma"/>
              </a:rPr>
              <a:t> I like being LONG Puts when we have HUGE bearish days, because if the stock decreases in value I will be profitable on that as well as an increase in volatility to the downside.  In general, as the stock</a:t>
            </a:r>
          </a:p>
          <a:p>
            <a:pPr>
              <a:lnSpc>
                <a:spcPct val="162500"/>
              </a:lnSpc>
              <a:spcBef>
                <a:spcPts val="320"/>
              </a:spcBef>
              <a:buClr>
                <a:srgbClr val="14456F"/>
              </a:buClr>
              <a:buSzPct val="25000"/>
            </a:pPr>
            <a:r>
              <a:rPr lang="x-none" sz="1600" b="0" dirty="0">
                <a:solidFill>
                  <a:srgbClr val="000000"/>
                </a:solidFill>
                <a:latin typeface="+mn-lt"/>
                <a:ea typeface="Tahoma"/>
                <a:cs typeface="Tahoma"/>
                <a:sym typeface="Tahoma"/>
              </a:rPr>
              <a:t>Market decreases, volatility increases which also helps a LONG</a:t>
            </a:r>
          </a:p>
          <a:p>
            <a:pPr>
              <a:lnSpc>
                <a:spcPct val="162500"/>
              </a:lnSpc>
              <a:spcBef>
                <a:spcPts val="320"/>
              </a:spcBef>
              <a:buClr>
                <a:srgbClr val="14456F"/>
              </a:buClr>
              <a:buSzPct val="25000"/>
            </a:pPr>
            <a:r>
              <a:rPr lang="x-none" sz="1600" b="0" dirty="0">
                <a:solidFill>
                  <a:srgbClr val="000000"/>
                </a:solidFill>
                <a:latin typeface="+mn-lt"/>
                <a:ea typeface="Tahoma"/>
                <a:cs typeface="Tahoma"/>
                <a:sym typeface="Tahoma"/>
              </a:rPr>
              <a:t>Put position.</a:t>
            </a:r>
            <a:endParaRPr lang="x-none" sz="1600" b="0" dirty="0">
              <a:solidFill>
                <a:srgbClr val="000000"/>
              </a:solidFill>
              <a:latin typeface="Tahoma"/>
              <a:ea typeface="Tahoma"/>
              <a:cs typeface="Tahoma"/>
              <a:sym typeface="Tahoma"/>
            </a:endParaRPr>
          </a:p>
        </p:txBody>
      </p:sp>
      <p:sp>
        <p:nvSpPr>
          <p:cNvPr id="614" name="Shape 614"/>
          <p:cNvSpPr/>
          <p:nvPr/>
        </p:nvSpPr>
        <p:spPr>
          <a:xfrm>
            <a:off x="6481671" y="4212808"/>
            <a:ext cx="2286000" cy="2285999"/>
          </a:xfrm>
          <a:prstGeom prst="rect">
            <a:avLst/>
          </a:prstGeom>
          <a:blipFill>
            <a:blip r:embed="rId4" cstate="print"/>
            <a:stretch>
              <a:fillRect/>
            </a:stretch>
          </a:blipFill>
          <a:ln>
            <a:solidFill>
              <a:srgbClr val="002060"/>
            </a:solidFill>
          </a:ln>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4CF5F77D-6DFC-540D-FF33-41F44BDCF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52" y="251569"/>
            <a:ext cx="839369" cy="663555"/>
          </a:xfrm>
          <a:prstGeom prst="rect">
            <a:avLst/>
          </a:prstGeom>
        </p:spPr>
      </p:pic>
    </p:spTree>
    <p:extLst>
      <p:ext uri="{BB962C8B-B14F-4D97-AF65-F5344CB8AC3E}">
        <p14:creationId xmlns:p14="http://schemas.microsoft.com/office/powerpoint/2010/main" val="148186795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5" name="Picture Placeholder 4" descr="A picture containing computer, computer, desk&#10;&#10;Description automatically generated">
            <a:extLst>
              <a:ext uri="{FF2B5EF4-FFF2-40B4-BE49-F238E27FC236}">
                <a16:creationId xmlns:a16="http://schemas.microsoft.com/office/drawing/2014/main" id="{2B722DF3-F126-EB91-7DB4-16B8BD6C671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478" r="31478"/>
          <a:stretch>
            <a:fillRect/>
          </a:stretch>
        </p:blipFill>
        <p:spPr/>
      </p:pic>
      <p:sp>
        <p:nvSpPr>
          <p:cNvPr id="620" name="Shape 620"/>
          <p:cNvSpPr txBox="1">
            <a:spLocks noGrp="1"/>
          </p:cNvSpPr>
          <p:nvPr>
            <p:ph type="title" idx="4294967295"/>
          </p:nvPr>
        </p:nvSpPr>
        <p:spPr>
          <a:xfrm>
            <a:off x="4718612" y="108513"/>
            <a:ext cx="2754775"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sp>
        <p:nvSpPr>
          <p:cNvPr id="621" name="Shape 621"/>
          <p:cNvSpPr txBox="1">
            <a:spLocks noGrp="1"/>
          </p:cNvSpPr>
          <p:nvPr>
            <p:ph type="body" idx="4294967295"/>
          </p:nvPr>
        </p:nvSpPr>
        <p:spPr>
          <a:xfrm>
            <a:off x="0" y="609600"/>
            <a:ext cx="8153400" cy="3086100"/>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p:txBody>
      </p:sp>
      <p:sp>
        <p:nvSpPr>
          <p:cNvPr id="622" name="Shape 622"/>
          <p:cNvSpPr/>
          <p:nvPr/>
        </p:nvSpPr>
        <p:spPr>
          <a:xfrm>
            <a:off x="4566213" y="1019455"/>
            <a:ext cx="6319777" cy="5462286"/>
          </a:xfrm>
          <a:prstGeom prst="rect">
            <a:avLst/>
          </a:prstGeom>
          <a:blipFill>
            <a:blip r:embed="rId4" cstate="print"/>
            <a:stretch>
              <a:fillRect/>
            </a:stretch>
          </a:blipFill>
        </p:spPr>
        <p:txBody>
          <a:bodyPr/>
          <a:lstStyle/>
          <a:p>
            <a:endParaRPr lang="en-US"/>
          </a:p>
        </p:txBody>
      </p:sp>
      <p:sp>
        <p:nvSpPr>
          <p:cNvPr id="623" name="Shape 623"/>
          <p:cNvSpPr/>
          <p:nvPr/>
        </p:nvSpPr>
        <p:spPr>
          <a:xfrm>
            <a:off x="8664318" y="3304573"/>
            <a:ext cx="1757052" cy="1957085"/>
          </a:xfrm>
          <a:prstGeom prst="rect">
            <a:avLst/>
          </a:prstGeom>
          <a:blipFill>
            <a:blip r:embed="rId5" cstate="print"/>
            <a:stretch>
              <a:fillRect/>
            </a:stretch>
          </a:blipFill>
          <a:ln>
            <a:solidFill>
              <a:srgbClr val="002060"/>
            </a:solidFill>
          </a:ln>
        </p:spPr>
        <p:txBody>
          <a:bodyPr/>
          <a:lstStyle/>
          <a:p>
            <a:endParaRPr lang="en-US"/>
          </a:p>
        </p:txBody>
      </p:sp>
      <p:sp>
        <p:nvSpPr>
          <p:cNvPr id="2" name="TextBox 1"/>
          <p:cNvSpPr txBox="1"/>
          <p:nvPr/>
        </p:nvSpPr>
        <p:spPr>
          <a:xfrm>
            <a:off x="7162800" y="1905000"/>
            <a:ext cx="1752600" cy="253916"/>
          </a:xfrm>
          <a:prstGeom prst="rect">
            <a:avLst/>
          </a:prstGeom>
          <a:solidFill>
            <a:schemeClr val="bg1"/>
          </a:solidFill>
        </p:spPr>
        <p:txBody>
          <a:bodyPr wrap="square" rtlCol="0">
            <a:spAutoFit/>
          </a:bodyPr>
          <a:lstStyle/>
          <a:p>
            <a:r>
              <a:rPr lang="en-US" sz="1050" b="1" dirty="0"/>
              <a:t>Buy the 1340 Puts for $5.00</a:t>
            </a:r>
            <a:endParaRPr lang="en-US" sz="2400" b="1" dirty="0"/>
          </a:p>
        </p:txBody>
      </p:sp>
      <p:pic>
        <p:nvPicPr>
          <p:cNvPr id="7" name="Picture 6" descr="A picture containing text&#10;&#10;Description automatically generated">
            <a:extLst>
              <a:ext uri="{FF2B5EF4-FFF2-40B4-BE49-F238E27FC236}">
                <a16:creationId xmlns:a16="http://schemas.microsoft.com/office/drawing/2014/main" id="{3EA0F297-9181-BB35-79AC-0F6B1F543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4049" y="6264341"/>
            <a:ext cx="550002" cy="434799"/>
          </a:xfrm>
          <a:prstGeom prst="rect">
            <a:avLst/>
          </a:prstGeom>
        </p:spPr>
      </p:pic>
    </p:spTree>
    <p:extLst>
      <p:ext uri="{BB962C8B-B14F-4D97-AF65-F5344CB8AC3E}">
        <p14:creationId xmlns:p14="http://schemas.microsoft.com/office/powerpoint/2010/main" val="184730985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4" name="Picture Placeholder 3" descr="A person sitting at a table using a computer&#10;&#10;Description automatically generated with medium confidence">
            <a:extLst>
              <a:ext uri="{FF2B5EF4-FFF2-40B4-BE49-F238E27FC236}">
                <a16:creationId xmlns:a16="http://schemas.microsoft.com/office/drawing/2014/main" id="{3A0DF1FF-5331-3D91-6918-AB0C092886C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462" r="12462"/>
          <a:stretch>
            <a:fillRect/>
          </a:stretch>
        </p:blipFill>
        <p:spPr/>
      </p:pic>
      <p:sp>
        <p:nvSpPr>
          <p:cNvPr id="629" name="Shape 629"/>
          <p:cNvSpPr txBox="1">
            <a:spLocks noGrp="1"/>
          </p:cNvSpPr>
          <p:nvPr>
            <p:ph type="title" idx="4294967295"/>
          </p:nvPr>
        </p:nvSpPr>
        <p:spPr>
          <a:xfrm>
            <a:off x="3110327" y="147357"/>
            <a:ext cx="2604304"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sp>
        <p:nvSpPr>
          <p:cNvPr id="630" name="Shape 630"/>
          <p:cNvSpPr txBox="1">
            <a:spLocks noGrp="1"/>
          </p:cNvSpPr>
          <p:nvPr>
            <p:ph type="body" idx="4294967295"/>
          </p:nvPr>
        </p:nvSpPr>
        <p:spPr>
          <a:xfrm>
            <a:off x="0" y="609600"/>
            <a:ext cx="8153400" cy="3086100"/>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p:txBody>
      </p:sp>
      <p:sp>
        <p:nvSpPr>
          <p:cNvPr id="631" name="Shape 631"/>
          <p:cNvSpPr/>
          <p:nvPr/>
        </p:nvSpPr>
        <p:spPr>
          <a:xfrm>
            <a:off x="647701" y="973414"/>
            <a:ext cx="6857998" cy="5252983"/>
          </a:xfrm>
          <a:prstGeom prst="rect">
            <a:avLst/>
          </a:prstGeom>
          <a:blipFill>
            <a:blip r:embed="rId4" cstate="print"/>
            <a:stretch>
              <a:fillRect/>
            </a:stretch>
          </a:blipFill>
        </p:spPr>
        <p:txBody>
          <a:bodyPr/>
          <a:lstStyle/>
          <a:p>
            <a:endParaRPr lang="en-US"/>
          </a:p>
        </p:txBody>
      </p:sp>
      <p:sp>
        <p:nvSpPr>
          <p:cNvPr id="632" name="Shape 632"/>
          <p:cNvSpPr/>
          <p:nvPr/>
        </p:nvSpPr>
        <p:spPr>
          <a:xfrm>
            <a:off x="5002788" y="3695700"/>
            <a:ext cx="1771754" cy="1923045"/>
          </a:xfrm>
          <a:prstGeom prst="rect">
            <a:avLst/>
          </a:prstGeom>
          <a:blipFill>
            <a:blip r:embed="rId5" cstate="print"/>
            <a:stretch>
              <a:fillRect/>
            </a:stretch>
          </a:blipFill>
          <a:ln>
            <a:solidFill>
              <a:srgbClr val="002060"/>
            </a:solidFill>
          </a:ln>
        </p:spPr>
        <p:txBody>
          <a:bodyPr/>
          <a:lstStyle/>
          <a:p>
            <a:endParaRPr lang="en-US"/>
          </a:p>
        </p:txBody>
      </p:sp>
      <p:sp>
        <p:nvSpPr>
          <p:cNvPr id="6" name="TextBox 5"/>
          <p:cNvSpPr txBox="1"/>
          <p:nvPr/>
        </p:nvSpPr>
        <p:spPr>
          <a:xfrm>
            <a:off x="6462753" y="2133600"/>
            <a:ext cx="1752600" cy="253916"/>
          </a:xfrm>
          <a:prstGeom prst="rect">
            <a:avLst/>
          </a:prstGeom>
          <a:solidFill>
            <a:schemeClr val="bg1"/>
          </a:solidFill>
        </p:spPr>
        <p:txBody>
          <a:bodyPr wrap="square" rtlCol="0">
            <a:spAutoFit/>
          </a:bodyPr>
          <a:lstStyle/>
          <a:p>
            <a:r>
              <a:rPr lang="en-US" sz="1050" b="1" dirty="0"/>
              <a:t>Buy the 1340 Puts for $5.00</a:t>
            </a:r>
            <a:endParaRPr lang="en-US" sz="2400" b="1" dirty="0"/>
          </a:p>
        </p:txBody>
      </p:sp>
      <p:pic>
        <p:nvPicPr>
          <p:cNvPr id="7" name="Picture 6">
            <a:extLst>
              <a:ext uri="{FF2B5EF4-FFF2-40B4-BE49-F238E27FC236}">
                <a16:creationId xmlns:a16="http://schemas.microsoft.com/office/drawing/2014/main" id="{172290EC-B8CE-5093-01F6-04962C01D9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94561" y="6226397"/>
            <a:ext cx="543910" cy="429983"/>
          </a:xfrm>
          <a:prstGeom prst="rect">
            <a:avLst/>
          </a:prstGeom>
        </p:spPr>
      </p:pic>
    </p:spTree>
    <p:extLst>
      <p:ext uri="{BB962C8B-B14F-4D97-AF65-F5344CB8AC3E}">
        <p14:creationId xmlns:p14="http://schemas.microsoft.com/office/powerpoint/2010/main" val="413545334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589586" y="312138"/>
            <a:ext cx="4506414" cy="604885"/>
          </a:xfrm>
        </p:spPr>
        <p:txBody>
          <a:bodyPr vert="horz" lIns="91440" tIns="45720" rIns="91440" bIns="45720" rtlCol="0" anchor="b">
            <a:normAutofit/>
          </a:bodyPr>
          <a:lstStyle/>
          <a:p>
            <a:r>
              <a:rPr lang="en-US" sz="3200" kern="1200" dirty="0">
                <a:solidFill>
                  <a:schemeClr val="tx1"/>
                </a:solidFill>
                <a:latin typeface="+mj-lt"/>
                <a:ea typeface="+mj-ea"/>
                <a:cs typeface="+mj-cs"/>
              </a:rPr>
              <a:t>Selling a Cash Secured Put</a:t>
            </a:r>
          </a:p>
        </p:txBody>
      </p:sp>
      <p:sp>
        <p:nvSpPr>
          <p:cNvPr id="3" name="Text Placeholder 2"/>
          <p:cNvSpPr>
            <a:spLocks noGrp="1"/>
          </p:cNvSpPr>
          <p:nvPr>
            <p:ph type="body" idx="4294967295"/>
          </p:nvPr>
        </p:nvSpPr>
        <p:spPr>
          <a:xfrm>
            <a:off x="701352" y="1321203"/>
            <a:ext cx="5673264" cy="5079164"/>
          </a:xfrm>
        </p:spPr>
        <p:txBody>
          <a:bodyPr vert="horz" lIns="91440" tIns="45720" rIns="91440" bIns="45720" rtlCol="0" anchor="t">
            <a:noAutofit/>
          </a:bodyPr>
          <a:lstStyle/>
          <a:p>
            <a:r>
              <a:rPr lang="en-US" sz="1600" dirty="0">
                <a:latin typeface="+mn-lt"/>
                <a:cs typeface="+mn-cs"/>
              </a:rPr>
              <a:t>Example:</a:t>
            </a:r>
          </a:p>
          <a:p>
            <a:r>
              <a:rPr lang="en-US" sz="1600" b="0" dirty="0">
                <a:latin typeface="+mn-lt"/>
                <a:cs typeface="+mn-cs"/>
              </a:rPr>
              <a:t>Oracle is trading at $50.02</a:t>
            </a:r>
          </a:p>
          <a:p>
            <a:endParaRPr lang="en-US" sz="1600" b="0" dirty="0">
              <a:latin typeface="+mn-lt"/>
              <a:cs typeface="+mn-cs"/>
            </a:endParaRPr>
          </a:p>
          <a:p>
            <a:r>
              <a:rPr lang="en-US" sz="1600" b="0" dirty="0">
                <a:latin typeface="+mn-lt"/>
                <a:cs typeface="+mn-cs"/>
              </a:rPr>
              <a:t>We are willing to acquire 1000 shares at $50.00</a:t>
            </a:r>
          </a:p>
          <a:p>
            <a:r>
              <a:rPr lang="en-US" sz="1600" b="0" dirty="0">
                <a:latin typeface="+mn-lt"/>
                <a:cs typeface="+mn-cs"/>
              </a:rPr>
              <a:t>The Jan 50 puts are trading for $0.92 </a:t>
            </a:r>
          </a:p>
          <a:p>
            <a:endParaRPr lang="en-US" sz="1600" b="0" dirty="0">
              <a:latin typeface="+mn-lt"/>
              <a:cs typeface="+mn-cs"/>
            </a:endParaRPr>
          </a:p>
          <a:p>
            <a:r>
              <a:rPr lang="en-US" sz="1600" b="0" dirty="0">
                <a:latin typeface="+mn-lt"/>
                <a:cs typeface="+mn-cs"/>
              </a:rPr>
              <a:t>We sell 10 Jan 50 Put contracts for a total of $920 </a:t>
            </a:r>
          </a:p>
          <a:p>
            <a:r>
              <a:rPr lang="en-US" sz="1600" b="0" dirty="0">
                <a:latin typeface="+mn-lt"/>
                <a:cs typeface="+mn-cs"/>
              </a:rPr>
              <a:t>Deposit $30,000 worth of T-Bills</a:t>
            </a:r>
          </a:p>
          <a:p>
            <a:endParaRPr lang="en-US" sz="1600" b="0" dirty="0">
              <a:latin typeface="+mn-lt"/>
              <a:cs typeface="+mn-cs"/>
            </a:endParaRPr>
          </a:p>
          <a:p>
            <a:r>
              <a:rPr lang="en-US" sz="1600" b="0" dirty="0">
                <a:latin typeface="+mn-lt"/>
                <a:cs typeface="+mn-cs"/>
              </a:rPr>
              <a:t>If Oracle closes under $50, I lowered my Cost basis from $50 to $49.08.</a:t>
            </a:r>
          </a:p>
          <a:p>
            <a:endParaRPr lang="en-US" sz="1600" b="0" dirty="0">
              <a:latin typeface="+mn-lt"/>
              <a:cs typeface="+mn-cs"/>
            </a:endParaRPr>
          </a:p>
          <a:p>
            <a:r>
              <a:rPr lang="en-US" sz="1600" b="0" dirty="0">
                <a:latin typeface="+mn-lt"/>
                <a:cs typeface="+mn-cs"/>
              </a:rPr>
              <a:t>You earn some interest on the T-Bills and if you are assigned your total cost is lowered by the interest earned and premium collected. If your aren’t assigned you keep the premium collected from the sale of the puts. </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descr="Text, letter&#10;&#10;Description automatically generated">
            <a:extLst>
              <a:ext uri="{FF2B5EF4-FFF2-40B4-BE49-F238E27FC236}">
                <a16:creationId xmlns:a16="http://schemas.microsoft.com/office/drawing/2014/main" id="{917D5B65-3F45-1CCF-E6D6-E1711644A74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96" r="16696"/>
          <a:stretch>
            <a:fillRect/>
          </a:stretch>
        </p:blipFill>
        <p:spPr>
          <a:xfrm>
            <a:off x="7075967" y="1355237"/>
            <a:ext cx="4170530" cy="417941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5F2DD69-5FAF-9F39-AB0F-950B72AF6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26" y="398505"/>
            <a:ext cx="546651" cy="432150"/>
          </a:xfrm>
          <a:prstGeom prst="rect">
            <a:avLst/>
          </a:prstGeom>
        </p:spPr>
      </p:pic>
    </p:spTree>
    <p:extLst>
      <p:ext uri="{BB962C8B-B14F-4D97-AF65-F5344CB8AC3E}">
        <p14:creationId xmlns:p14="http://schemas.microsoft.com/office/powerpoint/2010/main" val="139723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D74B435-5BE5-9EF9-B922-EAED2CEC229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9" r="5344" b="-1"/>
          <a:stretch/>
        </p:blipFill>
        <p:spPr>
          <a:xfrm>
            <a:off x="-3047"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718725" y="189831"/>
            <a:ext cx="2635074" cy="765843"/>
          </a:xfrm>
        </p:spPr>
        <p:txBody>
          <a:bodyPr vert="horz" lIns="91440" tIns="45720" rIns="91440" bIns="45720" rtlCol="0" anchor="ctr">
            <a:normAutofit/>
          </a:bodyPr>
          <a:lstStyle/>
          <a:p>
            <a:r>
              <a:rPr lang="en-US" sz="3200" dirty="0">
                <a:latin typeface="+mj-lt"/>
                <a:cs typeface="+mj-cs"/>
              </a:rPr>
              <a:t>Protective Put</a:t>
            </a:r>
          </a:p>
        </p:txBody>
      </p:sp>
      <p:sp>
        <p:nvSpPr>
          <p:cNvPr id="3" name="Text Placeholder 2"/>
          <p:cNvSpPr>
            <a:spLocks noGrp="1"/>
          </p:cNvSpPr>
          <p:nvPr>
            <p:ph type="body" idx="4294967295"/>
          </p:nvPr>
        </p:nvSpPr>
        <p:spPr>
          <a:xfrm>
            <a:off x="8033004" y="1125512"/>
            <a:ext cx="4006515" cy="3462600"/>
          </a:xfrm>
        </p:spPr>
        <p:txBody>
          <a:bodyPr vert="horz" lIns="91440" tIns="45720" rIns="91440" bIns="45720" rtlCol="0">
            <a:noAutofit/>
          </a:bodyPr>
          <a:lstStyle/>
          <a:p>
            <a:r>
              <a:rPr lang="en-US" sz="1600" b="0" dirty="0">
                <a:latin typeface="+mn-lt"/>
                <a:cs typeface="+mn-cs"/>
              </a:rPr>
              <a:t>A long put added to a long stock position.</a:t>
            </a:r>
          </a:p>
          <a:p>
            <a:endParaRPr lang="en-US" sz="1600" b="0" dirty="0">
              <a:latin typeface="+mn-lt"/>
              <a:cs typeface="+mn-cs"/>
            </a:endParaRPr>
          </a:p>
          <a:p>
            <a:r>
              <a:rPr lang="en-US" sz="1600" b="0" dirty="0">
                <a:latin typeface="+mn-lt"/>
                <a:cs typeface="+mn-cs"/>
              </a:rPr>
              <a:t>Many traders want t be long stocks or the stock</a:t>
            </a:r>
          </a:p>
          <a:p>
            <a:r>
              <a:rPr lang="en-US" sz="1600" b="0" dirty="0">
                <a:latin typeface="+mn-lt"/>
                <a:cs typeface="+mn-cs"/>
              </a:rPr>
              <a:t>market, but want protection in case the stock</a:t>
            </a:r>
          </a:p>
          <a:p>
            <a:r>
              <a:rPr lang="en-US" sz="1600" b="0" dirty="0">
                <a:latin typeface="+mn-lt"/>
                <a:cs typeface="+mn-cs"/>
              </a:rPr>
              <a:t>sells off hard.</a:t>
            </a:r>
          </a:p>
          <a:p>
            <a:endParaRPr lang="en-US" sz="1600" b="0" dirty="0">
              <a:latin typeface="+mn-lt"/>
              <a:cs typeface="+mn-cs"/>
            </a:endParaRPr>
          </a:p>
          <a:p>
            <a:r>
              <a:rPr lang="en-US" sz="1600" b="0" dirty="0">
                <a:latin typeface="+mn-lt"/>
                <a:cs typeface="+mn-cs"/>
              </a:rPr>
              <a:t>This strategy insures the stocks value, </a:t>
            </a:r>
          </a:p>
          <a:p>
            <a:r>
              <a:rPr lang="en-US" sz="1600" b="0" dirty="0">
                <a:latin typeface="+mn-lt"/>
                <a:cs typeface="+mn-cs"/>
              </a:rPr>
              <a:t>limiting the downside risk of the long stock </a:t>
            </a:r>
          </a:p>
          <a:p>
            <a:r>
              <a:rPr lang="en-US" sz="1600" b="0" dirty="0">
                <a:latin typeface="+mn-lt"/>
                <a:cs typeface="+mn-cs"/>
              </a:rPr>
              <a:t>position</a:t>
            </a:r>
          </a:p>
        </p:txBody>
      </p:sp>
      <p:pic>
        <p:nvPicPr>
          <p:cNvPr id="8" name="Picture 7" descr="Chart, line chart&#10;&#10;Description automatically generated">
            <a:extLst>
              <a:ext uri="{FF2B5EF4-FFF2-40B4-BE49-F238E27FC236}">
                <a16:creationId xmlns:a16="http://schemas.microsoft.com/office/drawing/2014/main" id="{6040B7CD-CEC3-026E-C0AA-54AFE0E86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936" y="4763407"/>
            <a:ext cx="2337038" cy="1697550"/>
          </a:xfrm>
          <a:prstGeom prst="rect">
            <a:avLst/>
          </a:prstGeom>
          <a:ln>
            <a:solidFill>
              <a:srgbClr val="001132"/>
            </a:solidFill>
          </a:ln>
        </p:spPr>
      </p:pic>
      <p:pic>
        <p:nvPicPr>
          <p:cNvPr id="10" name="Picture 9" descr="A picture containing text&#10;&#10;Description automatically generated">
            <a:extLst>
              <a:ext uri="{FF2B5EF4-FFF2-40B4-BE49-F238E27FC236}">
                <a16:creationId xmlns:a16="http://schemas.microsoft.com/office/drawing/2014/main" id="{FDC0C798-C6C2-4005-70AB-33ED39F2A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8817" y="6247233"/>
            <a:ext cx="540702" cy="427447"/>
          </a:xfrm>
          <a:prstGeom prst="rect">
            <a:avLst/>
          </a:prstGeom>
        </p:spPr>
      </p:pic>
    </p:spTree>
    <p:extLst>
      <p:ext uri="{BB962C8B-B14F-4D97-AF65-F5344CB8AC3E}">
        <p14:creationId xmlns:p14="http://schemas.microsoft.com/office/powerpoint/2010/main" val="301277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5" name="Picture Placeholder 4" descr="A picture containing text, table, person, indoor&#10;&#10;Description automatically generated">
            <a:extLst>
              <a:ext uri="{FF2B5EF4-FFF2-40B4-BE49-F238E27FC236}">
                <a16:creationId xmlns:a16="http://schemas.microsoft.com/office/drawing/2014/main" id="{79F1BAE3-6C0D-AE0C-A2E9-99A1F4E0CB9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635" r="17635"/>
          <a:stretch>
            <a:fillRect/>
          </a:stretch>
        </p:blipFill>
        <p:spPr>
          <a:xfrm>
            <a:off x="268288" y="1093788"/>
            <a:ext cx="5502275" cy="5529262"/>
          </a:xfrm>
        </p:spPr>
      </p:pic>
      <p:sp>
        <p:nvSpPr>
          <p:cNvPr id="638" name="Shape 638"/>
          <p:cNvSpPr txBox="1">
            <a:spLocks noGrp="1"/>
          </p:cNvSpPr>
          <p:nvPr>
            <p:ph type="title" idx="4294967295"/>
          </p:nvPr>
        </p:nvSpPr>
        <p:spPr>
          <a:xfrm>
            <a:off x="3218543" y="172856"/>
            <a:ext cx="5754914"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Rookie Trader Common Mistakes</a:t>
            </a:r>
          </a:p>
        </p:txBody>
      </p:sp>
      <p:sp>
        <p:nvSpPr>
          <p:cNvPr id="639" name="Shape 639"/>
          <p:cNvSpPr txBox="1">
            <a:spLocks noGrp="1"/>
          </p:cNvSpPr>
          <p:nvPr>
            <p:ph type="body" idx="4294967295"/>
          </p:nvPr>
        </p:nvSpPr>
        <p:spPr>
          <a:xfrm>
            <a:off x="6665495" y="882683"/>
            <a:ext cx="5378116" cy="5740698"/>
          </a:xfrm>
          <a:prstGeom prst="rect">
            <a:avLst/>
          </a:prstGeom>
          <a:noFill/>
          <a:ln>
            <a:noFill/>
          </a:ln>
        </p:spPr>
        <p:txBody>
          <a:bodyPr vert="horz" wrap="square" lIns="91425" tIns="45700" rIns="91425" bIns="45700" rtlCol="0" anchor="t" anchorCtr="0">
            <a:spAutoFit/>
          </a:bodyPr>
          <a:lstStyle/>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Buying too far out of the money</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Don’t be roped in to dreams of hitting a grand slam </a:t>
            </a:r>
            <a:r>
              <a:rPr lang="x-none" sz="1400" b="0" i="1" dirty="0">
                <a:solidFill>
                  <a:srgbClr val="000000"/>
                </a:solidFill>
                <a:latin typeface="+mn-lt"/>
                <a:ea typeface="Arial"/>
                <a:cs typeface="Tahoma"/>
                <a:sym typeface="Arial"/>
              </a:rPr>
              <a:t>(deltas are low for a reason)</a:t>
            </a:r>
          </a:p>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Not buying enough time</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Time is Money, More months you buy the less you pay per day</a:t>
            </a:r>
          </a:p>
          <a:p>
            <a:pPr marL="0" indent="0">
              <a:lnSpc>
                <a:spcPct val="162500"/>
              </a:lnSpc>
              <a:spcBef>
                <a:spcPts val="320"/>
              </a:spcBef>
              <a:buClr>
                <a:srgbClr val="14456F"/>
              </a:buClr>
              <a:buSzPct val="25000"/>
              <a:buNone/>
            </a:pPr>
            <a:r>
              <a:rPr lang="x-none" sz="1400" dirty="0">
                <a:solidFill>
                  <a:srgbClr val="000000"/>
                </a:solidFill>
                <a:latin typeface="+mn-lt"/>
                <a:ea typeface="Tahoma"/>
                <a:cs typeface="Tahoma"/>
                <a:sym typeface="Tahoma"/>
              </a:rPr>
              <a:t>Selling options naked</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This can lead to catastrophe for your trading capital</a:t>
            </a:r>
          </a:p>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Adding to Losers</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If the cubs lose 5 games straight, is there a better chance of them winning or losing the next game?</a:t>
            </a:r>
          </a:p>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Over trading</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Commissions are a killer.</a:t>
            </a:r>
          </a:p>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Letting Losing Positions Linger </a:t>
            </a:r>
            <a:r>
              <a:rPr lang="x-none" sz="1400" b="1" i="1" dirty="0">
                <a:solidFill>
                  <a:srgbClr val="000000"/>
                </a:solidFill>
                <a:latin typeface="+mn-lt"/>
                <a:ea typeface="Tahoma"/>
                <a:cs typeface="Tahoma"/>
                <a:sym typeface="Tahoma"/>
              </a:rPr>
              <a:t>(Trade Paralysis)</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If a trade isn't working out, there is still a chance to recover some $ before the option expires</a:t>
            </a:r>
            <a:endParaRPr lang="x-none" sz="1400" b="0" dirty="0">
              <a:solidFill>
                <a:srgbClr val="000000"/>
              </a:solidFill>
              <a:latin typeface="Tahoma"/>
              <a:ea typeface="Tahoma"/>
              <a:cs typeface="Tahoma"/>
              <a:sym typeface="Tahoma"/>
            </a:endParaRPr>
          </a:p>
        </p:txBody>
      </p:sp>
      <p:pic>
        <p:nvPicPr>
          <p:cNvPr id="7" name="Picture 6" descr="A picture containing text&#10;&#10;Description automatically generated">
            <a:extLst>
              <a:ext uri="{FF2B5EF4-FFF2-40B4-BE49-F238E27FC236}">
                <a16:creationId xmlns:a16="http://schemas.microsoft.com/office/drawing/2014/main" id="{27A33FD2-9626-5063-2192-76F5198D8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749" y="172856"/>
            <a:ext cx="677373" cy="535491"/>
          </a:xfrm>
          <a:prstGeom prst="rect">
            <a:avLst/>
          </a:prstGeom>
        </p:spPr>
      </p:pic>
    </p:spTree>
    <p:extLst>
      <p:ext uri="{BB962C8B-B14F-4D97-AF65-F5344CB8AC3E}">
        <p14:creationId xmlns:p14="http://schemas.microsoft.com/office/powerpoint/2010/main" val="401901500"/>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A person using a computer&#10;&#10;Description automatically generated with medium confidence">
            <a:extLst>
              <a:ext uri="{FF2B5EF4-FFF2-40B4-BE49-F238E27FC236}">
                <a16:creationId xmlns:a16="http://schemas.microsoft.com/office/drawing/2014/main" id="{635D8591-F2ED-87C5-C037-8294AFD90DE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407" r="19407"/>
          <a:stretch>
            <a:fillRect/>
          </a:stretch>
        </p:blipFill>
        <p:spPr/>
      </p:pic>
      <p:sp>
        <p:nvSpPr>
          <p:cNvPr id="2" name="Title 1"/>
          <p:cNvSpPr>
            <a:spLocks noGrp="1"/>
          </p:cNvSpPr>
          <p:nvPr>
            <p:ph type="title" idx="4294967295"/>
          </p:nvPr>
        </p:nvSpPr>
        <p:spPr>
          <a:xfrm>
            <a:off x="6096000" y="480756"/>
            <a:ext cx="5200891" cy="709612"/>
          </a:xfrm>
        </p:spPr>
        <p:txBody>
          <a:bodyPr vert="horz" lIns="91440" tIns="45720" rIns="91440" bIns="45720" rtlCol="0" anchor="ctr">
            <a:normAutofit fontScale="90000"/>
          </a:bodyPr>
          <a:lstStyle/>
          <a:p>
            <a:pPr algn="ctr"/>
            <a:r>
              <a:rPr lang="x-none" sz="3200" b="1" i="0" u="none" strike="noStrike" cap="none" baseline="0" dirty="0">
                <a:solidFill>
                  <a:srgbClr val="000000"/>
                </a:solidFill>
                <a:latin typeface="+mj-lt"/>
                <a:ea typeface="Tahoma"/>
                <a:cs typeface="Tahoma"/>
                <a:sym typeface="Tahoma"/>
              </a:rPr>
              <a:t>Important Terminology #2 – Trading Terms</a:t>
            </a:r>
            <a:r>
              <a:rPr lang="en-US" b="1" kern="1200" dirty="0">
                <a:solidFill>
                  <a:schemeClr val="tx1"/>
                </a:solidFill>
                <a:latin typeface="+mj-lt"/>
                <a:ea typeface="+mj-ea"/>
                <a:cs typeface="+mj-cs"/>
              </a:rPr>
              <a:t>	</a:t>
            </a:r>
          </a:p>
        </p:txBody>
      </p:sp>
      <p:sp>
        <p:nvSpPr>
          <p:cNvPr id="3" name="Content Placeholder 2"/>
          <p:cNvSpPr>
            <a:spLocks noGrp="1"/>
          </p:cNvSpPr>
          <p:nvPr>
            <p:ph idx="4294967295"/>
          </p:nvPr>
        </p:nvSpPr>
        <p:spPr>
          <a:xfrm>
            <a:off x="5984112" y="1684875"/>
            <a:ext cx="5600066" cy="4447411"/>
          </a:xfrm>
        </p:spPr>
        <p:txBody>
          <a:bodyPr vert="horz" lIns="91440" tIns="45720" rIns="91440" bIns="45720" rtlCol="0">
            <a:noAutofit/>
          </a:bodyPr>
          <a:lstStyle/>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Buy to Open – </a:t>
            </a:r>
            <a:r>
              <a:rPr lang="x-none" sz="1600" b="0" i="0" u="none" strike="noStrike" cap="none" baseline="0" dirty="0">
                <a:solidFill>
                  <a:srgbClr val="000000"/>
                </a:solidFill>
                <a:latin typeface="+mn-lt"/>
                <a:ea typeface="Tahoma"/>
                <a:cs typeface="Tahoma"/>
                <a:sym typeface="Tahoma"/>
              </a:rPr>
              <a:t>A trade order representing a new </a:t>
            </a:r>
            <a:r>
              <a:rPr lang="en-US" sz="1600" b="0" i="0" u="none" strike="noStrike" cap="none" baseline="0" dirty="0">
                <a:solidFill>
                  <a:srgbClr val="000000"/>
                </a:solidFill>
                <a:latin typeface="+mn-lt"/>
                <a:ea typeface="Tahoma"/>
                <a:cs typeface="Tahoma"/>
                <a:sym typeface="Tahoma"/>
              </a:rPr>
              <a:t>l</a:t>
            </a:r>
            <a:r>
              <a:rPr lang="x-none" sz="1600" b="0" i="0" u="none" strike="noStrike" cap="none" baseline="0" dirty="0">
                <a:solidFill>
                  <a:srgbClr val="000000"/>
                </a:solidFill>
                <a:latin typeface="+mn-lt"/>
                <a:ea typeface="Tahoma"/>
                <a:cs typeface="Tahoma"/>
                <a:sym typeface="Tahoma"/>
              </a:rPr>
              <a:t>ong position </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Sell to Close – </a:t>
            </a:r>
            <a:r>
              <a:rPr lang="x-none" sz="1600" b="0" i="0" u="none" strike="noStrike" cap="none" baseline="0" dirty="0">
                <a:solidFill>
                  <a:srgbClr val="000000"/>
                </a:solidFill>
                <a:latin typeface="+mn-lt"/>
                <a:ea typeface="Tahoma"/>
                <a:cs typeface="Tahoma"/>
                <a:sym typeface="Tahoma"/>
              </a:rPr>
              <a:t>A trade order representing a sell of a existing </a:t>
            </a:r>
            <a:r>
              <a:rPr lang="en-US" sz="1600" b="0" i="0" u="none" strike="noStrike" cap="none" baseline="0" dirty="0">
                <a:solidFill>
                  <a:srgbClr val="000000"/>
                </a:solidFill>
                <a:latin typeface="+mn-lt"/>
                <a:ea typeface="Tahoma"/>
                <a:cs typeface="Tahoma"/>
                <a:sym typeface="Tahoma"/>
              </a:rPr>
              <a:t>l</a:t>
            </a:r>
            <a:r>
              <a:rPr lang="x-none" sz="1600" b="0" i="0" u="none" strike="noStrike" cap="none" baseline="0" dirty="0">
                <a:solidFill>
                  <a:srgbClr val="000000"/>
                </a:solidFill>
                <a:latin typeface="+mn-lt"/>
                <a:ea typeface="Tahoma"/>
                <a:cs typeface="Tahoma"/>
                <a:sym typeface="Tahoma"/>
              </a:rPr>
              <a:t>ong position</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Sell to Open – </a:t>
            </a:r>
            <a:r>
              <a:rPr lang="x-none" sz="1600" b="0" i="0" u="none" strike="noStrike" cap="none" baseline="0" dirty="0">
                <a:solidFill>
                  <a:srgbClr val="000000"/>
                </a:solidFill>
                <a:latin typeface="+mn-lt"/>
                <a:ea typeface="Tahoma"/>
                <a:cs typeface="Tahoma"/>
                <a:sym typeface="Tahoma"/>
              </a:rPr>
              <a:t>A trade order representing a new short position</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Buy to Close- </a:t>
            </a:r>
            <a:r>
              <a:rPr lang="x-none" sz="1600" b="0" i="0" u="none" strike="noStrike" cap="none" baseline="0" dirty="0">
                <a:solidFill>
                  <a:srgbClr val="000000"/>
                </a:solidFill>
                <a:latin typeface="+mn-lt"/>
                <a:ea typeface="Tahoma"/>
                <a:cs typeface="Tahoma"/>
                <a:sym typeface="Tahoma"/>
              </a:rPr>
              <a:t>A trade order representing a buy of a</a:t>
            </a:r>
            <a:r>
              <a:rPr lang="en-US" sz="1600" b="0" i="0" u="none" strike="noStrike" cap="none" baseline="0" dirty="0">
                <a:solidFill>
                  <a:srgbClr val="000000"/>
                </a:solidFill>
                <a:latin typeface="+mn-lt"/>
                <a:ea typeface="Tahoma"/>
                <a:cs typeface="Tahoma"/>
                <a:sym typeface="Tahoma"/>
              </a:rPr>
              <a:t> existing</a:t>
            </a:r>
            <a:r>
              <a:rPr lang="x-none" sz="1600" b="0" i="0" u="none" strike="noStrike" cap="none" baseline="0" dirty="0">
                <a:solidFill>
                  <a:srgbClr val="000000"/>
                </a:solidFill>
                <a:latin typeface="+mn-lt"/>
                <a:ea typeface="Tahoma"/>
                <a:cs typeface="Tahoma"/>
                <a:sym typeface="Tahoma"/>
              </a:rPr>
              <a:t> short position</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Combination Order – </a:t>
            </a:r>
            <a:r>
              <a:rPr lang="x-none" sz="1600" b="0" i="0" u="none" strike="noStrike" cap="none" baseline="0" dirty="0">
                <a:solidFill>
                  <a:srgbClr val="000000"/>
                </a:solidFill>
                <a:latin typeface="+mn-lt"/>
                <a:ea typeface="Tahoma"/>
                <a:cs typeface="Tahoma"/>
                <a:sym typeface="Tahoma"/>
              </a:rPr>
              <a:t>A simultaneous buy and or sell to open or close order</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Rolling – </a:t>
            </a:r>
            <a:r>
              <a:rPr lang="x-none" sz="1600" b="0" i="0" u="none" strike="noStrike" cap="none" baseline="0" dirty="0">
                <a:solidFill>
                  <a:srgbClr val="000000"/>
                </a:solidFill>
                <a:latin typeface="+mn-lt"/>
                <a:ea typeface="Tahoma"/>
                <a:cs typeface="Tahoma"/>
                <a:sym typeface="Tahoma"/>
              </a:rPr>
              <a:t>Covering a soon to expire option and replacing it with the next month</a:t>
            </a:r>
          </a:p>
          <a:p>
            <a:endParaRPr lang="en-US" sz="1800" dirty="0">
              <a:latin typeface="+mn-lt"/>
              <a:cs typeface="+mn-cs"/>
            </a:endParaRPr>
          </a:p>
        </p:txBody>
      </p:sp>
      <p:pic>
        <p:nvPicPr>
          <p:cNvPr id="14" name="Picture 13" descr="A picture containing text&#10;&#10;Description automatically generated">
            <a:extLst>
              <a:ext uri="{FF2B5EF4-FFF2-40B4-BE49-F238E27FC236}">
                <a16:creationId xmlns:a16="http://schemas.microsoft.com/office/drawing/2014/main" id="{768141E5-1796-BD2A-2152-88BE1329C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027" y="6132286"/>
            <a:ext cx="756302" cy="597887"/>
          </a:xfrm>
          <a:prstGeom prst="rect">
            <a:avLst/>
          </a:prstGeom>
        </p:spPr>
      </p:pic>
    </p:spTree>
    <p:extLst>
      <p:ext uri="{BB962C8B-B14F-4D97-AF65-F5344CB8AC3E}">
        <p14:creationId xmlns:p14="http://schemas.microsoft.com/office/powerpoint/2010/main" val="191219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38826" y="278535"/>
            <a:ext cx="2418348" cy="1033669"/>
          </a:xfrm>
        </p:spPr>
        <p:txBody>
          <a:bodyPr vert="horz" lIns="91440" tIns="45720" rIns="91440" bIns="45720" rtlCol="0" anchor="ctr">
            <a:normAutofit/>
          </a:bodyPr>
          <a:lstStyle/>
          <a:p>
            <a:r>
              <a:rPr lang="en-US" sz="4000" kern="1200">
                <a:solidFill>
                  <a:srgbClr val="FFFFFF"/>
                </a:solidFill>
                <a:latin typeface="+mj-lt"/>
                <a:ea typeface="+mj-ea"/>
                <a:cs typeface="+mj-cs"/>
              </a:rPr>
              <a:t>Summary</a:t>
            </a:r>
            <a:endParaRPr lang="en-US" sz="4000" kern="1200" dirty="0">
              <a:solidFill>
                <a:srgbClr val="FFFFFF"/>
              </a:solidFill>
              <a:latin typeface="+mj-lt"/>
              <a:ea typeface="+mj-ea"/>
              <a:cs typeface="+mj-cs"/>
            </a:endParaRPr>
          </a:p>
        </p:txBody>
      </p:sp>
      <p:sp>
        <p:nvSpPr>
          <p:cNvPr id="3" name="Text Placeholder 2"/>
          <p:cNvSpPr>
            <a:spLocks noGrp="1"/>
          </p:cNvSpPr>
          <p:nvPr>
            <p:ph type="body" idx="4294967295"/>
          </p:nvPr>
        </p:nvSpPr>
        <p:spPr>
          <a:xfrm>
            <a:off x="241145" y="2408282"/>
            <a:ext cx="6478913" cy="4110557"/>
          </a:xfrm>
        </p:spPr>
        <p:txBody>
          <a:bodyPr vert="horz" lIns="91440" tIns="45720" rIns="91440" bIns="45720" rtlCol="0" anchor="ctr">
            <a:normAutofit lnSpcReduction="10000"/>
          </a:bodyPr>
          <a:lstStyle/>
          <a:p>
            <a:r>
              <a:rPr lang="en-US" sz="1800">
                <a:latin typeface="+mn-lt"/>
                <a:cs typeface="+mn-cs"/>
              </a:rPr>
              <a:t> </a:t>
            </a:r>
            <a:r>
              <a:rPr lang="en-US" sz="1800" b="0">
                <a:latin typeface="+mn-lt"/>
                <a:cs typeface="+mn-cs"/>
              </a:rPr>
              <a:t>Options give you the right not the obligation to buy or sell stock at a specified price on or before a specified date.</a:t>
            </a:r>
          </a:p>
          <a:p>
            <a:endParaRPr lang="en-US" sz="1800" b="0">
              <a:latin typeface="+mn-lt"/>
              <a:cs typeface="+mn-cs"/>
            </a:endParaRPr>
          </a:p>
          <a:p>
            <a:r>
              <a:rPr lang="en-US" sz="1800" b="0">
                <a:latin typeface="+mn-lt"/>
                <a:cs typeface="+mn-cs"/>
              </a:rPr>
              <a:t> Options offer a trader inherent leverage. It is this leverage that makes selling naked calls and puts extremely risky. </a:t>
            </a:r>
          </a:p>
          <a:p>
            <a:endParaRPr lang="en-US" sz="1800" b="0">
              <a:latin typeface="+mn-lt"/>
              <a:cs typeface="+mn-cs"/>
            </a:endParaRPr>
          </a:p>
          <a:p>
            <a:r>
              <a:rPr lang="en-US" sz="1800" b="0">
                <a:latin typeface="+mn-lt"/>
                <a:cs typeface="+mn-cs"/>
              </a:rPr>
              <a:t> Never sell options naked. These trades have blowout risk. </a:t>
            </a:r>
          </a:p>
          <a:p>
            <a:endParaRPr lang="en-US" sz="1800" b="0">
              <a:latin typeface="+mn-lt"/>
              <a:cs typeface="+mn-cs"/>
            </a:endParaRPr>
          </a:p>
          <a:p>
            <a:r>
              <a:rPr lang="en-US" sz="1800" b="0">
                <a:latin typeface="+mn-lt"/>
                <a:cs typeface="+mn-cs"/>
              </a:rPr>
              <a:t>  Don’t buy options that are too far OTM. The odds are not in your favor. </a:t>
            </a:r>
          </a:p>
          <a:p>
            <a:endParaRPr lang="en-US" sz="1800" b="0">
              <a:latin typeface="+mn-lt"/>
              <a:cs typeface="+mn-cs"/>
            </a:endParaRPr>
          </a:p>
          <a:p>
            <a:r>
              <a:rPr lang="en-US" sz="1800" b="0">
                <a:latin typeface="+mn-lt"/>
                <a:cs typeface="+mn-cs"/>
              </a:rPr>
              <a:t>  Manage your trades on expiration so you don’t end up with a residual stock position.</a:t>
            </a:r>
          </a:p>
          <a:p>
            <a:endParaRPr lang="en-US" sz="1700" b="0">
              <a:latin typeface="+mn-lt"/>
              <a:cs typeface="+mn-cs"/>
            </a:endParaRPr>
          </a:p>
          <a:p>
            <a:endParaRPr lang="en-US" sz="1700" dirty="0">
              <a:latin typeface="+mn-lt"/>
              <a:cs typeface="+mn-cs"/>
            </a:endParaRPr>
          </a:p>
        </p:txBody>
      </p:sp>
      <p:pic>
        <p:nvPicPr>
          <p:cNvPr id="24" name="Picture Placeholder 23" descr="A person sitting at a table using a computer&#10;&#10;Description automatically generated with medium confidence">
            <a:extLst>
              <a:ext uri="{FF2B5EF4-FFF2-40B4-BE49-F238E27FC236}">
                <a16:creationId xmlns:a16="http://schemas.microsoft.com/office/drawing/2014/main" id="{5A9F0DFE-F3EA-4E1F-0CF6-7BF182A0CC1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800" r="16800"/>
          <a:stretch>
            <a:fillRect/>
          </a:stretch>
        </p:blipFill>
        <p:spPr/>
      </p:pic>
      <p:pic>
        <p:nvPicPr>
          <p:cNvPr id="17" name="Picture Placeholder 16">
            <a:extLst>
              <a:ext uri="{FF2B5EF4-FFF2-40B4-BE49-F238E27FC236}">
                <a16:creationId xmlns:a16="http://schemas.microsoft.com/office/drawing/2014/main" id="{82112484-9C54-6635-2B21-8A3A8304F37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75" r="16675"/>
          <a:stretch/>
        </p:blipFill>
        <p:spPr/>
      </p:pic>
      <p:pic>
        <p:nvPicPr>
          <p:cNvPr id="21" name="Picture Placeholder 20">
            <a:extLst>
              <a:ext uri="{FF2B5EF4-FFF2-40B4-BE49-F238E27FC236}">
                <a16:creationId xmlns:a16="http://schemas.microsoft.com/office/drawing/2014/main" id="{5E9F0AAB-7A45-01B1-F06A-19663D65A15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6014" r="16014"/>
          <a:stretch>
            <a:fillRect/>
          </a:stretch>
        </p:blipFill>
        <p:spPr>
          <a:xfrm>
            <a:off x="9190627" y="3190336"/>
            <a:ext cx="1605962" cy="1605962"/>
          </a:xfrm>
        </p:spPr>
      </p:pic>
      <p:pic>
        <p:nvPicPr>
          <p:cNvPr id="13" name="Picture Placeholder 12" descr="A person using a computer&#10;&#10;Description automatically generated with medium confidence">
            <a:extLst>
              <a:ext uri="{FF2B5EF4-FFF2-40B4-BE49-F238E27FC236}">
                <a16:creationId xmlns:a16="http://schemas.microsoft.com/office/drawing/2014/main" id="{89A479F4-4982-31E8-6872-BCF2DFA27C61}"/>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6674" r="16674"/>
          <a:stretch>
            <a:fillRect/>
          </a:stretch>
        </p:blipFill>
        <p:spPr/>
      </p:pic>
      <p:pic>
        <p:nvPicPr>
          <p:cNvPr id="11" name="Picture Placeholder 10" descr="A picture containing text, computer, desk&#10;&#10;Description automatically generated">
            <a:extLst>
              <a:ext uri="{FF2B5EF4-FFF2-40B4-BE49-F238E27FC236}">
                <a16:creationId xmlns:a16="http://schemas.microsoft.com/office/drawing/2014/main" id="{C215F88B-C430-A306-60AD-91778DB197B9}"/>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l="17077" r="17077"/>
          <a:stretch>
            <a:fillRect/>
          </a:stretch>
        </p:blipFill>
        <p:spPr/>
      </p:pic>
      <p:pic>
        <p:nvPicPr>
          <p:cNvPr id="26" name="Picture 25" descr="A picture containing text&#10;&#10;Description automatically generated">
            <a:extLst>
              <a:ext uri="{FF2B5EF4-FFF2-40B4-BE49-F238E27FC236}">
                <a16:creationId xmlns:a16="http://schemas.microsoft.com/office/drawing/2014/main" id="{DB368DD8-59DA-C2CE-11E2-F5761B502A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80763" y="6115143"/>
            <a:ext cx="637783" cy="5041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B47EA3E-9740-47AF-B663-9A2B00CA595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958" r="14958"/>
          <a:stretch/>
        </p:blipFill>
        <p:spPr>
          <a:xfrm>
            <a:off x="313245" y="987829"/>
            <a:ext cx="4886100" cy="4882342"/>
          </a:xfrm>
        </p:spPr>
      </p:pic>
      <p:sp>
        <p:nvSpPr>
          <p:cNvPr id="2" name="Title 1"/>
          <p:cNvSpPr>
            <a:spLocks noGrp="1"/>
          </p:cNvSpPr>
          <p:nvPr>
            <p:ph type="title" idx="4294967295"/>
          </p:nvPr>
        </p:nvSpPr>
        <p:spPr>
          <a:xfrm>
            <a:off x="5376241" y="338541"/>
            <a:ext cx="2135729" cy="649288"/>
          </a:xfrm>
        </p:spPr>
        <p:txBody>
          <a:bodyPr>
            <a:normAutofit/>
          </a:bodyPr>
          <a:lstStyle/>
          <a:p>
            <a:r>
              <a:rPr lang="en-US" sz="3200" b="1" dirty="0">
                <a:solidFill>
                  <a:srgbClr val="000000"/>
                </a:solidFill>
                <a:latin typeface="+mj-lt"/>
                <a:cs typeface="Tahoma"/>
              </a:rPr>
              <a:t>Call Options </a:t>
            </a:r>
          </a:p>
        </p:txBody>
      </p:sp>
      <p:sp>
        <p:nvSpPr>
          <p:cNvPr id="3" name="Content Placeholder 2"/>
          <p:cNvSpPr>
            <a:spLocks noGrp="1"/>
          </p:cNvSpPr>
          <p:nvPr>
            <p:ph idx="4294967295"/>
          </p:nvPr>
        </p:nvSpPr>
        <p:spPr>
          <a:xfrm>
            <a:off x="6379148" y="1312923"/>
            <a:ext cx="4886100" cy="2714625"/>
          </a:xfrm>
        </p:spPr>
        <p:txBody>
          <a:bodyPr>
            <a:normAutofit/>
          </a:bodyPr>
          <a:lstStyle/>
          <a:p>
            <a:pPr marL="0" indent="0">
              <a:lnSpc>
                <a:spcPct val="150000"/>
              </a:lnSpc>
              <a:buNone/>
            </a:pPr>
            <a:r>
              <a:rPr lang="x-none" sz="1800" b="0" i="0" u="none" strike="noStrike" cap="none" baseline="0" dirty="0">
                <a:solidFill>
                  <a:srgbClr val="000000"/>
                </a:solidFill>
                <a:latin typeface="Tahoma"/>
                <a:ea typeface="Tahoma"/>
                <a:cs typeface="Tahoma"/>
                <a:sym typeface="Tahoma"/>
              </a:rPr>
              <a:t>A Call option is a contract that gives the buyer of the option the right, but not the obligation, to purchase a fixed number of contracts or shares of the underlying asset at a fixed price, on or before a set expiration date. The buyer pays a premium to a seller for this right.</a:t>
            </a:r>
          </a:p>
          <a:p>
            <a:pPr marL="0" indent="0">
              <a:lnSpc>
                <a:spcPct val="150000"/>
              </a:lnSpc>
              <a:buNone/>
            </a:pPr>
            <a:endParaRPr lang="en-US" sz="1800" dirty="0">
              <a:solidFill>
                <a:srgbClr val="000000"/>
              </a:solidFill>
              <a:latin typeface="+mn-lt"/>
              <a:cs typeface="Tahoma"/>
            </a:endParaRPr>
          </a:p>
          <a:p>
            <a:pPr marL="0" indent="0">
              <a:buNone/>
            </a:pPr>
            <a:endParaRPr lang="en-US" sz="1600" dirty="0">
              <a:solidFill>
                <a:srgbClr val="000000"/>
              </a:solidFill>
              <a:latin typeface="Tahoma"/>
              <a:cs typeface="Tahoma"/>
            </a:endParaRPr>
          </a:p>
          <a:p>
            <a:endParaRPr lang="en-US" sz="1600" dirty="0">
              <a:solidFill>
                <a:srgbClr val="000000"/>
              </a:solidFill>
              <a:latin typeface="Tahoma"/>
              <a:cs typeface="Tahoma"/>
            </a:endParaRPr>
          </a:p>
        </p:txBody>
      </p:sp>
      <p:pic>
        <p:nvPicPr>
          <p:cNvPr id="10" name="Picture 9">
            <a:extLst>
              <a:ext uri="{FF2B5EF4-FFF2-40B4-BE49-F238E27FC236}">
                <a16:creationId xmlns:a16="http://schemas.microsoft.com/office/drawing/2014/main" id="{4B432C00-32C1-48BF-AB18-734485FAFF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65248" y="6165075"/>
            <a:ext cx="558730" cy="441698"/>
          </a:xfrm>
          <a:prstGeom prst="rect">
            <a:avLst/>
          </a:prstGeom>
        </p:spPr>
      </p:pic>
      <p:pic>
        <p:nvPicPr>
          <p:cNvPr id="5" name="Picture 4" descr="Chart, line chart&#10;&#10;Description automatically generated">
            <a:extLst>
              <a:ext uri="{FF2B5EF4-FFF2-40B4-BE49-F238E27FC236}">
                <a16:creationId xmlns:a16="http://schemas.microsoft.com/office/drawing/2014/main" id="{A0F25E6A-9A44-B94F-1C23-670F1A51C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974" y="4259960"/>
            <a:ext cx="1978448" cy="185929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450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26995C-E8F5-CEE9-E1FC-BEE24E7EEA9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869" r="21869"/>
          <a:stretch/>
        </p:blipFill>
        <p:spPr/>
      </p:pic>
      <p:sp>
        <p:nvSpPr>
          <p:cNvPr id="3" name="Content Placeholder 2"/>
          <p:cNvSpPr>
            <a:spLocks noGrp="1"/>
          </p:cNvSpPr>
          <p:nvPr>
            <p:ph idx="4294967295"/>
          </p:nvPr>
        </p:nvSpPr>
        <p:spPr>
          <a:xfrm>
            <a:off x="4901610" y="207963"/>
            <a:ext cx="1857596" cy="584200"/>
          </a:xfrm>
        </p:spPr>
        <p:txBody>
          <a:bodyPr>
            <a:normAutofit/>
          </a:bodyPr>
          <a:lstStyle/>
          <a:p>
            <a:pPr marL="0" indent="0">
              <a:buNone/>
            </a:pPr>
            <a:r>
              <a:rPr lang="en-US" sz="3200" b="1" dirty="0">
                <a:solidFill>
                  <a:srgbClr val="000000"/>
                </a:solidFill>
                <a:latin typeface="+mj-lt"/>
                <a:cs typeface="Tahoma"/>
              </a:rPr>
              <a:t>Long Call</a:t>
            </a: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p:txBody>
      </p:sp>
      <p:sp>
        <p:nvSpPr>
          <p:cNvPr id="8" name="Rectangle 1"/>
          <p:cNvSpPr>
            <a:spLocks noChangeArrowheads="1"/>
          </p:cNvSpPr>
          <p:nvPr/>
        </p:nvSpPr>
        <p:spPr bwMode="auto">
          <a:xfrm>
            <a:off x="1620030" y="1982493"/>
            <a:ext cx="2375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srgbClr val="000000"/>
                </a:solidFill>
              </a:rPr>
              <a:t> </a:t>
            </a:r>
            <a:br>
              <a:rPr lang="en-US" sz="1400" dirty="0">
                <a:solidFill>
                  <a:srgbClr val="000000"/>
                </a:solidFill>
                <a:latin typeface="Trebuchet MS" pitchFamily="34" charset="0"/>
              </a:rPr>
            </a:br>
            <a:endParaRPr lang="en-US" sz="1400" dirty="0">
              <a:solidFill>
                <a:srgbClr val="000000"/>
              </a:solidFill>
              <a:latin typeface="Arial" pitchFamily="34" charset="0"/>
            </a:endParaRPr>
          </a:p>
        </p:txBody>
      </p:sp>
      <p:sp>
        <p:nvSpPr>
          <p:cNvPr id="12" name="TextBox 11">
            <a:extLst>
              <a:ext uri="{FF2B5EF4-FFF2-40B4-BE49-F238E27FC236}">
                <a16:creationId xmlns:a16="http://schemas.microsoft.com/office/drawing/2014/main" id="{3034F585-0E68-4525-B1CD-65960BAA14D0}"/>
              </a:ext>
            </a:extLst>
          </p:cNvPr>
          <p:cNvSpPr txBox="1"/>
          <p:nvPr/>
        </p:nvSpPr>
        <p:spPr>
          <a:xfrm flipH="1">
            <a:off x="6096000" y="792163"/>
            <a:ext cx="5929470" cy="5781391"/>
          </a:xfrm>
          <a:prstGeom prst="rect">
            <a:avLst/>
          </a:prstGeom>
          <a:noFill/>
        </p:spPr>
        <p:txBody>
          <a:bodyPr wrap="square" rtlCol="0">
            <a:spAutoFit/>
          </a:bodyPr>
          <a:lstStyle/>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Outlook on Market Direction: </a:t>
            </a:r>
            <a:r>
              <a:rPr lang="x-none" sz="1400" b="0" i="0" u="none" strike="noStrike" cap="none" baseline="0" dirty="0">
                <a:solidFill>
                  <a:srgbClr val="000000"/>
                </a:solidFill>
                <a:ea typeface="Tahoma"/>
                <a:cs typeface="Tahoma"/>
                <a:sym typeface="Tahoma"/>
              </a:rPr>
              <a:t>Bullish</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Trade: </a:t>
            </a:r>
            <a:r>
              <a:rPr lang="x-none" sz="1400" b="0" i="0" u="none" strike="noStrike" cap="none" baseline="0" dirty="0">
                <a:solidFill>
                  <a:srgbClr val="000000"/>
                </a:solidFill>
                <a:ea typeface="Tahoma"/>
                <a:cs typeface="Tahoma"/>
                <a:sym typeface="Tahoma"/>
              </a:rPr>
              <a:t>Long Call Options</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Advantages : </a:t>
            </a:r>
            <a:r>
              <a:rPr lang="x-none" sz="1400" b="0" i="0" u="none" strike="noStrike" cap="none" baseline="0" dirty="0">
                <a:solidFill>
                  <a:srgbClr val="000000"/>
                </a:solidFill>
                <a:ea typeface="Tahoma"/>
                <a:cs typeface="Tahoma"/>
                <a:sym typeface="Tahoma"/>
              </a:rPr>
              <a:t>Much cheaper and far more leverage than long stock, Profits unlimited. </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Disadvantages : </a:t>
            </a:r>
            <a:r>
              <a:rPr lang="x-none" sz="1400" b="0" i="0" u="none" strike="noStrike" cap="none" baseline="0" dirty="0">
                <a:solidFill>
                  <a:srgbClr val="000000"/>
                </a:solidFill>
                <a:ea typeface="Tahoma"/>
                <a:cs typeface="Tahoma"/>
                <a:sym typeface="Tahoma"/>
              </a:rPr>
              <a:t>Potential for 100% loss, </a:t>
            </a:r>
            <a:r>
              <a:rPr lang="en-US" sz="1400" b="0" i="0" u="none" strike="noStrike" cap="none" baseline="0" dirty="0">
                <a:solidFill>
                  <a:srgbClr val="000000"/>
                </a:solidFill>
                <a:ea typeface="Tahoma"/>
                <a:cs typeface="Tahoma"/>
                <a:sym typeface="Tahoma"/>
              </a:rPr>
              <a:t>theta decay, and implied volatility risk</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Max Risk : </a:t>
            </a:r>
            <a:r>
              <a:rPr lang="x-none" sz="1400" b="0" i="0" u="none" strike="noStrike" cap="none" baseline="0" dirty="0">
                <a:solidFill>
                  <a:srgbClr val="000000"/>
                </a:solidFill>
                <a:ea typeface="Tahoma"/>
                <a:cs typeface="Tahoma"/>
                <a:sym typeface="Tahoma"/>
              </a:rPr>
              <a:t>Limited to cost paid for Call </a:t>
            </a:r>
            <a:endParaRPr lang="en-US" sz="1400" b="0" i="0" u="none" strike="noStrike" cap="none" baseline="0" dirty="0">
              <a:solidFill>
                <a:srgbClr val="000000"/>
              </a:solidFill>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Max Reward : </a:t>
            </a:r>
            <a:r>
              <a:rPr lang="x-none" sz="1400" b="0" i="0" u="none" strike="noStrike" cap="none" baseline="0" dirty="0">
                <a:solidFill>
                  <a:srgbClr val="000000"/>
                </a:solidFill>
                <a:ea typeface="Tahoma"/>
                <a:cs typeface="Tahoma"/>
                <a:sym typeface="Tahoma"/>
              </a:rPr>
              <a:t>Unlimited</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Breakeven : </a:t>
            </a:r>
            <a:r>
              <a:rPr lang="x-none" sz="1400" b="0" i="0" u="none" strike="noStrike" cap="none" baseline="0" dirty="0">
                <a:solidFill>
                  <a:srgbClr val="000000"/>
                </a:solidFill>
                <a:ea typeface="Tahoma"/>
                <a:cs typeface="Tahoma"/>
                <a:sym typeface="Tahoma"/>
              </a:rPr>
              <a:t>Call Strike + Price Paid for Call</a:t>
            </a:r>
            <a:endParaRPr lang="en-US" sz="1400" b="0" i="0" u="none" strike="noStrike" cap="none" baseline="0" dirty="0">
              <a:solidFill>
                <a:srgbClr val="000000"/>
              </a:solidFill>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Delta: </a:t>
            </a:r>
            <a:r>
              <a:rPr lang="x-none" sz="1400" b="0" i="0" u="none" strike="noStrike" cap="none" baseline="0" dirty="0">
                <a:solidFill>
                  <a:srgbClr val="000000"/>
                </a:solidFill>
                <a:ea typeface="Tahoma"/>
                <a:cs typeface="Tahoma"/>
                <a:sym typeface="Tahoma"/>
              </a:rPr>
              <a:t>Positive</a:t>
            </a:r>
            <a:r>
              <a:rPr lang="en-US" sz="1400" dirty="0">
                <a:solidFill>
                  <a:srgbClr val="000000"/>
                </a:solidFill>
                <a:ea typeface="Tahoma"/>
                <a:cs typeface="Tahoma"/>
                <a:sym typeface="Tahoma"/>
              </a:rPr>
              <a:t>:</a:t>
            </a:r>
            <a:r>
              <a:rPr lang="x-none" sz="1400" b="1" i="0" u="none" strike="noStrike" cap="none" baseline="0" dirty="0">
                <a:solidFill>
                  <a:srgbClr val="000000"/>
                </a:solidFill>
                <a:ea typeface="Tahoma"/>
                <a:cs typeface="Tahoma"/>
                <a:sym typeface="Tahoma"/>
              </a:rPr>
              <a:t> </a:t>
            </a:r>
            <a:r>
              <a:rPr lang="x-none" sz="1400" b="0" i="0" u="none" strike="noStrike" cap="none" baseline="0" dirty="0">
                <a:solidFill>
                  <a:srgbClr val="000000"/>
                </a:solidFill>
                <a:ea typeface="Tahoma"/>
                <a:cs typeface="Tahoma"/>
                <a:sym typeface="Tahoma"/>
              </a:rPr>
              <a:t>The more In-the-Money the Call is, the higher the delta</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Gamma: </a:t>
            </a:r>
            <a:r>
              <a:rPr lang="x-none" sz="1400" b="0" i="0" u="none" strike="noStrike" cap="none" baseline="0" dirty="0">
                <a:solidFill>
                  <a:srgbClr val="000000"/>
                </a:solidFill>
                <a:ea typeface="Tahoma"/>
                <a:cs typeface="Tahoma"/>
                <a:sym typeface="Tahoma"/>
              </a:rPr>
              <a:t>Positive</a:t>
            </a:r>
            <a:r>
              <a:rPr lang="en-US" sz="1400" b="0" i="0" u="none" strike="noStrike" cap="none" baseline="0" dirty="0">
                <a:solidFill>
                  <a:srgbClr val="000000"/>
                </a:solidFill>
                <a:ea typeface="Tahoma"/>
                <a:cs typeface="Tahoma"/>
                <a:sym typeface="Tahoma"/>
              </a:rPr>
              <a:t>:</a:t>
            </a:r>
            <a:r>
              <a:rPr lang="x-none" sz="1400" b="0" i="0" u="none" strike="noStrike" cap="none" baseline="0" dirty="0">
                <a:solidFill>
                  <a:srgbClr val="000000"/>
                </a:solidFill>
                <a:ea typeface="Tahoma"/>
                <a:cs typeface="Tahoma"/>
                <a:sym typeface="Tahoma"/>
              </a:rPr>
              <a:t> The closest to At-the-Money and closer to expiration the higher the gamma</a:t>
            </a:r>
          </a:p>
          <a:p>
            <a:pPr>
              <a:lnSpc>
                <a:spcPct val="162500"/>
              </a:lnSpc>
              <a:spcBef>
                <a:spcPts val="320"/>
              </a:spcBef>
              <a:buClr>
                <a:srgbClr val="14456F"/>
              </a:buClr>
              <a:buSzPct val="25000"/>
            </a:pPr>
            <a:r>
              <a:rPr lang="x-none" sz="1400" dirty="0">
                <a:solidFill>
                  <a:srgbClr val="000000"/>
                </a:solidFill>
                <a:ea typeface="Tahoma"/>
                <a:cs typeface="Tahoma"/>
                <a:sym typeface="Tahoma"/>
              </a:rPr>
              <a:t>Theta: </a:t>
            </a:r>
            <a:r>
              <a:rPr lang="x-none" sz="1400" b="0" dirty="0">
                <a:solidFill>
                  <a:srgbClr val="000000"/>
                </a:solidFill>
                <a:ea typeface="Tahoma"/>
                <a:cs typeface="Tahoma"/>
                <a:sym typeface="Tahoma"/>
              </a:rPr>
              <a:t>Negative</a:t>
            </a:r>
            <a:r>
              <a:rPr lang="en-US" sz="1400" b="0" dirty="0">
                <a:solidFill>
                  <a:srgbClr val="000000"/>
                </a:solidFill>
                <a:ea typeface="Tahoma"/>
                <a:cs typeface="Tahoma"/>
                <a:sym typeface="Tahoma"/>
              </a:rPr>
              <a:t>:</a:t>
            </a:r>
            <a:r>
              <a:rPr lang="x-none" sz="1400" b="0" dirty="0">
                <a:solidFill>
                  <a:srgbClr val="000000"/>
                </a:solidFill>
                <a:ea typeface="Tahoma"/>
                <a:cs typeface="Tahoma"/>
                <a:sym typeface="Tahoma"/>
              </a:rPr>
              <a:t> passing time hurts this trade</a:t>
            </a:r>
            <a:endParaRPr lang="en-US" sz="1400" b="1" i="0" u="none" strike="noStrike" cap="none" baseline="0" dirty="0">
              <a:solidFill>
                <a:srgbClr val="000000"/>
              </a:solidFill>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Vega:</a:t>
            </a:r>
            <a:r>
              <a:rPr lang="x-none" sz="1400" b="0" i="0" u="none" strike="noStrike" cap="none" baseline="0" dirty="0">
                <a:solidFill>
                  <a:srgbClr val="000000"/>
                </a:solidFill>
                <a:ea typeface="Tahoma"/>
                <a:cs typeface="Tahoma"/>
                <a:sym typeface="Tahoma"/>
              </a:rPr>
              <a:t> Positive</a:t>
            </a:r>
            <a:r>
              <a:rPr lang="en-US" sz="1400" b="0" i="0" u="none" strike="noStrike" cap="none" baseline="0" dirty="0">
                <a:solidFill>
                  <a:srgbClr val="000000"/>
                </a:solidFill>
                <a:ea typeface="Tahoma"/>
                <a:cs typeface="Tahoma"/>
                <a:sym typeface="Tahoma"/>
              </a:rPr>
              <a:t>:</a:t>
            </a:r>
            <a:r>
              <a:rPr lang="x-none" sz="1400" b="1" i="0" u="none" strike="noStrike" cap="none" baseline="0" dirty="0">
                <a:solidFill>
                  <a:srgbClr val="000000"/>
                </a:solidFill>
                <a:ea typeface="Tahoma"/>
                <a:cs typeface="Tahoma"/>
                <a:sym typeface="Tahoma"/>
              </a:rPr>
              <a:t> </a:t>
            </a:r>
            <a:r>
              <a:rPr lang="x-none" sz="1400" b="0" i="0" u="none" strike="noStrike" cap="none" baseline="0" dirty="0">
                <a:solidFill>
                  <a:srgbClr val="000000"/>
                </a:solidFill>
                <a:ea typeface="Tahoma"/>
                <a:cs typeface="Tahoma"/>
                <a:sym typeface="Tahoma"/>
              </a:rPr>
              <a:t>a rise in volatility in helpful for long call position</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Rho: </a:t>
            </a:r>
            <a:r>
              <a:rPr lang="x-none" sz="1400" b="0" i="0" u="none" strike="noStrike" cap="none" baseline="0" dirty="0">
                <a:solidFill>
                  <a:srgbClr val="000000"/>
                </a:solidFill>
                <a:ea typeface="Tahoma"/>
                <a:cs typeface="Tahoma"/>
                <a:sym typeface="Tahoma"/>
              </a:rPr>
              <a:t>Positive</a:t>
            </a:r>
            <a:r>
              <a:rPr lang="en-US" sz="1400" b="0" i="0" u="none" strike="noStrike" cap="none" baseline="0" dirty="0">
                <a:solidFill>
                  <a:srgbClr val="000000"/>
                </a:solidFill>
                <a:ea typeface="Tahoma"/>
                <a:cs typeface="Tahoma"/>
                <a:sym typeface="Tahoma"/>
              </a:rPr>
              <a:t>:</a:t>
            </a:r>
            <a:r>
              <a:rPr lang="x-none" sz="1400" b="0" i="0" u="none" strike="noStrike" cap="none" baseline="0" dirty="0">
                <a:solidFill>
                  <a:srgbClr val="000000"/>
                </a:solidFill>
                <a:ea typeface="Tahoma"/>
                <a:cs typeface="Tahoma"/>
                <a:sym typeface="Tahoma"/>
              </a:rPr>
              <a:t> a rise in interest rates will increase the value of the call</a:t>
            </a:r>
          </a:p>
          <a:p>
            <a:pPr>
              <a:lnSpc>
                <a:spcPct val="162500"/>
              </a:lnSpc>
              <a:spcBef>
                <a:spcPts val="320"/>
              </a:spcBef>
              <a:buClr>
                <a:srgbClr val="14456F"/>
              </a:buClr>
              <a:buSzPct val="25000"/>
            </a:pPr>
            <a:r>
              <a:rPr lang="x-none" sz="1400" b="1" i="0" u="none" strike="noStrike" cap="none" baseline="0" dirty="0">
                <a:solidFill>
                  <a:srgbClr val="000000"/>
                </a:solidFill>
                <a:ea typeface="Tahoma"/>
                <a:cs typeface="Tahoma"/>
                <a:sym typeface="Tahoma"/>
              </a:rPr>
              <a:t>Synthetic: </a:t>
            </a:r>
            <a:r>
              <a:rPr lang="x-none" sz="1400" b="0" i="0" u="none" strike="noStrike" cap="none" baseline="0" dirty="0">
                <a:solidFill>
                  <a:srgbClr val="000000"/>
                </a:solidFill>
                <a:ea typeface="Tahoma"/>
                <a:cs typeface="Tahoma"/>
                <a:sym typeface="Tahoma"/>
              </a:rPr>
              <a:t>Long Puts</a:t>
            </a:r>
            <a:r>
              <a:rPr lang="en-US" sz="1400" b="0" i="0" u="none" strike="noStrike" cap="none" baseline="0" dirty="0">
                <a:solidFill>
                  <a:srgbClr val="000000"/>
                </a:solidFill>
                <a:ea typeface="Tahoma"/>
                <a:cs typeface="Tahoma"/>
                <a:sym typeface="Tahoma"/>
              </a:rPr>
              <a:t> </a:t>
            </a:r>
            <a:r>
              <a:rPr lang="x-none" sz="1400" b="0" dirty="0">
                <a:solidFill>
                  <a:srgbClr val="000000"/>
                </a:solidFill>
                <a:ea typeface="Tahoma"/>
                <a:cs typeface="Tahoma"/>
                <a:sym typeface="Tahoma"/>
              </a:rPr>
              <a:t>+</a:t>
            </a:r>
            <a:r>
              <a:rPr lang="en-US" sz="1400" b="0" i="0" u="none" strike="noStrike" cap="none" baseline="0" dirty="0">
                <a:solidFill>
                  <a:srgbClr val="000000"/>
                </a:solidFill>
                <a:ea typeface="Tahoma"/>
                <a:cs typeface="Tahoma"/>
                <a:sym typeface="Tahoma"/>
              </a:rPr>
              <a:t> </a:t>
            </a:r>
            <a:r>
              <a:rPr lang="x-none" sz="1400" b="0" dirty="0">
                <a:solidFill>
                  <a:srgbClr val="000000"/>
                </a:solidFill>
                <a:ea typeface="Tahoma"/>
                <a:cs typeface="Tahoma"/>
                <a:sym typeface="Tahoma"/>
              </a:rPr>
              <a:t>Long Stock</a:t>
            </a:r>
            <a:endParaRPr lang="x-none" sz="1400" b="0" i="0" u="none" strike="noStrike" cap="none" baseline="0" dirty="0">
              <a:solidFill>
                <a:srgbClr val="000000"/>
              </a:solidFill>
              <a:ea typeface="Tahoma"/>
              <a:cs typeface="Tahoma"/>
              <a:sym typeface="Tahoma"/>
            </a:endParaRPr>
          </a:p>
        </p:txBody>
      </p:sp>
      <p:pic>
        <p:nvPicPr>
          <p:cNvPr id="14" name="Picture 13">
            <a:extLst>
              <a:ext uri="{FF2B5EF4-FFF2-40B4-BE49-F238E27FC236}">
                <a16:creationId xmlns:a16="http://schemas.microsoft.com/office/drawing/2014/main" id="{DEB8CDB4-91D5-45E8-AB60-4179818F04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14611" y="6067096"/>
            <a:ext cx="558730" cy="441698"/>
          </a:xfrm>
          <a:prstGeom prst="rect">
            <a:avLst/>
          </a:prstGeom>
        </p:spPr>
      </p:pic>
    </p:spTree>
    <p:extLst>
      <p:ext uri="{BB962C8B-B14F-4D97-AF65-F5344CB8AC3E}">
        <p14:creationId xmlns:p14="http://schemas.microsoft.com/office/powerpoint/2010/main" val="134524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 name="Picture Placeholder 4" descr="Two people looking at a screen&#10;&#10;Description automatically generated with medium confidence">
            <a:extLst>
              <a:ext uri="{FF2B5EF4-FFF2-40B4-BE49-F238E27FC236}">
                <a16:creationId xmlns:a16="http://schemas.microsoft.com/office/drawing/2014/main" id="{EE823034-6763-8755-CB15-4A90B9EEB59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890" b="890"/>
          <a:stretch/>
        </p:blipFill>
        <p:spPr/>
      </p:pic>
      <p:sp>
        <p:nvSpPr>
          <p:cNvPr id="549" name="Shape 549"/>
          <p:cNvSpPr txBox="1">
            <a:spLocks noGrp="1"/>
          </p:cNvSpPr>
          <p:nvPr>
            <p:ph type="title" idx="4294967295"/>
          </p:nvPr>
        </p:nvSpPr>
        <p:spPr>
          <a:xfrm>
            <a:off x="551834" y="82156"/>
            <a:ext cx="3665181" cy="978689"/>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Greeks of a Long Call Option</a:t>
            </a:r>
          </a:p>
        </p:txBody>
      </p:sp>
      <p:sp>
        <p:nvSpPr>
          <p:cNvPr id="550" name="Shape 550"/>
          <p:cNvSpPr txBox="1">
            <a:spLocks noGrp="1"/>
          </p:cNvSpPr>
          <p:nvPr>
            <p:ph type="body" idx="4294967295"/>
          </p:nvPr>
        </p:nvSpPr>
        <p:spPr>
          <a:xfrm>
            <a:off x="0" y="1143000"/>
            <a:ext cx="7772400" cy="1500188"/>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p:txBody>
      </p:sp>
      <p:sp>
        <p:nvSpPr>
          <p:cNvPr id="551" name="Shape 551"/>
          <p:cNvSpPr/>
          <p:nvPr/>
        </p:nvSpPr>
        <p:spPr>
          <a:xfrm>
            <a:off x="533613" y="1060845"/>
            <a:ext cx="3060683" cy="3118372"/>
          </a:xfrm>
          <a:prstGeom prst="rect">
            <a:avLst/>
          </a:prstGeom>
          <a:blipFill>
            <a:blip r:embed="rId4" cstate="print"/>
            <a:stretch>
              <a:fillRect/>
            </a:stretch>
          </a:blipFill>
        </p:spPr>
        <p:txBody>
          <a:bodyPr/>
          <a:lstStyle/>
          <a:p>
            <a:endParaRPr lang="en-US"/>
          </a:p>
        </p:txBody>
      </p:sp>
      <p:sp>
        <p:nvSpPr>
          <p:cNvPr id="552" name="Shape 552"/>
          <p:cNvSpPr/>
          <p:nvPr/>
        </p:nvSpPr>
        <p:spPr>
          <a:xfrm>
            <a:off x="610531" y="4071951"/>
            <a:ext cx="2983765" cy="2786049"/>
          </a:xfrm>
          <a:prstGeom prst="rect">
            <a:avLst/>
          </a:prstGeom>
          <a:blipFill>
            <a:blip r:embed="rId5" cstate="print"/>
            <a:stretch>
              <a:fillRect/>
            </a:stretch>
          </a:blipFill>
        </p:spPr>
        <p:txBody>
          <a:bodyPr/>
          <a:lstStyle/>
          <a:p>
            <a:endParaRPr lang="en-US"/>
          </a:p>
        </p:txBody>
      </p:sp>
      <p:sp>
        <p:nvSpPr>
          <p:cNvPr id="553" name="Shape 553"/>
          <p:cNvSpPr/>
          <p:nvPr/>
        </p:nvSpPr>
        <p:spPr>
          <a:xfrm>
            <a:off x="4053149" y="2974954"/>
            <a:ext cx="2195767" cy="1949116"/>
          </a:xfrm>
          <a:prstGeom prst="rect">
            <a:avLst/>
          </a:prstGeom>
          <a:blipFill>
            <a:blip r:embed="rId6" cstate="print"/>
            <a:stretch>
              <a:fillRect/>
            </a:stretch>
          </a:blipFill>
        </p:spPr>
        <p:txBody>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C6EF39FF-1550-B7F7-E4E7-48B4E620F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5326" y="5910606"/>
            <a:ext cx="878805" cy="694731"/>
          </a:xfrm>
          <a:prstGeom prst="rect">
            <a:avLst/>
          </a:prstGeom>
        </p:spPr>
      </p:pic>
    </p:spTree>
    <p:extLst>
      <p:ext uri="{BB962C8B-B14F-4D97-AF65-F5344CB8AC3E}">
        <p14:creationId xmlns:p14="http://schemas.microsoft.com/office/powerpoint/2010/main" val="338599722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320151"/>
            <a:ext cx="6775537" cy="777308"/>
          </a:xfrm>
        </p:spPr>
        <p:txBody>
          <a:bodyPr vert="horz" lIns="91440" tIns="45720" rIns="91440" bIns="45720" rtlCol="0" anchor="ctr">
            <a:normAutofit/>
          </a:bodyPr>
          <a:lstStyle/>
          <a:p>
            <a:r>
              <a:rPr lang="x-none" sz="3200" b="1" i="0" u="none" strike="noStrike" cap="none" baseline="0" dirty="0">
                <a:solidFill>
                  <a:srgbClr val="000000"/>
                </a:solidFill>
                <a:latin typeface="+mj-lt"/>
                <a:ea typeface="Tahoma"/>
                <a:cs typeface="Tahoma"/>
                <a:sym typeface="Tahoma"/>
              </a:rPr>
              <a:t>How to manage a Long Call</a:t>
            </a:r>
            <a:r>
              <a:rPr lang="en-US" sz="3200" b="1" i="0" u="none" strike="noStrike" cap="none" baseline="0" dirty="0">
                <a:solidFill>
                  <a:srgbClr val="000000"/>
                </a:solidFill>
                <a:latin typeface="+mj-lt"/>
                <a:ea typeface="Tahoma"/>
                <a:cs typeface="Tahoma"/>
                <a:sym typeface="Tahoma"/>
              </a:rPr>
              <a:t> on Expiration</a:t>
            </a:r>
            <a:endParaRPr lang="en-US" sz="3200" b="1" u="sng" kern="1200" dirty="0">
              <a:solidFill>
                <a:schemeClr val="tx1"/>
              </a:solidFill>
              <a:latin typeface="+mj-lt"/>
              <a:ea typeface="+mj-ea"/>
              <a:cs typeface="+mj-cs"/>
            </a:endParaRPr>
          </a:p>
        </p:txBody>
      </p:sp>
      <p:sp>
        <p:nvSpPr>
          <p:cNvPr id="2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a:p>
        </p:txBody>
      </p:sp>
      <p:pic>
        <p:nvPicPr>
          <p:cNvPr id="6" name="Picture Placeholder 5" descr="Text, letter&#10;&#10;Description automatically generated">
            <a:extLst>
              <a:ext uri="{FF2B5EF4-FFF2-40B4-BE49-F238E27FC236}">
                <a16:creationId xmlns:a16="http://schemas.microsoft.com/office/drawing/2014/main" id="{AAEFC6F1-82F1-472A-9025-3E7D7419844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441" r="33441"/>
          <a:stretch>
            <a:fillRect/>
          </a:stretch>
        </p:blipFill>
        <p:spPr>
          <a:xfrm>
            <a:off x="1660358" y="1450448"/>
            <a:ext cx="2911642" cy="3948511"/>
          </a:xfrm>
          <a:prstGeom prst="rect">
            <a:avLst/>
          </a:prstGeom>
        </p:spPr>
      </p:pic>
      <p:sp>
        <p:nvSpPr>
          <p:cNvPr id="3" name="Content Placeholder 2"/>
          <p:cNvSpPr>
            <a:spLocks noGrp="1"/>
          </p:cNvSpPr>
          <p:nvPr>
            <p:ph idx="4294967295"/>
          </p:nvPr>
        </p:nvSpPr>
        <p:spPr>
          <a:xfrm>
            <a:off x="5678905" y="1450448"/>
            <a:ext cx="6359451" cy="4408488"/>
          </a:xfrm>
        </p:spPr>
        <p:txBody>
          <a:bodyPr vert="horz" lIns="91440" tIns="45720" rIns="91440" bIns="45720" rtlCol="0">
            <a:noAutofit/>
          </a:bodyPr>
          <a:lstStyle/>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Scenario 1:</a:t>
            </a:r>
            <a:r>
              <a:rPr lang="en-US" sz="1600" b="1" i="0" u="none" strike="noStrike" cap="none" dirty="0">
                <a:solidFill>
                  <a:srgbClr val="000000"/>
                </a:solidFill>
                <a:latin typeface="+mn-lt"/>
                <a:ea typeface="Tahoma"/>
                <a:cs typeface="Tahoma"/>
                <a:sym typeface="Tahoma"/>
              </a:rPr>
              <a:t> </a:t>
            </a:r>
            <a:r>
              <a:rPr lang="en-US" sz="1600" b="0" i="0" u="none" strike="noStrike" cap="none" dirty="0">
                <a:solidFill>
                  <a:srgbClr val="000000"/>
                </a:solidFill>
                <a:latin typeface="+mn-lt"/>
                <a:ea typeface="Tahoma"/>
                <a:cs typeface="Tahoma"/>
                <a:sym typeface="Tahoma"/>
              </a:rPr>
              <a:t>Strike Price of the Call expires </a:t>
            </a:r>
            <a:r>
              <a:rPr lang="en-US" sz="1600" b="0" dirty="0">
                <a:solidFill>
                  <a:srgbClr val="000000"/>
                </a:solidFill>
                <a:latin typeface="+mn-lt"/>
                <a:ea typeface="Tahoma"/>
                <a:cs typeface="Tahoma"/>
                <a:sym typeface="Tahoma"/>
              </a:rPr>
              <a:t>above</a:t>
            </a:r>
            <a:r>
              <a:rPr lang="en-US" sz="1600" b="0" i="0" u="none" strike="noStrike" cap="none" dirty="0">
                <a:solidFill>
                  <a:srgbClr val="000000"/>
                </a:solidFill>
                <a:latin typeface="+mn-lt"/>
                <a:ea typeface="Tahoma"/>
                <a:cs typeface="Tahoma"/>
                <a:sym typeface="Tahoma"/>
              </a:rPr>
              <a:t> the Stock Price.  This Call will expire worthless and there is nothing to do at expiration</a:t>
            </a:r>
            <a:endParaRPr lang="x-none" sz="1600" b="0" i="1" u="none" strike="noStrike" cap="none" baseline="0" dirty="0">
              <a:solidFill>
                <a:srgbClr val="000000"/>
              </a:solidFill>
              <a:latin typeface="+mn-lt"/>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Scenario 2: </a:t>
            </a:r>
            <a:r>
              <a:rPr lang="x-none" sz="1600" b="0" i="0" u="none" strike="noStrike" cap="none" baseline="0" dirty="0">
                <a:solidFill>
                  <a:srgbClr val="000000"/>
                </a:solidFill>
                <a:latin typeface="+mn-lt"/>
                <a:ea typeface="Tahoma"/>
                <a:cs typeface="Tahoma"/>
                <a:sym typeface="Tahoma"/>
              </a:rPr>
              <a:t>St</a:t>
            </a:r>
            <a:r>
              <a:rPr lang="en-US" sz="1600" b="0" i="0" u="none" strike="noStrike" cap="none" baseline="0" dirty="0" err="1">
                <a:solidFill>
                  <a:srgbClr val="000000"/>
                </a:solidFill>
                <a:latin typeface="+mn-lt"/>
                <a:ea typeface="Tahoma"/>
                <a:cs typeface="Tahoma"/>
                <a:sym typeface="Tahoma"/>
              </a:rPr>
              <a:t>rike</a:t>
            </a:r>
            <a:r>
              <a:rPr lang="x-none" sz="1600" b="0" i="0" u="none" strike="noStrike" cap="none" baseline="0" dirty="0">
                <a:solidFill>
                  <a:srgbClr val="000000"/>
                </a:solidFill>
                <a:latin typeface="+mn-lt"/>
                <a:ea typeface="Tahoma"/>
                <a:cs typeface="Tahoma"/>
                <a:sym typeface="Tahoma"/>
              </a:rPr>
              <a:t> </a:t>
            </a:r>
            <a:r>
              <a:rPr lang="en-US" sz="1600" b="0" i="0" u="none" strike="noStrike" cap="none" baseline="0" dirty="0">
                <a:solidFill>
                  <a:srgbClr val="000000"/>
                </a:solidFill>
                <a:latin typeface="+mn-lt"/>
                <a:ea typeface="Tahoma"/>
                <a:cs typeface="Tahoma"/>
                <a:sym typeface="Tahoma"/>
              </a:rPr>
              <a:t>Price of the Call expires</a:t>
            </a:r>
            <a:r>
              <a:rPr lang="en-US" sz="1600" b="0" i="0" u="none" strike="noStrike" cap="none" dirty="0">
                <a:solidFill>
                  <a:srgbClr val="000000"/>
                </a:solidFill>
                <a:latin typeface="+mn-lt"/>
                <a:ea typeface="Tahoma"/>
                <a:cs typeface="Tahoma"/>
                <a:sym typeface="Tahoma"/>
              </a:rPr>
              <a:t> under Stock Price.  On expiration the Calls will convert to long stock, so if I do not want a stock position after expiration, I can sell the Calls out or sell stock against my position</a:t>
            </a:r>
            <a:endParaRPr lang="x-none" sz="1600" b="0" i="0" u="none" strike="noStrike" cap="none" baseline="0" dirty="0">
              <a:solidFill>
                <a:srgbClr val="000000"/>
              </a:solidFill>
              <a:latin typeface="+mn-lt"/>
              <a:ea typeface="Tahoma"/>
              <a:cs typeface="Tahoma"/>
              <a:sym typeface="Tahoma"/>
            </a:endParaRPr>
          </a:p>
          <a:p>
            <a:endParaRPr lang="x-none" sz="1600" b="0" i="0" u="none" strike="noStrike" cap="none" baseline="0" dirty="0">
              <a:solidFill>
                <a:srgbClr val="000000"/>
              </a:solidFill>
              <a:latin typeface="+mn-lt"/>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Keene’s Trading Tips for Calls: </a:t>
            </a:r>
            <a:r>
              <a:rPr lang="x-none" sz="1600" b="0" i="0" u="none" strike="noStrike" cap="none" baseline="0" dirty="0">
                <a:solidFill>
                  <a:srgbClr val="000000"/>
                </a:solidFill>
                <a:latin typeface="+mn-lt"/>
                <a:ea typeface="Tahoma"/>
                <a:cs typeface="Tahoma"/>
                <a:sym typeface="Tahoma"/>
              </a:rPr>
              <a:t>Remember Calls typically</a:t>
            </a:r>
          </a:p>
          <a:p>
            <a:pPr marL="0" marR="0" lvl="0" indent="0" algn="l" rtl="0">
              <a:lnSpc>
                <a:spcPct val="162500"/>
              </a:lnSpc>
              <a:spcBef>
                <a:spcPts val="320"/>
              </a:spcBef>
              <a:buClr>
                <a:srgbClr val="14456F"/>
              </a:buClr>
              <a:buSzPct val="25000"/>
              <a:buFont typeface="Tahoma"/>
              <a:buNone/>
            </a:pPr>
            <a:r>
              <a:rPr lang="x-none" sz="1600" b="0" i="0" u="none" strike="noStrike" cap="none" baseline="0" dirty="0">
                <a:solidFill>
                  <a:srgbClr val="000000"/>
                </a:solidFill>
                <a:latin typeface="+mn-lt"/>
                <a:ea typeface="Tahoma"/>
                <a:cs typeface="Tahoma"/>
                <a:sym typeface="Tahoma"/>
              </a:rPr>
              <a:t>Fall in value (extrinsic) when volatility decreases.  I find </a:t>
            </a:r>
          </a:p>
          <a:p>
            <a:pPr marL="0" marR="0" lvl="0" indent="0" algn="l" rtl="0">
              <a:lnSpc>
                <a:spcPct val="162500"/>
              </a:lnSpc>
              <a:spcBef>
                <a:spcPts val="320"/>
              </a:spcBef>
              <a:buClr>
                <a:srgbClr val="14456F"/>
              </a:buClr>
              <a:buSzPct val="25000"/>
              <a:buFont typeface="Tahoma"/>
              <a:buNone/>
            </a:pPr>
            <a:r>
              <a:rPr lang="x-none" sz="1600" b="0" i="0" u="none" strike="noStrike" cap="none" baseline="0" dirty="0">
                <a:solidFill>
                  <a:srgbClr val="000000"/>
                </a:solidFill>
                <a:latin typeface="+mn-lt"/>
                <a:ea typeface="Tahoma"/>
                <a:cs typeface="Tahoma"/>
                <a:sym typeface="Tahoma"/>
              </a:rPr>
              <a:t>Buying Out-of-the Money Calls the most challenging, because</a:t>
            </a:r>
          </a:p>
          <a:p>
            <a:pPr marL="0" marR="0" lvl="0" indent="0" algn="l" rtl="0">
              <a:lnSpc>
                <a:spcPct val="162500"/>
              </a:lnSpc>
              <a:spcBef>
                <a:spcPts val="320"/>
              </a:spcBef>
              <a:buClr>
                <a:srgbClr val="14456F"/>
              </a:buClr>
              <a:buSzPct val="25000"/>
              <a:buFont typeface="Tahoma"/>
              <a:buNone/>
            </a:pPr>
            <a:r>
              <a:rPr lang="x-none" sz="1600" b="0" i="0" u="none" strike="noStrike" cap="none" baseline="0" dirty="0">
                <a:solidFill>
                  <a:srgbClr val="000000"/>
                </a:solidFill>
                <a:latin typeface="+mn-lt"/>
                <a:ea typeface="Tahoma"/>
                <a:cs typeface="Tahoma"/>
                <a:sym typeface="Tahoma"/>
              </a:rPr>
              <a:t>Calls will not perform their Delta do to the decrease in </a:t>
            </a:r>
          </a:p>
          <a:p>
            <a:pPr marL="0" marR="0" lvl="0" indent="0" algn="l" rtl="0">
              <a:lnSpc>
                <a:spcPct val="162500"/>
              </a:lnSpc>
              <a:spcBef>
                <a:spcPts val="320"/>
              </a:spcBef>
              <a:buClr>
                <a:srgbClr val="14456F"/>
              </a:buClr>
              <a:buSzPct val="25000"/>
              <a:buFont typeface="Tahoma"/>
              <a:buNone/>
            </a:pPr>
            <a:r>
              <a:rPr lang="x-none" sz="1600" b="0" i="0" u="none" strike="noStrike" cap="none" baseline="0" dirty="0">
                <a:solidFill>
                  <a:srgbClr val="000000"/>
                </a:solidFill>
                <a:latin typeface="+mn-lt"/>
                <a:ea typeface="Tahoma"/>
                <a:cs typeface="Tahoma"/>
                <a:sym typeface="Tahoma"/>
              </a:rPr>
              <a:t>Volatility as the Stock increases in value.</a:t>
            </a:r>
          </a:p>
        </p:txBody>
      </p:sp>
      <p:pic>
        <p:nvPicPr>
          <p:cNvPr id="8" name="Picture 7">
            <a:extLst>
              <a:ext uri="{FF2B5EF4-FFF2-40B4-BE49-F238E27FC236}">
                <a16:creationId xmlns:a16="http://schemas.microsoft.com/office/drawing/2014/main" id="{C685DCE2-C17D-427D-8470-73A0746900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25841" y="6094140"/>
            <a:ext cx="812515" cy="642326"/>
          </a:xfrm>
          <a:prstGeom prst="rect">
            <a:avLst/>
          </a:prstGeom>
        </p:spPr>
      </p:pic>
    </p:spTree>
    <p:extLst>
      <p:ext uri="{BB962C8B-B14F-4D97-AF65-F5344CB8AC3E}">
        <p14:creationId xmlns:p14="http://schemas.microsoft.com/office/powerpoint/2010/main" val="16257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4" name="Picture Placeholder 3" descr="A person sitting at a desk with a computer and microphone&#10;&#10;Description automatically generated with low confidence">
            <a:extLst>
              <a:ext uri="{FF2B5EF4-FFF2-40B4-BE49-F238E27FC236}">
                <a16:creationId xmlns:a16="http://schemas.microsoft.com/office/drawing/2014/main" id="{754C0142-66E7-7302-C660-3DF9B39D075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749" r="22749"/>
          <a:stretch>
            <a:fillRect/>
          </a:stretch>
        </p:blipFill>
        <p:spPr/>
      </p:pic>
      <p:sp>
        <p:nvSpPr>
          <p:cNvPr id="567" name="Shape 567"/>
          <p:cNvSpPr txBox="1">
            <a:spLocks noGrp="1"/>
          </p:cNvSpPr>
          <p:nvPr>
            <p:ph type="title" idx="4294967295"/>
          </p:nvPr>
        </p:nvSpPr>
        <p:spPr>
          <a:xfrm>
            <a:off x="2735262" y="325269"/>
            <a:ext cx="2682875" cy="534988"/>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sp>
        <p:nvSpPr>
          <p:cNvPr id="568" name="Shape 568"/>
          <p:cNvSpPr txBox="1">
            <a:spLocks noGrp="1"/>
          </p:cNvSpPr>
          <p:nvPr>
            <p:ph type="body" idx="4294967295"/>
          </p:nvPr>
        </p:nvSpPr>
        <p:spPr>
          <a:xfrm>
            <a:off x="0" y="609600"/>
            <a:ext cx="8153400" cy="3086100"/>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p:txBody>
      </p:sp>
      <p:sp>
        <p:nvSpPr>
          <p:cNvPr id="569" name="Shape 569"/>
          <p:cNvSpPr/>
          <p:nvPr/>
        </p:nvSpPr>
        <p:spPr>
          <a:xfrm>
            <a:off x="466771" y="1165057"/>
            <a:ext cx="5654842" cy="4527884"/>
          </a:xfrm>
          <a:prstGeom prst="rect">
            <a:avLst/>
          </a:prstGeom>
          <a:blipFill>
            <a:blip r:embed="rId4" cstate="print"/>
            <a:stretch>
              <a:fillRect/>
            </a:stretch>
          </a:blipFill>
        </p:spPr>
        <p:txBody>
          <a:bodyPr/>
          <a:lstStyle/>
          <a:p>
            <a:endParaRPr lang="en-US"/>
          </a:p>
        </p:txBody>
      </p:sp>
      <p:pic>
        <p:nvPicPr>
          <p:cNvPr id="6" name="Picture 5" descr="Chart, line chart&#10;&#10;Description automatically generated">
            <a:extLst>
              <a:ext uri="{FF2B5EF4-FFF2-40B4-BE49-F238E27FC236}">
                <a16:creationId xmlns:a16="http://schemas.microsoft.com/office/drawing/2014/main" id="{85CE04E1-1779-8A9B-873C-4C123E9C11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628" y="4651621"/>
            <a:ext cx="1978448" cy="185929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Picture 7" descr="A picture containing text&#10;&#10;Description automatically generated">
            <a:extLst>
              <a:ext uri="{FF2B5EF4-FFF2-40B4-BE49-F238E27FC236}">
                <a16:creationId xmlns:a16="http://schemas.microsoft.com/office/drawing/2014/main" id="{BB98F758-D75C-1919-E542-F913B140CE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771" y="180227"/>
            <a:ext cx="726611" cy="574415"/>
          </a:xfrm>
          <a:prstGeom prst="rect">
            <a:avLst/>
          </a:prstGeom>
        </p:spPr>
      </p:pic>
    </p:spTree>
    <p:extLst>
      <p:ext uri="{BB962C8B-B14F-4D97-AF65-F5344CB8AC3E}">
        <p14:creationId xmlns:p14="http://schemas.microsoft.com/office/powerpoint/2010/main" val="74229263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E38355C-92C8-F8AE-FB35-2A43C54EA9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957" r="22957"/>
          <a:stretch/>
        </p:blipFill>
        <p:spPr/>
      </p:pic>
      <p:sp>
        <p:nvSpPr>
          <p:cNvPr id="576" name="Shape 576"/>
          <p:cNvSpPr txBox="1">
            <a:spLocks noGrp="1"/>
          </p:cNvSpPr>
          <p:nvPr>
            <p:ph type="title" idx="4294967295"/>
          </p:nvPr>
        </p:nvSpPr>
        <p:spPr>
          <a:xfrm>
            <a:off x="4788061" y="216757"/>
            <a:ext cx="2615878"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sp>
        <p:nvSpPr>
          <p:cNvPr id="578" name="Shape 578"/>
          <p:cNvSpPr/>
          <p:nvPr/>
        </p:nvSpPr>
        <p:spPr>
          <a:xfrm>
            <a:off x="6096000" y="1008363"/>
            <a:ext cx="5761127" cy="5126219"/>
          </a:xfrm>
          <a:prstGeom prst="rect">
            <a:avLst/>
          </a:prstGeom>
          <a:blipFill>
            <a:blip r:embed="rId4" cstate="print"/>
            <a:stretch>
              <a:fillRect/>
            </a:stretch>
          </a:blipFill>
        </p:spPr>
        <p:txBody>
          <a:bodyPr/>
          <a:lstStyle/>
          <a:p>
            <a:endParaRPr lang="en-US"/>
          </a:p>
        </p:txBody>
      </p:sp>
      <p:sp>
        <p:nvSpPr>
          <p:cNvPr id="579" name="Shape 579"/>
          <p:cNvSpPr/>
          <p:nvPr/>
        </p:nvSpPr>
        <p:spPr>
          <a:xfrm>
            <a:off x="9536336" y="1688432"/>
            <a:ext cx="1720515" cy="1740568"/>
          </a:xfrm>
          <a:prstGeom prst="rect">
            <a:avLst/>
          </a:prstGeom>
          <a:blipFill>
            <a:blip r:embed="rId5" cstate="print"/>
            <a:stretch>
              <a:fillRect/>
            </a:stretch>
          </a:blipFill>
          <a:ln>
            <a:solidFill>
              <a:srgbClr val="002060"/>
            </a:solidFill>
          </a:ln>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CA27B17F-74A0-137E-BBAD-647C29BFB0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49448" y="6263345"/>
            <a:ext cx="600276" cy="474542"/>
          </a:xfrm>
          <a:prstGeom prst="rect">
            <a:avLst/>
          </a:prstGeom>
        </p:spPr>
      </p:pic>
    </p:spTree>
    <p:extLst>
      <p:ext uri="{BB962C8B-B14F-4D97-AF65-F5344CB8AC3E}">
        <p14:creationId xmlns:p14="http://schemas.microsoft.com/office/powerpoint/2010/main" val="48426647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Text, letter&#10;&#10;Description automatically generated">
            <a:extLst>
              <a:ext uri="{FF2B5EF4-FFF2-40B4-BE49-F238E27FC236}">
                <a16:creationId xmlns:a16="http://schemas.microsoft.com/office/drawing/2014/main" id="{9D3B29C4-68F0-BA6A-3014-29496C04A39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7822" r="27822"/>
          <a:stretch>
            <a:fillRect/>
          </a:stretch>
        </p:blipFill>
        <p:spPr>
          <a:xfrm>
            <a:off x="9444090" y="2793377"/>
            <a:ext cx="2422247" cy="3635998"/>
          </a:xfrm>
        </p:spPr>
      </p:pic>
      <p:pic>
        <p:nvPicPr>
          <p:cNvPr id="14" name="Picture Placeholder 13" descr="A picture containing text, computer&#10;&#10;Description automatically generated">
            <a:extLst>
              <a:ext uri="{FF2B5EF4-FFF2-40B4-BE49-F238E27FC236}">
                <a16:creationId xmlns:a16="http://schemas.microsoft.com/office/drawing/2014/main" id="{D480DE7A-D849-0A37-7595-DED2A17E51A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757" r="31757"/>
          <a:stretch>
            <a:fillRect/>
          </a:stretch>
        </p:blipFill>
        <p:spPr>
          <a:xfrm>
            <a:off x="8128199" y="904916"/>
            <a:ext cx="2815772" cy="4226712"/>
          </a:xfrm>
        </p:spPr>
      </p:pic>
      <p:sp>
        <p:nvSpPr>
          <p:cNvPr id="2" name="Title 1"/>
          <p:cNvSpPr>
            <a:spLocks noGrp="1"/>
          </p:cNvSpPr>
          <p:nvPr>
            <p:ph type="title" idx="4294967295"/>
          </p:nvPr>
        </p:nvSpPr>
        <p:spPr>
          <a:xfrm>
            <a:off x="3795963" y="265153"/>
            <a:ext cx="4600074" cy="639763"/>
          </a:xfrm>
        </p:spPr>
        <p:txBody>
          <a:bodyPr>
            <a:normAutofit/>
          </a:bodyPr>
          <a:lstStyle/>
          <a:p>
            <a:r>
              <a:rPr lang="en-US" sz="3200" b="1" dirty="0">
                <a:solidFill>
                  <a:srgbClr val="000000"/>
                </a:solidFill>
                <a:latin typeface="+mj-lt"/>
              </a:rPr>
              <a:t>Calls as Stock Replacement</a:t>
            </a:r>
          </a:p>
        </p:txBody>
      </p:sp>
      <p:sp>
        <p:nvSpPr>
          <p:cNvPr id="3" name="Text Placeholder 2"/>
          <p:cNvSpPr>
            <a:spLocks noGrp="1"/>
          </p:cNvSpPr>
          <p:nvPr>
            <p:ph type="body" idx="4294967295"/>
          </p:nvPr>
        </p:nvSpPr>
        <p:spPr>
          <a:xfrm>
            <a:off x="944479" y="1471613"/>
            <a:ext cx="5702968" cy="4373562"/>
          </a:xfrm>
        </p:spPr>
        <p:txBody>
          <a:bodyPr>
            <a:normAutofit/>
          </a:bodyPr>
          <a:lstStyle/>
          <a:p>
            <a:pPr>
              <a:buFont typeface="Wingdings" panose="05000000000000000000" pitchFamily="2" charset="2"/>
              <a:buChar char="v"/>
            </a:pPr>
            <a:r>
              <a:rPr lang="en-US" sz="1800" b="0" dirty="0">
                <a:solidFill>
                  <a:srgbClr val="000000"/>
                </a:solidFill>
                <a:latin typeface="+mn-lt"/>
                <a:cs typeface="Tahoma"/>
              </a:rPr>
              <a:t>Long  ITM calls can be used instead of stock replacement. Allows more cash to be retained in your account.</a:t>
            </a:r>
          </a:p>
          <a:p>
            <a:pPr>
              <a:buFont typeface="Wingdings" panose="05000000000000000000" pitchFamily="2" charset="2"/>
              <a:buChar char="v"/>
            </a:pPr>
            <a:endParaRPr lang="en-US" sz="1800" b="0" dirty="0">
              <a:solidFill>
                <a:srgbClr val="000000"/>
              </a:solidFill>
              <a:latin typeface="+mn-lt"/>
              <a:cs typeface="Tahoma"/>
            </a:endParaRPr>
          </a:p>
          <a:p>
            <a:pPr>
              <a:buFont typeface="Wingdings" panose="05000000000000000000" pitchFamily="2" charset="2"/>
              <a:buChar char="v"/>
            </a:pPr>
            <a:r>
              <a:rPr lang="en-US" sz="1800" b="0" dirty="0">
                <a:solidFill>
                  <a:srgbClr val="000000"/>
                </a:solidFill>
                <a:latin typeface="+mn-lt"/>
                <a:cs typeface="Tahoma"/>
              </a:rPr>
              <a:t>ITM calls give us a “natural put”</a:t>
            </a:r>
          </a:p>
          <a:p>
            <a:pPr>
              <a:buFont typeface="Wingdings" panose="05000000000000000000" pitchFamily="2" charset="2"/>
              <a:buChar char="v"/>
            </a:pPr>
            <a:endParaRPr lang="en-US" sz="1800" b="0" dirty="0">
              <a:solidFill>
                <a:srgbClr val="000000"/>
              </a:solidFill>
              <a:latin typeface="+mn-lt"/>
              <a:cs typeface="Tahoma"/>
            </a:endParaRPr>
          </a:p>
          <a:p>
            <a:pPr>
              <a:buFont typeface="Wingdings" panose="05000000000000000000" pitchFamily="2" charset="2"/>
              <a:buChar char="v"/>
            </a:pPr>
            <a:r>
              <a:rPr lang="en-US" sz="1800" b="0" dirty="0">
                <a:solidFill>
                  <a:srgbClr val="000000"/>
                </a:solidFill>
                <a:latin typeface="+mn-lt"/>
                <a:cs typeface="Tahoma"/>
              </a:rPr>
              <a:t>Call risk is limited to price paid for the call, where long stock can go to zero.</a:t>
            </a:r>
          </a:p>
          <a:p>
            <a:pPr>
              <a:buFont typeface="Wingdings" panose="05000000000000000000" pitchFamily="2" charset="2"/>
              <a:buChar char="v"/>
            </a:pPr>
            <a:endParaRPr lang="en-US" sz="1800" b="0" dirty="0">
              <a:solidFill>
                <a:srgbClr val="000000"/>
              </a:solidFill>
              <a:latin typeface="+mn-lt"/>
              <a:cs typeface="Tahoma"/>
            </a:endParaRPr>
          </a:p>
          <a:p>
            <a:pPr>
              <a:buFont typeface="Wingdings" panose="05000000000000000000" pitchFamily="2" charset="2"/>
              <a:buChar char="v"/>
            </a:pPr>
            <a:r>
              <a:rPr lang="en-US" sz="1800" b="0" dirty="0">
                <a:solidFill>
                  <a:srgbClr val="000000"/>
                </a:solidFill>
                <a:latin typeface="+mn-lt"/>
                <a:cs typeface="Tahoma"/>
              </a:rPr>
              <a:t>Warning: Track the dividend. Dividends only go out to share holders, not those who are long via options.</a:t>
            </a:r>
          </a:p>
        </p:txBody>
      </p:sp>
      <p:pic>
        <p:nvPicPr>
          <p:cNvPr id="16" name="Picture 15" descr="A picture containing text&#10;&#10;Description automatically generated">
            <a:extLst>
              <a:ext uri="{FF2B5EF4-FFF2-40B4-BE49-F238E27FC236}">
                <a16:creationId xmlns:a16="http://schemas.microsoft.com/office/drawing/2014/main" id="{3A665E8F-949F-2BBF-5DC6-62DAC808A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57" y="362737"/>
            <a:ext cx="696172" cy="550352"/>
          </a:xfrm>
          <a:prstGeom prst="rect">
            <a:avLst/>
          </a:prstGeom>
        </p:spPr>
      </p:pic>
    </p:spTree>
    <p:extLst>
      <p:ext uri="{BB962C8B-B14F-4D97-AF65-F5344CB8AC3E}">
        <p14:creationId xmlns:p14="http://schemas.microsoft.com/office/powerpoint/2010/main" val="324089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6274</TotalTime>
  <Words>2278</Words>
  <Application>Microsoft Office PowerPoint</Application>
  <PresentationFormat>Widescreen</PresentationFormat>
  <Paragraphs>215</Paragraphs>
  <Slides>20</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Montserrat Black</vt:lpstr>
      <vt:lpstr>Nunito Sans SemiBold</vt:lpstr>
      <vt:lpstr>Tahoma</vt:lpstr>
      <vt:lpstr>Trebuchet MS</vt:lpstr>
      <vt:lpstr>Wingdings</vt:lpstr>
      <vt:lpstr>Office Theme</vt:lpstr>
      <vt:lpstr>1_Office Theme</vt:lpstr>
      <vt:lpstr>PowerPoint Presentation</vt:lpstr>
      <vt:lpstr>Important Terminology #2 – Trading Terms </vt:lpstr>
      <vt:lpstr>Call Options </vt:lpstr>
      <vt:lpstr>PowerPoint Presentation</vt:lpstr>
      <vt:lpstr>Greeks of a Long Call Option</vt:lpstr>
      <vt:lpstr>How to manage a Long Call on Expiration</vt:lpstr>
      <vt:lpstr>Chart Example</vt:lpstr>
      <vt:lpstr>Chart Example</vt:lpstr>
      <vt:lpstr>Calls as Stock Replacement</vt:lpstr>
      <vt:lpstr>Covered Calls</vt:lpstr>
      <vt:lpstr>Put Options</vt:lpstr>
      <vt:lpstr>Long Put</vt:lpstr>
      <vt:lpstr>Greeks of a Long Put Option</vt:lpstr>
      <vt:lpstr>How to manage a Long Put on Expiration</vt:lpstr>
      <vt:lpstr>Chart Example</vt:lpstr>
      <vt:lpstr>Chart Example</vt:lpstr>
      <vt:lpstr>Selling a Cash Secured Put</vt:lpstr>
      <vt:lpstr>Protective Put</vt:lpstr>
      <vt:lpstr>Rookie Trader Common Mistakes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442</cp:revision>
  <dcterms:created xsi:type="dcterms:W3CDTF">2020-06-17T05:33:19Z</dcterms:created>
  <dcterms:modified xsi:type="dcterms:W3CDTF">2024-02-06T16:06:08Z</dcterms:modified>
</cp:coreProperties>
</file>