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90" r:id="rId122"/>
    <p:sldId id="388" r:id="rId123"/>
    <p:sldId id="387" r:id="rId124"/>
    <p:sldId id="389" r:id="rId125"/>
    <p:sldId id="391" r:id="rId126"/>
    <p:sldId id="376" r:id="rId127"/>
    <p:sldId id="379" r:id="rId128"/>
    <p:sldId id="380" r:id="rId129"/>
    <p:sldId id="381" r:id="rId130"/>
    <p:sldId id="382" r:id="rId131"/>
    <p:sldId id="383" r:id="rId132"/>
    <p:sldId id="385" r:id="rId133"/>
    <p:sldId id="384" r:id="rId134"/>
    <p:sldId id="386" r:id="rId135"/>
    <p:sldId id="392" r:id="rId136"/>
    <p:sldId id="395" r:id="rId137"/>
    <p:sldId id="393" r:id="rId138"/>
    <p:sldId id="394" r:id="rId139"/>
  </p:sldIdLst>
  <p:sldSz cx="12192000" cy="6858000"/>
  <p:notesSz cx="6858000" cy="9144000"/>
  <p:embeddedFontLst>
    <p:embeddedFont>
      <p:font typeface="Bookman Old Style" panose="02050604050505020204" pitchFamily="18" charset="0"/>
      <p:regular r:id="rId141"/>
    </p:embeddedFont>
    <p:embeddedFont>
      <p:font typeface="Calibri" panose="020F0502020204030204" pitchFamily="34" charset="0"/>
      <p:regular r:id="rId142"/>
      <p:bold r:id="rId143"/>
      <p:italic r:id="rId144"/>
      <p:boldItalic r:id="rId145"/>
    </p:embeddedFont>
    <p:embeddedFont>
      <p:font typeface="Libre Franklin" pitchFamily="2" charset="0"/>
      <p:regular r:id="rId146"/>
      <p:bold r:id="rId147"/>
      <p:italic r:id="rId148"/>
      <p:boldItalic r:id="rId1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0" roundtripDataSignature="AMtx7mjvQ9hBrvv2C67WrcM86rPZpjKp0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nt burton" initials="gb" lastIdx="1" clrIdx="0">
    <p:extLst>
      <p:ext uri="{19B8F6BF-5375-455C-9EA6-DF929625EA0E}">
        <p15:presenceInfo xmlns:p15="http://schemas.microsoft.com/office/powerpoint/2012/main" userId="c3057ab40c7cb9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9.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customschemas.google.com/relationships/presentationmetadata" Target="metadata"/><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fntdata"/><Relationship Id="rId14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3.fntdata"/><Relationship Id="rId148"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4.fntdata"/><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1" name="Google Shape;741;p10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8" name="Google Shape;748;p10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p10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10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6" name="Google Shape;766;p10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p10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8" name="Google Shape;778;p10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10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0" name="Google Shape;790;p10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p10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3" name="Google Shape;803;p1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9" name="Google Shape;809;p1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5" name="Google Shape;815;p1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2" name="Google Shape;822;p1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9" name="Google Shape;829;p1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5" name="Google Shape;835;p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1" name="Google Shape;841;p1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p1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5" name="Google Shape;855;p1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p1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55247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697348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13012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96" name="Google Shape;796;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95936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4147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78442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380629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3552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506365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42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456550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888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p5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6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6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6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6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6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p7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7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7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p7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p7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7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7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7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8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8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8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p8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8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8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p8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8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9" name="Google Shape;679;p9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9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9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8" name="Google Shape;698;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9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p9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7" name="Google Shape;717;p9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3" name="Google Shape;723;p9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9" name="Google Shape;729;p9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9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12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2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21"/>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121"/>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8" name="Google Shape;18;p12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0"/>
          <p:cNvSpPr txBox="1">
            <a:spLocks noGrp="1"/>
          </p:cNvSpPr>
          <p:nvPr>
            <p:ph type="body" idx="1"/>
          </p:nvPr>
        </p:nvSpPr>
        <p:spPr>
          <a:xfrm rot="5400000">
            <a:off x="4246035" y="-1040554"/>
            <a:ext cx="3760891" cy="100584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2" name="Google Shape;82;p13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1"/>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1"/>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13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12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7" name="Google Shape;27;p122"/>
          <p:cNvPicPr preferRelativeResize="0"/>
          <p:nvPr/>
        </p:nvPicPr>
        <p:blipFill rotWithShape="1">
          <a:blip r:embed="rId2">
            <a:alphaModFix/>
          </a:blip>
          <a:srcRect/>
          <a:stretch/>
        </p:blipFill>
        <p:spPr>
          <a:xfrm>
            <a:off x="9607721" y="5639774"/>
            <a:ext cx="2391109" cy="6001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8"/>
        <p:cNvGrpSpPr/>
        <p:nvPr/>
      </p:nvGrpSpPr>
      <p:grpSpPr>
        <a:xfrm>
          <a:off x="0" y="0"/>
          <a:ext cx="0" cy="0"/>
          <a:chOff x="0" y="0"/>
          <a:chExt cx="0" cy="0"/>
        </a:xfrm>
      </p:grpSpPr>
      <p:sp>
        <p:nvSpPr>
          <p:cNvPr id="29" name="Google Shape;29;p123"/>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23"/>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3"/>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123"/>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3" name="Google Shape;33;p123"/>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3"/>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123"/>
          <p:cNvPicPr preferRelativeResize="0"/>
          <p:nvPr/>
        </p:nvPicPr>
        <p:blipFill rotWithShape="1">
          <a:blip r:embed="rId2">
            <a:alphaModFix/>
          </a:blip>
          <a:srcRect/>
          <a:stretch/>
        </p:blipFill>
        <p:spPr>
          <a:xfrm>
            <a:off x="9597447" y="6146440"/>
            <a:ext cx="2391109" cy="60015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7"/>
        <p:cNvGrpSpPr/>
        <p:nvPr/>
      </p:nvGrpSpPr>
      <p:grpSpPr>
        <a:xfrm>
          <a:off x="0" y="0"/>
          <a:ext cx="0" cy="0"/>
          <a:chOff x="0" y="0"/>
          <a:chExt cx="0" cy="0"/>
        </a:xfrm>
      </p:grpSpPr>
      <p:sp>
        <p:nvSpPr>
          <p:cNvPr id="38" name="Google Shape;38;p12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2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4"/>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41" name="Google Shape;41;p124"/>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42" name="Google Shape;42;p12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1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5"/>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125"/>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12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6"/>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5" name="Google Shape;55;p126"/>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126"/>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7" name="Google Shape;57;p126"/>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12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2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6"/>
        <p:cNvGrpSpPr/>
        <p:nvPr/>
      </p:nvGrpSpPr>
      <p:grpSpPr>
        <a:xfrm>
          <a:off x="0" y="0"/>
          <a:ext cx="0" cy="0"/>
          <a:chOff x="0" y="0"/>
          <a:chExt cx="0" cy="0"/>
        </a:xfrm>
      </p:grpSpPr>
      <p:sp>
        <p:nvSpPr>
          <p:cNvPr id="67" name="Google Shape;67;p12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1"/>
        <p:cNvGrpSpPr/>
        <p:nvPr/>
      </p:nvGrpSpPr>
      <p:grpSpPr>
        <a:xfrm>
          <a:off x="0" y="0"/>
          <a:ext cx="0" cy="0"/>
          <a:chOff x="0" y="0"/>
          <a:chExt cx="0" cy="0"/>
        </a:xfrm>
      </p:grpSpPr>
      <p:sp>
        <p:nvSpPr>
          <p:cNvPr id="72" name="Google Shape;72;p129"/>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29"/>
          <p:cNvSpPr>
            <a:spLocks noGrp="1"/>
          </p:cNvSpPr>
          <p:nvPr>
            <p:ph type="pic" idx="2"/>
          </p:nvPr>
        </p:nvSpPr>
        <p:spPr>
          <a:xfrm>
            <a:off x="15" y="0"/>
            <a:ext cx="12191985" cy="4578350"/>
          </a:xfrm>
          <a:prstGeom prst="rect">
            <a:avLst/>
          </a:prstGeom>
          <a:solidFill>
            <a:srgbClr val="D8D8D8"/>
          </a:solidFill>
          <a:ln>
            <a:noFill/>
          </a:ln>
        </p:spPr>
      </p:sp>
      <p:sp>
        <p:nvSpPr>
          <p:cNvPr id="74" name="Google Shape;74;p129"/>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9"/>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6" name="Google Shape;76;p12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2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9" name="Google Shape;9;p12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12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 name="Google Shape;11;p12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20"/>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46.png"/></Relationships>
</file>

<file path=ppt/slides/_rels/slide1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
          <p:cNvSpPr/>
          <p:nvPr/>
        </p:nvSpPr>
        <p:spPr>
          <a:xfrm>
            <a:off x="0" y="1"/>
            <a:ext cx="12192001"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97" name="Google Shape;97;p1"/>
          <p:cNvSpPr txBox="1">
            <a:spLocks noGrp="1"/>
          </p:cNvSpPr>
          <p:nvPr>
            <p:ph type="ctrTitle"/>
          </p:nvPr>
        </p:nvSpPr>
        <p:spPr>
          <a:xfrm>
            <a:off x="5289754" y="639097"/>
            <a:ext cx="6253317" cy="368601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6000"/>
              <a:buFont typeface="Bookman Old Style"/>
              <a:buNone/>
            </a:pPr>
            <a:r>
              <a:rPr lang="en-US" sz="6000"/>
              <a:t>Alpha Shark Trading Coaching Session</a:t>
            </a:r>
            <a:endParaRPr/>
          </a:p>
        </p:txBody>
      </p:sp>
      <p:sp>
        <p:nvSpPr>
          <p:cNvPr id="98" name="Google Shape;98;p1"/>
          <p:cNvSpPr txBox="1">
            <a:spLocks noGrp="1"/>
          </p:cNvSpPr>
          <p:nvPr>
            <p:ph type="subTitle" idx="1"/>
          </p:nvPr>
        </p:nvSpPr>
        <p:spPr>
          <a:xfrm>
            <a:off x="5289753" y="4672739"/>
            <a:ext cx="6269347" cy="102149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a:solidFill>
                  <a:srgbClr val="262626"/>
                </a:solidFill>
              </a:rPr>
              <a:t>WITH</a:t>
            </a:r>
            <a:r>
              <a:rPr lang="en-US" sz="2400">
                <a:solidFill>
                  <a:srgbClr val="262626"/>
                </a:solidFill>
              </a:rPr>
              <a:t> GRANT BURTON </a:t>
            </a:r>
            <a:endParaRPr/>
          </a:p>
        </p:txBody>
      </p:sp>
      <p:pic>
        <p:nvPicPr>
          <p:cNvPr id="99" name="Google Shape;99;p1" descr="A picture containing building, sitting, bench, side&#10;&#10;Description automatically generated"/>
          <p:cNvPicPr preferRelativeResize="0"/>
          <p:nvPr/>
        </p:nvPicPr>
        <p:blipFill rotWithShape="1">
          <a:blip r:embed="rId3">
            <a:alphaModFix/>
          </a:blip>
          <a:srcRect/>
          <a:stretch/>
        </p:blipFill>
        <p:spPr>
          <a:xfrm>
            <a:off x="-1" y="1"/>
            <a:ext cx="4635315" cy="6857999"/>
          </a:xfrm>
          <a:prstGeom prst="rect">
            <a:avLst/>
          </a:prstGeom>
          <a:noFill/>
          <a:ln>
            <a:noFill/>
          </a:ln>
        </p:spPr>
      </p:pic>
      <p:cxnSp>
        <p:nvCxnSpPr>
          <p:cNvPr id="100" name="Google Shape;100;p1"/>
          <p:cNvCxnSpPr/>
          <p:nvPr/>
        </p:nvCxnSpPr>
        <p:spPr>
          <a:xfrm>
            <a:off x="5427754" y="4498925"/>
            <a:ext cx="5636107" cy="0"/>
          </a:xfrm>
          <a:prstGeom prst="straightConnector1">
            <a:avLst/>
          </a:prstGeom>
          <a:noFill/>
          <a:ln w="12700" cap="flat" cmpd="sng">
            <a:solidFill>
              <a:srgbClr val="3F3F3F"/>
            </a:solidFill>
            <a:prstDash val="solid"/>
            <a:round/>
            <a:headEnd type="none" w="sm" len="sm"/>
            <a:tailEnd type="none" w="sm" len="sm"/>
          </a:ln>
        </p:spPr>
      </p:cxnSp>
      <p:pic>
        <p:nvPicPr>
          <p:cNvPr id="101" name="Google Shape;101;p1"/>
          <p:cNvPicPr preferRelativeResize="0"/>
          <p:nvPr/>
        </p:nvPicPr>
        <p:blipFill rotWithShape="1">
          <a:blip r:embed="rId4">
            <a:alphaModFix/>
          </a:blip>
          <a:srcRect/>
          <a:stretch/>
        </p:blipFill>
        <p:spPr>
          <a:xfrm>
            <a:off x="9632866" y="6131575"/>
            <a:ext cx="2391109" cy="6001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i="0" u="none" strike="noStrike">
                <a:solidFill>
                  <a:srgbClr val="000000"/>
                </a:solidFill>
                <a:latin typeface="Arial"/>
                <a:ea typeface="Arial"/>
                <a:cs typeface="Arial"/>
                <a:sym typeface="Arial"/>
              </a:rPr>
              <a:t>Write down your </a:t>
            </a:r>
            <a:r>
              <a:rPr lang="en-US" sz="2000" b="1">
                <a:solidFill>
                  <a:srgbClr val="000000"/>
                </a:solidFill>
                <a:latin typeface="Arial"/>
                <a:ea typeface="Arial"/>
                <a:cs typeface="Arial"/>
                <a:sym typeface="Arial"/>
              </a:rPr>
              <a:t>r</a:t>
            </a:r>
            <a:r>
              <a:rPr lang="en-US" sz="2000" b="1" i="0" u="none" strike="noStrike">
                <a:solidFill>
                  <a:srgbClr val="000000"/>
                </a:solidFill>
                <a:latin typeface="Arial"/>
                <a:ea typeface="Arial"/>
                <a:cs typeface="Arial"/>
                <a:sym typeface="Arial"/>
              </a:rPr>
              <a:t>ules</a:t>
            </a:r>
            <a:endParaRPr sz="4800">
              <a:latin typeface="Arial"/>
              <a:ea typeface="Arial"/>
              <a:cs typeface="Arial"/>
              <a:sym typeface="Arial"/>
            </a:endParaRPr>
          </a:p>
        </p:txBody>
      </p:sp>
      <p:sp>
        <p:nvSpPr>
          <p:cNvPr id="161" name="Google Shape;161;p1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Daily loss limit: $X ; Individual stock loss limit: $Y.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Cease trading if 5 opportunities fail.</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Do not adjust initial stop-losses. </a:t>
            </a:r>
            <a:endParaRPr/>
          </a:p>
          <a:p>
            <a:pPr marL="91440" lvl="0" indent="-120650" algn="l" rtl="0">
              <a:lnSpc>
                <a:spcPct val="110000"/>
              </a:lnSpc>
              <a:spcBef>
                <a:spcPts val="1400"/>
              </a:spcBef>
              <a:spcAft>
                <a:spcPts val="0"/>
              </a:spcAft>
              <a:buSzPts val="1900"/>
              <a:buFont typeface="Arial"/>
              <a:buChar char="•"/>
            </a:pPr>
            <a:r>
              <a:rPr lang="en-US">
                <a:solidFill>
                  <a:srgbClr val="374151"/>
                </a:solidFill>
                <a:latin typeface="Arial"/>
                <a:ea typeface="Arial"/>
                <a:cs typeface="Arial"/>
                <a:sym typeface="Arial"/>
              </a:rPr>
              <a:t>Sell when you can not when you have to. </a:t>
            </a:r>
            <a:endParaRPr b="0" i="0">
              <a:solidFill>
                <a:srgbClr val="374151"/>
              </a:solidFill>
              <a:latin typeface="Arial"/>
              <a:ea typeface="Arial"/>
              <a:cs typeface="Arial"/>
              <a:sym typeface="Arial"/>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Avoid trading stocks with earnings reports due that day.</a:t>
            </a:r>
            <a:endParaRPr/>
          </a:p>
          <a:p>
            <a:pPr marL="91440" lvl="0" indent="0" algn="l" rtl="0">
              <a:lnSpc>
                <a:spcPct val="110000"/>
              </a:lnSpc>
              <a:spcBef>
                <a:spcPts val="1400"/>
              </a:spcBef>
              <a:spcAft>
                <a:spcPts val="0"/>
              </a:spcAft>
              <a:buSzPts val="1900"/>
              <a:buNone/>
            </a:pPr>
            <a:endParaRPr/>
          </a:p>
        </p:txBody>
      </p:sp>
      <p:pic>
        <p:nvPicPr>
          <p:cNvPr id="162" name="Google Shape;162;p10" descr="Image"/>
          <p:cNvPicPr preferRelativeResize="0"/>
          <p:nvPr/>
        </p:nvPicPr>
        <p:blipFill rotWithShape="1">
          <a:blip r:embed="rId3">
            <a:alphaModFix/>
          </a:blip>
          <a:srcRect/>
          <a:stretch/>
        </p:blipFill>
        <p:spPr>
          <a:xfrm>
            <a:off x="7873734" y="2108201"/>
            <a:ext cx="3281946" cy="3281946"/>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0"/>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What should every plan contain? </a:t>
            </a:r>
            <a:endParaRPr/>
          </a:p>
        </p:txBody>
      </p:sp>
      <p:sp>
        <p:nvSpPr>
          <p:cNvPr id="744" name="Google Shape;744;p100"/>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p>
            <a:pPr marL="91440" lvl="0" indent="0" algn="l" rtl="0">
              <a:lnSpc>
                <a:spcPct val="110000"/>
              </a:lnSpc>
              <a:spcBef>
                <a:spcPts val="0"/>
              </a:spcBef>
              <a:spcAft>
                <a:spcPts val="0"/>
              </a:spcAft>
              <a:buSzPts val="1900"/>
              <a:buNone/>
            </a:pPr>
            <a:endParaRPr/>
          </a:p>
        </p:txBody>
      </p:sp>
      <p:sp>
        <p:nvSpPr>
          <p:cNvPr id="745" name="Google Shape;745;p100"/>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0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Plan Structure</a:t>
            </a:r>
            <a:endParaRPr sz="2000"/>
          </a:p>
        </p:txBody>
      </p:sp>
      <p:sp>
        <p:nvSpPr>
          <p:cNvPr id="751" name="Google Shape;751;p10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Introduction</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Primary Goals (task/process oriented)</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Secondary Goals (profit targets, performance statistics, results-oriented)</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0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Trading Process</a:t>
            </a:r>
            <a:endParaRPr sz="2000"/>
          </a:p>
        </p:txBody>
      </p:sp>
      <p:sp>
        <p:nvSpPr>
          <p:cNvPr id="757" name="Google Shape;757;p10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Market Overview (price, average daily volume, daily range, liquidity, spread, NASDAQ/S&amp;P)</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Stock Selection (screener filter)</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0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Trade Management</a:t>
            </a:r>
            <a:endParaRPr/>
          </a:p>
        </p:txBody>
      </p:sp>
      <p:sp>
        <p:nvSpPr>
          <p:cNvPr id="763" name="Google Shape;763;p10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Trade Selection (strategy, setup, risk/reward)</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Entry Procedures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Stops and Targets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Evaluation Changes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0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Trading Strategies</a:t>
            </a:r>
            <a:endParaRPr/>
          </a:p>
        </p:txBody>
      </p:sp>
      <p:sp>
        <p:nvSpPr>
          <p:cNvPr id="769" name="Google Shape;769;p10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Long/short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Pattern setup (checklist, entry, stop, target)</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0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Trading Rules</a:t>
            </a:r>
            <a:endParaRPr/>
          </a:p>
        </p:txBody>
      </p:sp>
      <p:sp>
        <p:nvSpPr>
          <p:cNvPr id="775" name="Google Shape;775;p10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Liquidate at stop loss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No counter-trend trades in last hour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Daily one-hour market break</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0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Equity Management</a:t>
            </a:r>
            <a:endParaRPr/>
          </a:p>
        </p:txBody>
      </p:sp>
      <p:sp>
        <p:nvSpPr>
          <p:cNvPr id="781" name="Google Shape;781;p10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Risk Limits (per trade/day, daily/weekly stop loss)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Actions in loss situations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Profit-taking strategy</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0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Pre/Post Market Routine</a:t>
            </a:r>
            <a:endParaRPr/>
          </a:p>
        </p:txBody>
      </p:sp>
      <p:sp>
        <p:nvSpPr>
          <p:cNvPr id="787" name="Google Shape;787;p10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Pre-Market: Scanning, reading, game plan, TV, workout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Post-Market: Homework, education, workout, relaxation</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10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Evaluation/Adjustment Process</a:t>
            </a:r>
            <a:endParaRPr/>
          </a:p>
        </p:txBody>
      </p:sp>
      <p:sp>
        <p:nvSpPr>
          <p:cNvPr id="793" name="Google Shape;793;p10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Action and Trade Tracking</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Review and adjustment (weekly/monthly)</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09"/>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Your Trader’s Equation</a:t>
            </a:r>
            <a:endParaRPr/>
          </a:p>
        </p:txBody>
      </p:sp>
      <p:sp>
        <p:nvSpPr>
          <p:cNvPr id="799" name="Google Shape;799;p109"/>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a:t>Works for all strategies</a:t>
            </a:r>
            <a:endParaRPr/>
          </a:p>
          <a:p>
            <a:pPr marL="91440" lvl="0" indent="-120650" algn="l" rtl="0">
              <a:lnSpc>
                <a:spcPct val="110000"/>
              </a:lnSpc>
              <a:spcBef>
                <a:spcPts val="1400"/>
              </a:spcBef>
              <a:spcAft>
                <a:spcPts val="0"/>
              </a:spcAft>
              <a:buSzPts val="1900"/>
              <a:buFont typeface="Arial"/>
              <a:buChar char="•"/>
            </a:pPr>
            <a:r>
              <a:rPr lang="en-US"/>
              <a:t>Adjust your strategy accordingly</a:t>
            </a:r>
            <a:endParaRPr/>
          </a:p>
          <a:p>
            <a:pPr marL="91440" lvl="0" indent="-120650" algn="l" rtl="0">
              <a:lnSpc>
                <a:spcPct val="110000"/>
              </a:lnSpc>
              <a:spcBef>
                <a:spcPts val="1400"/>
              </a:spcBef>
              <a:spcAft>
                <a:spcPts val="0"/>
              </a:spcAft>
              <a:buSzPts val="1900"/>
              <a:buFont typeface="Arial"/>
              <a:buChar char="•"/>
            </a:pPr>
            <a:r>
              <a:rPr lang="en-US"/>
              <a:t>Most important thing traders miss</a:t>
            </a:r>
            <a:endParaRPr/>
          </a:p>
        </p:txBody>
      </p:sp>
      <p:sp>
        <p:nvSpPr>
          <p:cNvPr id="800" name="Google Shape;800;p109"/>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285750" lvl="0" indent="-285750" algn="l" rtl="0">
              <a:lnSpc>
                <a:spcPct val="110000"/>
              </a:lnSpc>
              <a:spcBef>
                <a:spcPts val="0"/>
              </a:spcBef>
              <a:spcAft>
                <a:spcPts val="0"/>
              </a:spcAft>
              <a:buSzPts val="1800"/>
              <a:buFont typeface="Arial"/>
              <a:buChar char="•"/>
            </a:pPr>
            <a:r>
              <a:rPr lang="en-US"/>
              <a:t>Scalping </a:t>
            </a:r>
            <a:endParaRPr/>
          </a:p>
          <a:p>
            <a:pPr marL="285750" lvl="0" indent="-285750" algn="l" rtl="0">
              <a:lnSpc>
                <a:spcPct val="110000"/>
              </a:lnSpc>
              <a:spcBef>
                <a:spcPts val="1400"/>
              </a:spcBef>
              <a:spcAft>
                <a:spcPts val="0"/>
              </a:spcAft>
              <a:buSzPts val="1800"/>
              <a:buFont typeface="Arial"/>
              <a:buChar char="•"/>
            </a:pPr>
            <a:r>
              <a:rPr lang="en-US"/>
              <a:t>Swinging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i="0" u="none" strike="noStrike">
                <a:solidFill>
                  <a:srgbClr val="000000"/>
                </a:solidFill>
                <a:latin typeface="Arial"/>
                <a:ea typeface="Arial"/>
                <a:cs typeface="Arial"/>
                <a:sym typeface="Arial"/>
              </a:rPr>
              <a:t>What your Trader’s Equation?</a:t>
            </a:r>
            <a:endParaRPr sz="4800">
              <a:latin typeface="Arial"/>
              <a:ea typeface="Arial"/>
              <a:cs typeface="Arial"/>
              <a:sym typeface="Arial"/>
            </a:endParaRPr>
          </a:p>
        </p:txBody>
      </p:sp>
      <p:sp>
        <p:nvSpPr>
          <p:cNvPr id="168" name="Google Shape;168;p11"/>
          <p:cNvSpPr txBox="1">
            <a:spLocks noGrp="1"/>
          </p:cNvSpPr>
          <p:nvPr>
            <p:ph type="body" idx="1"/>
          </p:nvPr>
        </p:nvSpPr>
        <p:spPr>
          <a:xfrm>
            <a:off x="1097280" y="2108201"/>
            <a:ext cx="10058400" cy="4212388"/>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a:solidFill>
                  <a:srgbClr val="374151"/>
                </a:solidFill>
                <a:latin typeface="Arial"/>
                <a:ea typeface="Arial"/>
                <a:cs typeface="Arial"/>
                <a:sym typeface="Arial"/>
              </a:rPr>
              <a:t>20c, 30, 50, and letting the last portion run.</a:t>
            </a:r>
            <a:endParaRPr b="0" i="0">
              <a:solidFill>
                <a:srgbClr val="374151"/>
              </a:solidFill>
              <a:latin typeface="Arial"/>
              <a:ea typeface="Arial"/>
              <a:cs typeface="Arial"/>
              <a:sym typeface="Arial"/>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Always take some off early.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Where you add matters. </a:t>
            </a:r>
            <a:endParaRPr/>
          </a:p>
          <a:p>
            <a:pPr marL="91440" lvl="0" indent="-120650" algn="l" rtl="0">
              <a:lnSpc>
                <a:spcPct val="110000"/>
              </a:lnSpc>
              <a:spcBef>
                <a:spcPts val="1400"/>
              </a:spcBef>
              <a:spcAft>
                <a:spcPts val="0"/>
              </a:spcAft>
              <a:buSzPts val="1900"/>
              <a:buFont typeface="Arial"/>
              <a:buChar char="•"/>
            </a:pPr>
            <a:r>
              <a:rPr lang="en-US">
                <a:solidFill>
                  <a:srgbClr val="374151"/>
                </a:solidFill>
                <a:latin typeface="Arial"/>
                <a:ea typeface="Arial"/>
                <a:cs typeface="Arial"/>
                <a:sym typeface="Arial"/>
              </a:rPr>
              <a:t>If you average down must keep a tight stop.</a:t>
            </a:r>
            <a:endParaRPr b="0" i="0">
              <a:solidFill>
                <a:srgbClr val="374151"/>
              </a:solidFill>
              <a:latin typeface="Arial"/>
              <a:ea typeface="Arial"/>
              <a:cs typeface="Arial"/>
              <a:sym typeface="Arial"/>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Persist with a stock. Don't abandon quickly.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Strive for consistency in the number of trades and risk amount.</a:t>
            </a:r>
            <a:endParaRPr/>
          </a:p>
          <a:p>
            <a:pPr marL="91440" lvl="0" indent="0" algn="l" rtl="0">
              <a:lnSpc>
                <a:spcPct val="110000"/>
              </a:lnSpc>
              <a:spcBef>
                <a:spcPts val="1400"/>
              </a:spcBef>
              <a:spcAft>
                <a:spcPts val="0"/>
              </a:spcAft>
              <a:buSzPts val="1900"/>
              <a:buNone/>
            </a:pPr>
            <a:endParaRPr/>
          </a:p>
        </p:txBody>
      </p:sp>
      <p:pic>
        <p:nvPicPr>
          <p:cNvPr id="169" name="Google Shape;169;p11" descr="Image"/>
          <p:cNvPicPr preferRelativeResize="0"/>
          <p:nvPr/>
        </p:nvPicPr>
        <p:blipFill rotWithShape="1">
          <a:blip r:embed="rId3">
            <a:alphaModFix/>
          </a:blip>
          <a:srcRect/>
          <a:stretch/>
        </p:blipFill>
        <p:spPr>
          <a:xfrm>
            <a:off x="7765833" y="2108201"/>
            <a:ext cx="3389847" cy="3389847"/>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a:latin typeface="Arial"/>
                <a:ea typeface="Arial"/>
                <a:cs typeface="Arial"/>
                <a:sym typeface="Arial"/>
              </a:rPr>
              <a:t>A Scalper’s Trading Equation</a:t>
            </a:r>
            <a:endParaRPr/>
          </a:p>
        </p:txBody>
      </p:sp>
      <p:sp>
        <p:nvSpPr>
          <p:cNvPr id="806" name="Google Shape;806;p11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07950" algn="l" rtl="0">
              <a:lnSpc>
                <a:spcPct val="110000"/>
              </a:lnSpc>
              <a:spcBef>
                <a:spcPts val="0"/>
              </a:spcBef>
              <a:spcAft>
                <a:spcPts val="0"/>
              </a:spcAft>
              <a:buSzPts val="1700"/>
              <a:buFont typeface="Arial"/>
              <a:buChar char="•"/>
            </a:pPr>
            <a:r>
              <a:rPr lang="en-US" sz="1700">
                <a:solidFill>
                  <a:srgbClr val="374151"/>
                </a:solidFill>
                <a:latin typeface="Arial"/>
                <a:ea typeface="Arial"/>
                <a:cs typeface="Arial"/>
                <a:sym typeface="Arial"/>
              </a:rPr>
              <a:t>Risk 1 to get a return of 1</a:t>
            </a:r>
            <a:endParaRPr/>
          </a:p>
          <a:p>
            <a:pPr marL="384048" lvl="1" indent="-182880" algn="l" rtl="0">
              <a:lnSpc>
                <a:spcPct val="100000"/>
              </a:lnSpc>
              <a:spcBef>
                <a:spcPts val="400"/>
              </a:spcBef>
              <a:spcAft>
                <a:spcPts val="0"/>
              </a:spcAft>
              <a:buClr>
                <a:srgbClr val="374151"/>
              </a:buClr>
              <a:buSzPts val="1700"/>
              <a:buFont typeface="Arial"/>
              <a:buChar char="•"/>
            </a:pPr>
            <a:r>
              <a:rPr lang="en-US">
                <a:solidFill>
                  <a:srgbClr val="374151"/>
                </a:solidFill>
                <a:latin typeface="Arial"/>
                <a:ea typeface="Arial"/>
                <a:cs typeface="Arial"/>
                <a:sym typeface="Arial"/>
              </a:rPr>
              <a:t>To have a consistently green ratio you must have a win % above 50%.</a:t>
            </a:r>
            <a:endParaRPr/>
          </a:p>
          <a:p>
            <a:pPr marL="384048" lvl="1" indent="-182880" algn="l" rtl="0">
              <a:lnSpc>
                <a:spcPct val="100000"/>
              </a:lnSpc>
              <a:spcBef>
                <a:spcPts val="600"/>
              </a:spcBef>
              <a:spcAft>
                <a:spcPts val="0"/>
              </a:spcAft>
              <a:buClr>
                <a:srgbClr val="374151"/>
              </a:buClr>
              <a:buSzPts val="1700"/>
              <a:buFont typeface="Arial"/>
              <a:buChar char="•"/>
            </a:pPr>
            <a:r>
              <a:rPr lang="en-US">
                <a:solidFill>
                  <a:srgbClr val="374151"/>
                </a:solidFill>
                <a:latin typeface="Arial"/>
                <a:ea typeface="Arial"/>
                <a:cs typeface="Arial"/>
                <a:sym typeface="Arial"/>
              </a:rPr>
              <a:t>So how do you keep it above 50%? </a:t>
            </a:r>
            <a:endParaRPr/>
          </a:p>
          <a:p>
            <a:pPr marL="566928" lvl="2" indent="-182880" algn="l" rtl="0">
              <a:lnSpc>
                <a:spcPct val="100000"/>
              </a:lnSpc>
              <a:spcBef>
                <a:spcPts val="600"/>
              </a:spcBef>
              <a:spcAft>
                <a:spcPts val="0"/>
              </a:spcAft>
              <a:buClr>
                <a:srgbClr val="374151"/>
              </a:buClr>
              <a:buSzPts val="1700"/>
              <a:buFont typeface="Arial"/>
              <a:buChar char="•"/>
            </a:pPr>
            <a:r>
              <a:rPr lang="en-US" sz="1700">
                <a:solidFill>
                  <a:srgbClr val="374151"/>
                </a:solidFill>
                <a:latin typeface="Arial"/>
                <a:ea typeface="Arial"/>
                <a:cs typeface="Arial"/>
                <a:sym typeface="Arial"/>
              </a:rPr>
              <a:t>Your strategy matters, </a:t>
            </a:r>
            <a:endParaRPr/>
          </a:p>
          <a:p>
            <a:pPr marL="566928" lvl="2" indent="-182880" algn="l" rtl="0">
              <a:lnSpc>
                <a:spcPct val="100000"/>
              </a:lnSpc>
              <a:spcBef>
                <a:spcPts val="600"/>
              </a:spcBef>
              <a:spcAft>
                <a:spcPts val="0"/>
              </a:spcAft>
              <a:buClr>
                <a:srgbClr val="374151"/>
              </a:buClr>
              <a:buSzPts val="1700"/>
              <a:buFont typeface="Arial"/>
              <a:buChar char="•"/>
            </a:pPr>
            <a:r>
              <a:rPr lang="en-US" sz="1700">
                <a:solidFill>
                  <a:srgbClr val="374151"/>
                </a:solidFill>
                <a:latin typeface="Arial"/>
                <a:ea typeface="Arial"/>
                <a:cs typeface="Arial"/>
                <a:sym typeface="Arial"/>
              </a:rPr>
              <a:t>Selling some early </a:t>
            </a:r>
            <a:endParaRPr/>
          </a:p>
          <a:p>
            <a:pPr marL="566928" lvl="2" indent="-182880" algn="l" rtl="0">
              <a:lnSpc>
                <a:spcPct val="100000"/>
              </a:lnSpc>
              <a:spcBef>
                <a:spcPts val="600"/>
              </a:spcBef>
              <a:spcAft>
                <a:spcPts val="0"/>
              </a:spcAft>
              <a:buClr>
                <a:srgbClr val="374151"/>
              </a:buClr>
              <a:buSzPts val="1700"/>
              <a:buFont typeface="Arial"/>
              <a:buChar char="•"/>
            </a:pPr>
            <a:r>
              <a:rPr lang="en-US" sz="1700">
                <a:solidFill>
                  <a:srgbClr val="374151"/>
                </a:solidFill>
                <a:latin typeface="Arial"/>
                <a:ea typeface="Arial"/>
                <a:cs typeface="Arial"/>
                <a:sym typeface="Arial"/>
              </a:rPr>
              <a:t>Stop loss</a:t>
            </a:r>
            <a:endParaRPr/>
          </a:p>
          <a:p>
            <a:pPr marL="566928" lvl="2" indent="-182880" algn="l" rtl="0">
              <a:lnSpc>
                <a:spcPct val="100000"/>
              </a:lnSpc>
              <a:spcBef>
                <a:spcPts val="600"/>
              </a:spcBef>
              <a:spcAft>
                <a:spcPts val="0"/>
              </a:spcAft>
              <a:buClr>
                <a:srgbClr val="374151"/>
              </a:buClr>
              <a:buSzPts val="1700"/>
              <a:buFont typeface="Arial"/>
              <a:buChar char="•"/>
            </a:pPr>
            <a:r>
              <a:rPr lang="en-US" sz="1700">
                <a:solidFill>
                  <a:srgbClr val="374151"/>
                </a:solidFill>
                <a:latin typeface="Arial"/>
                <a:ea typeface="Arial"/>
                <a:cs typeface="Arial"/>
                <a:sym typeface="Arial"/>
              </a:rPr>
              <a:t>Scale out of the trade </a:t>
            </a:r>
            <a:endParaRPr/>
          </a:p>
          <a:p>
            <a:pPr marL="384048" lvl="1" indent="-74929" algn="l" rtl="0">
              <a:lnSpc>
                <a:spcPct val="100000"/>
              </a:lnSpc>
              <a:spcBef>
                <a:spcPts val="600"/>
              </a:spcBef>
              <a:spcAft>
                <a:spcPts val="0"/>
              </a:spcAft>
              <a:buClr>
                <a:srgbClr val="3F3F3F"/>
              </a:buClr>
              <a:buSzPts val="1700"/>
              <a:buFont typeface="Arial"/>
              <a:buNone/>
            </a:pPr>
            <a:endParaRPr b="0" i="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a:latin typeface="Arial"/>
                <a:ea typeface="Arial"/>
                <a:cs typeface="Arial"/>
                <a:sym typeface="Arial"/>
              </a:rPr>
              <a:t>A Scalper’s Trading Equation</a:t>
            </a:r>
            <a:endParaRPr/>
          </a:p>
        </p:txBody>
      </p:sp>
      <p:sp>
        <p:nvSpPr>
          <p:cNvPr id="812" name="Google Shape;812;p11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07950" algn="l" rtl="0">
              <a:lnSpc>
                <a:spcPct val="110000"/>
              </a:lnSpc>
              <a:spcBef>
                <a:spcPts val="0"/>
              </a:spcBef>
              <a:spcAft>
                <a:spcPts val="0"/>
              </a:spcAft>
              <a:buSzPts val="1700"/>
              <a:buFont typeface="Arial"/>
              <a:buChar char="•"/>
            </a:pPr>
            <a:r>
              <a:rPr lang="en-US" sz="1700">
                <a:solidFill>
                  <a:srgbClr val="374151"/>
                </a:solidFill>
                <a:latin typeface="Arial"/>
                <a:ea typeface="Arial"/>
                <a:cs typeface="Arial"/>
                <a:sym typeface="Arial"/>
              </a:rPr>
              <a:t>Key concept, lock in some profit on your trades. </a:t>
            </a:r>
            <a:endParaRPr/>
          </a:p>
          <a:p>
            <a:pPr marL="384048" lvl="1" indent="-182880" algn="l" rtl="0">
              <a:lnSpc>
                <a:spcPct val="100000"/>
              </a:lnSpc>
              <a:spcBef>
                <a:spcPts val="400"/>
              </a:spcBef>
              <a:spcAft>
                <a:spcPts val="0"/>
              </a:spcAft>
              <a:buClr>
                <a:srgbClr val="374151"/>
              </a:buClr>
              <a:buSzPts val="1700"/>
              <a:buFont typeface="Arial"/>
              <a:buChar char="•"/>
            </a:pPr>
            <a:r>
              <a:rPr lang="en-US" u="sng">
                <a:solidFill>
                  <a:srgbClr val="374151"/>
                </a:solidFill>
                <a:latin typeface="Arial"/>
                <a:ea typeface="Arial"/>
                <a:cs typeface="Arial"/>
                <a:sym typeface="Arial"/>
              </a:rPr>
              <a:t>If you have 300 shares and buy at 1.00, risking 50 cents. </a:t>
            </a:r>
            <a:endParaRPr/>
          </a:p>
          <a:p>
            <a:pPr marL="566928" lvl="2" indent="-182880" algn="l" rtl="0">
              <a:lnSpc>
                <a:spcPct val="100000"/>
              </a:lnSpc>
              <a:spcBef>
                <a:spcPts val="600"/>
              </a:spcBef>
              <a:spcAft>
                <a:spcPts val="0"/>
              </a:spcAft>
              <a:buClr>
                <a:srgbClr val="374151"/>
              </a:buClr>
              <a:buSzPts val="1400"/>
              <a:buFont typeface="Arial"/>
              <a:buChar char="•"/>
            </a:pPr>
            <a:r>
              <a:rPr lang="en-US" sz="1400">
                <a:solidFill>
                  <a:srgbClr val="374151"/>
                </a:solidFill>
                <a:latin typeface="Arial"/>
                <a:ea typeface="Arial"/>
                <a:cs typeface="Arial"/>
                <a:sym typeface="Arial"/>
              </a:rPr>
              <a:t>If the stock goes up to 1.50 and you don’t sell any early, then it drops to .50c you’ve lost $150. </a:t>
            </a:r>
            <a:endParaRPr/>
          </a:p>
          <a:p>
            <a:pPr marL="566928" lvl="2" indent="-182880" algn="l" rtl="0">
              <a:lnSpc>
                <a:spcPct val="100000"/>
              </a:lnSpc>
              <a:spcBef>
                <a:spcPts val="600"/>
              </a:spcBef>
              <a:spcAft>
                <a:spcPts val="0"/>
              </a:spcAft>
              <a:buClr>
                <a:srgbClr val="374151"/>
              </a:buClr>
              <a:buSzPts val="1400"/>
              <a:buFont typeface="Arial"/>
              <a:buChar char="•"/>
            </a:pPr>
            <a:r>
              <a:rPr lang="en-US" sz="1400">
                <a:solidFill>
                  <a:srgbClr val="374151"/>
                </a:solidFill>
                <a:latin typeface="Arial"/>
                <a:ea typeface="Arial"/>
                <a:cs typeface="Arial"/>
                <a:sym typeface="Arial"/>
              </a:rPr>
              <a:t>If the stock goes up to 1.50 and you sell 100 shares, then it drops to .50c you’ve lost only $50 on the trade. </a:t>
            </a:r>
            <a:endParaRPr/>
          </a:p>
          <a:p>
            <a:pPr marL="566928" lvl="2" indent="-182880" algn="l" rtl="0">
              <a:lnSpc>
                <a:spcPct val="100000"/>
              </a:lnSpc>
              <a:spcBef>
                <a:spcPts val="600"/>
              </a:spcBef>
              <a:spcAft>
                <a:spcPts val="0"/>
              </a:spcAft>
              <a:buClr>
                <a:srgbClr val="374151"/>
              </a:buClr>
              <a:buSzPts val="1400"/>
              <a:buFont typeface="Arial"/>
              <a:buChar char="•"/>
            </a:pPr>
            <a:r>
              <a:rPr lang="en-US" sz="1400">
                <a:solidFill>
                  <a:srgbClr val="374151"/>
                </a:solidFill>
                <a:latin typeface="Arial"/>
                <a:ea typeface="Arial"/>
                <a:cs typeface="Arial"/>
                <a:sym typeface="Arial"/>
              </a:rPr>
              <a:t>By locking some in, your account value will be higher x2 than the amount you locked that 100 shares in for. </a:t>
            </a:r>
            <a:endParaRPr/>
          </a:p>
          <a:p>
            <a:pPr marL="749808" lvl="3" indent="-182880" algn="l" rtl="0">
              <a:lnSpc>
                <a:spcPct val="100000"/>
              </a:lnSpc>
              <a:spcBef>
                <a:spcPts val="600"/>
              </a:spcBef>
              <a:spcAft>
                <a:spcPts val="0"/>
              </a:spcAft>
              <a:buClr>
                <a:srgbClr val="374151"/>
              </a:buClr>
              <a:buSzPts val="1400"/>
              <a:buFont typeface="Arial"/>
              <a:buChar char="•"/>
            </a:pPr>
            <a:r>
              <a:rPr lang="en-US" sz="1400">
                <a:solidFill>
                  <a:srgbClr val="374151"/>
                </a:solidFill>
                <a:latin typeface="Arial"/>
                <a:ea typeface="Arial"/>
                <a:cs typeface="Arial"/>
                <a:sym typeface="Arial"/>
              </a:rPr>
              <a:t>For example if you lock in $50 your account value will be $100 higher than if you don’t lock that profit in. </a:t>
            </a:r>
            <a:endParaRPr/>
          </a:p>
          <a:p>
            <a:pPr marL="749808" lvl="3" indent="-182880" algn="l" rtl="0">
              <a:lnSpc>
                <a:spcPct val="100000"/>
              </a:lnSpc>
              <a:spcBef>
                <a:spcPts val="600"/>
              </a:spcBef>
              <a:spcAft>
                <a:spcPts val="0"/>
              </a:spcAft>
              <a:buClr>
                <a:srgbClr val="374151"/>
              </a:buClr>
              <a:buSzPts val="1400"/>
              <a:buFont typeface="Arial"/>
              <a:buChar char="•"/>
            </a:pPr>
            <a:r>
              <a:rPr lang="en-US" sz="1400">
                <a:solidFill>
                  <a:srgbClr val="374151"/>
                </a:solidFill>
                <a:latin typeface="Arial"/>
                <a:ea typeface="Arial"/>
                <a:cs typeface="Arial"/>
                <a:sym typeface="Arial"/>
              </a:rPr>
              <a:t>Then you can hold a little bit long on your last shares.</a:t>
            </a:r>
            <a:endParaRPr/>
          </a:p>
          <a:p>
            <a:pPr marL="566928" lvl="2" indent="-100330" algn="l" rtl="0">
              <a:lnSpc>
                <a:spcPct val="100000"/>
              </a:lnSpc>
              <a:spcBef>
                <a:spcPts val="600"/>
              </a:spcBef>
              <a:spcAft>
                <a:spcPts val="0"/>
              </a:spcAft>
              <a:buClr>
                <a:srgbClr val="3F3F3F"/>
              </a:buClr>
              <a:buSzPts val="1300"/>
              <a:buFont typeface="Arial"/>
              <a:buNone/>
            </a:pPr>
            <a:endParaRPr>
              <a:solidFill>
                <a:srgbClr val="374151"/>
              </a:solidFill>
              <a:latin typeface="Arial"/>
              <a:ea typeface="Arial"/>
              <a:cs typeface="Arial"/>
              <a:sym typeface="Arial"/>
            </a:endParaRPr>
          </a:p>
          <a:p>
            <a:pPr marL="384048" lvl="1" indent="-74929" algn="l" rtl="0">
              <a:lnSpc>
                <a:spcPct val="100000"/>
              </a:lnSpc>
              <a:spcBef>
                <a:spcPts val="600"/>
              </a:spcBef>
              <a:spcAft>
                <a:spcPts val="0"/>
              </a:spcAft>
              <a:buClr>
                <a:srgbClr val="3F3F3F"/>
              </a:buClr>
              <a:buSzPts val="1700"/>
              <a:buFont typeface="Arial"/>
              <a:buNone/>
            </a:pPr>
            <a:endParaRPr b="0" i="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3600"/>
              <a:buFont typeface="Arial"/>
              <a:buNone/>
            </a:pPr>
            <a:r>
              <a:rPr lang="en-US" sz="3600" b="1">
                <a:latin typeface="Arial"/>
                <a:ea typeface="Arial"/>
                <a:cs typeface="Arial"/>
                <a:sym typeface="Arial"/>
              </a:rPr>
              <a:t>How To Have A Green Ratio Scalping</a:t>
            </a:r>
            <a:endParaRPr sz="3600"/>
          </a:p>
        </p:txBody>
      </p:sp>
      <p:sp>
        <p:nvSpPr>
          <p:cNvPr id="818" name="Google Shape;818;p11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384048" lvl="1" indent="-182880" algn="l" rtl="0">
              <a:lnSpc>
                <a:spcPct val="100000"/>
              </a:lnSpc>
              <a:spcBef>
                <a:spcPts val="0"/>
              </a:spcBef>
              <a:spcAft>
                <a:spcPts val="0"/>
              </a:spcAft>
              <a:buClr>
                <a:srgbClr val="374151"/>
              </a:buClr>
              <a:buSzPts val="1700"/>
              <a:buFont typeface="Arial"/>
              <a:buChar char="•"/>
            </a:pPr>
            <a:r>
              <a:rPr lang="en-US">
                <a:solidFill>
                  <a:srgbClr val="374151"/>
                </a:solidFill>
                <a:latin typeface="Arial"/>
                <a:ea typeface="Arial"/>
                <a:cs typeface="Arial"/>
                <a:sym typeface="Arial"/>
              </a:rPr>
              <a:t>If the first scalp is successful, buy it again</a:t>
            </a:r>
            <a:endParaRPr/>
          </a:p>
          <a:p>
            <a:pPr marL="566928" lvl="2" indent="-100330" algn="l" rtl="0">
              <a:lnSpc>
                <a:spcPct val="100000"/>
              </a:lnSpc>
              <a:spcBef>
                <a:spcPts val="600"/>
              </a:spcBef>
              <a:spcAft>
                <a:spcPts val="0"/>
              </a:spcAft>
              <a:buClr>
                <a:srgbClr val="3F3F3F"/>
              </a:buClr>
              <a:buSzPts val="1300"/>
              <a:buFont typeface="Arial"/>
              <a:buNone/>
            </a:pPr>
            <a:endParaRPr>
              <a:solidFill>
                <a:srgbClr val="374151"/>
              </a:solidFill>
              <a:latin typeface="Arial"/>
              <a:ea typeface="Arial"/>
              <a:cs typeface="Arial"/>
              <a:sym typeface="Arial"/>
            </a:endParaRPr>
          </a:p>
          <a:p>
            <a:pPr marL="384048" lvl="1" indent="-74929" algn="l" rtl="0">
              <a:lnSpc>
                <a:spcPct val="100000"/>
              </a:lnSpc>
              <a:spcBef>
                <a:spcPts val="600"/>
              </a:spcBef>
              <a:spcAft>
                <a:spcPts val="0"/>
              </a:spcAft>
              <a:buClr>
                <a:srgbClr val="3F3F3F"/>
              </a:buClr>
              <a:buSzPts val="1700"/>
              <a:buFont typeface="Arial"/>
              <a:buNone/>
            </a:pPr>
            <a:endParaRPr b="0" i="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a:p>
        </p:txBody>
      </p:sp>
      <p:pic>
        <p:nvPicPr>
          <p:cNvPr id="819" name="Google Shape;819;p112"/>
          <p:cNvPicPr preferRelativeResize="0"/>
          <p:nvPr/>
        </p:nvPicPr>
        <p:blipFill rotWithShape="1">
          <a:blip r:embed="rId3">
            <a:alphaModFix/>
          </a:blip>
          <a:srcRect/>
          <a:stretch/>
        </p:blipFill>
        <p:spPr>
          <a:xfrm>
            <a:off x="3415776" y="2603563"/>
            <a:ext cx="5200650" cy="33909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3600"/>
              <a:buFont typeface="Arial"/>
              <a:buNone/>
            </a:pPr>
            <a:r>
              <a:rPr lang="en-US" sz="3600" b="1">
                <a:latin typeface="Arial"/>
                <a:ea typeface="Arial"/>
                <a:cs typeface="Arial"/>
                <a:sym typeface="Arial"/>
              </a:rPr>
              <a:t>How To Have A Green Ratio Scalping</a:t>
            </a:r>
            <a:endParaRPr sz="3600"/>
          </a:p>
        </p:txBody>
      </p:sp>
      <p:sp>
        <p:nvSpPr>
          <p:cNvPr id="825" name="Google Shape;825;p11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384048" lvl="1" indent="-182880" algn="l" rtl="0">
              <a:lnSpc>
                <a:spcPct val="100000"/>
              </a:lnSpc>
              <a:spcBef>
                <a:spcPts val="0"/>
              </a:spcBef>
              <a:spcAft>
                <a:spcPts val="0"/>
              </a:spcAft>
              <a:buClr>
                <a:srgbClr val="374151"/>
              </a:buClr>
              <a:buSzPts val="1700"/>
              <a:buFont typeface="Arial"/>
              <a:buChar char="•"/>
            </a:pPr>
            <a:r>
              <a:rPr lang="en-US">
                <a:solidFill>
                  <a:srgbClr val="374151"/>
                </a:solidFill>
                <a:latin typeface="Arial"/>
                <a:ea typeface="Arial"/>
                <a:cs typeface="Arial"/>
                <a:sym typeface="Arial"/>
              </a:rPr>
              <a:t>If the first scalp is successful, buy it again</a:t>
            </a:r>
            <a:endParaRPr/>
          </a:p>
          <a:p>
            <a:pPr marL="566928" lvl="2" indent="-100330" algn="l" rtl="0">
              <a:lnSpc>
                <a:spcPct val="100000"/>
              </a:lnSpc>
              <a:spcBef>
                <a:spcPts val="600"/>
              </a:spcBef>
              <a:spcAft>
                <a:spcPts val="0"/>
              </a:spcAft>
              <a:buClr>
                <a:srgbClr val="3F3F3F"/>
              </a:buClr>
              <a:buSzPts val="1300"/>
              <a:buFont typeface="Arial"/>
              <a:buNone/>
            </a:pPr>
            <a:endParaRPr>
              <a:solidFill>
                <a:srgbClr val="374151"/>
              </a:solidFill>
              <a:latin typeface="Arial"/>
              <a:ea typeface="Arial"/>
              <a:cs typeface="Arial"/>
              <a:sym typeface="Arial"/>
            </a:endParaRPr>
          </a:p>
          <a:p>
            <a:pPr marL="384048" lvl="1" indent="-74929" algn="l" rtl="0">
              <a:lnSpc>
                <a:spcPct val="100000"/>
              </a:lnSpc>
              <a:spcBef>
                <a:spcPts val="600"/>
              </a:spcBef>
              <a:spcAft>
                <a:spcPts val="0"/>
              </a:spcAft>
              <a:buClr>
                <a:srgbClr val="3F3F3F"/>
              </a:buClr>
              <a:buSzPts val="1700"/>
              <a:buFont typeface="Arial"/>
              <a:buNone/>
            </a:pPr>
            <a:endParaRPr b="0" i="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a:p>
        </p:txBody>
      </p:sp>
      <p:pic>
        <p:nvPicPr>
          <p:cNvPr id="826" name="Google Shape;826;p113"/>
          <p:cNvPicPr preferRelativeResize="0"/>
          <p:nvPr/>
        </p:nvPicPr>
        <p:blipFill rotWithShape="1">
          <a:blip r:embed="rId3">
            <a:alphaModFix/>
          </a:blip>
          <a:srcRect/>
          <a:stretch/>
        </p:blipFill>
        <p:spPr>
          <a:xfrm>
            <a:off x="3344477" y="2519362"/>
            <a:ext cx="4686300" cy="3648075"/>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a:latin typeface="Arial"/>
                <a:ea typeface="Arial"/>
                <a:cs typeface="Arial"/>
                <a:sym typeface="Arial"/>
              </a:rPr>
              <a:t>A Swing Trader’s Equation</a:t>
            </a:r>
            <a:endParaRPr/>
          </a:p>
        </p:txBody>
      </p:sp>
      <p:sp>
        <p:nvSpPr>
          <p:cNvPr id="832" name="Google Shape;832;p11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a:solidFill>
                  <a:srgbClr val="374151"/>
                </a:solidFill>
                <a:latin typeface="Arial"/>
                <a:ea typeface="Arial"/>
                <a:cs typeface="Arial"/>
                <a:sym typeface="Arial"/>
              </a:rPr>
              <a:t>Risk 1 to get a return of +2 or 3 or whatever.</a:t>
            </a:r>
            <a:endParaRPr/>
          </a:p>
          <a:p>
            <a:pPr marL="384048" lvl="1" indent="-182880" algn="l" rtl="0">
              <a:lnSpc>
                <a:spcPct val="100000"/>
              </a:lnSpc>
              <a:spcBef>
                <a:spcPts val="400"/>
              </a:spcBef>
              <a:spcAft>
                <a:spcPts val="0"/>
              </a:spcAft>
              <a:buClr>
                <a:srgbClr val="374151"/>
              </a:buClr>
              <a:buSzPts val="1700"/>
              <a:buFont typeface="Arial"/>
              <a:buChar char="•"/>
            </a:pPr>
            <a:r>
              <a:rPr lang="en-US">
                <a:solidFill>
                  <a:srgbClr val="374151"/>
                </a:solidFill>
                <a:latin typeface="Arial"/>
                <a:ea typeface="Arial"/>
                <a:cs typeface="Arial"/>
                <a:sym typeface="Arial"/>
              </a:rPr>
              <a:t>If you are risking 1 to make 3, to have a consistently green ratio you must have a win % above 33%.</a:t>
            </a:r>
            <a:endParaRPr/>
          </a:p>
          <a:p>
            <a:pPr marL="384048" lvl="1" indent="-182880" algn="l" rtl="0">
              <a:lnSpc>
                <a:spcPct val="100000"/>
              </a:lnSpc>
              <a:spcBef>
                <a:spcPts val="600"/>
              </a:spcBef>
              <a:spcAft>
                <a:spcPts val="0"/>
              </a:spcAft>
              <a:buClr>
                <a:srgbClr val="374151"/>
              </a:buClr>
              <a:buSzPts val="1700"/>
              <a:buFont typeface="Arial"/>
              <a:buChar char="•"/>
            </a:pPr>
            <a:r>
              <a:rPr lang="en-US">
                <a:solidFill>
                  <a:srgbClr val="374151"/>
                </a:solidFill>
                <a:latin typeface="Arial"/>
                <a:ea typeface="Arial"/>
                <a:cs typeface="Arial"/>
                <a:sym typeface="Arial"/>
              </a:rPr>
              <a:t>So how do you keep it above 33%? Your exit strategy matters, selling some early, and your stop loss. </a:t>
            </a:r>
            <a:endParaRPr/>
          </a:p>
          <a:p>
            <a:pPr marL="566928" lvl="2" indent="-100330" algn="l" rtl="0">
              <a:lnSpc>
                <a:spcPct val="100000"/>
              </a:lnSpc>
              <a:spcBef>
                <a:spcPts val="600"/>
              </a:spcBef>
              <a:spcAft>
                <a:spcPts val="0"/>
              </a:spcAft>
              <a:buClr>
                <a:srgbClr val="3F3F3F"/>
              </a:buClr>
              <a:buSzPts val="1300"/>
              <a:buFont typeface="Arial"/>
              <a:buNone/>
            </a:pPr>
            <a:endParaRPr>
              <a:solidFill>
                <a:srgbClr val="374151"/>
              </a:solidFill>
              <a:latin typeface="Arial"/>
              <a:ea typeface="Arial"/>
              <a:cs typeface="Arial"/>
              <a:sym typeface="Arial"/>
            </a:endParaRPr>
          </a:p>
          <a:p>
            <a:pPr marL="384048" lvl="1" indent="-74929" algn="l" rtl="0">
              <a:lnSpc>
                <a:spcPct val="100000"/>
              </a:lnSpc>
              <a:spcBef>
                <a:spcPts val="600"/>
              </a:spcBef>
              <a:spcAft>
                <a:spcPts val="0"/>
              </a:spcAft>
              <a:buClr>
                <a:srgbClr val="3F3F3F"/>
              </a:buClr>
              <a:buSzPts val="1700"/>
              <a:buFont typeface="Arial"/>
              <a:buNone/>
            </a:pPr>
            <a:endParaRPr b="0" i="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a:latin typeface="Arial"/>
                <a:ea typeface="Arial"/>
                <a:cs typeface="Arial"/>
                <a:sym typeface="Arial"/>
              </a:rPr>
              <a:t>A Swing Trader’s Equation</a:t>
            </a:r>
            <a:endParaRPr/>
          </a:p>
        </p:txBody>
      </p:sp>
      <p:sp>
        <p:nvSpPr>
          <p:cNvPr id="838" name="Google Shape;838;p11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lnSpcReduction="10000"/>
          </a:bodyPr>
          <a:lstStyle/>
          <a:p>
            <a:pPr marL="91440" lvl="0" indent="-120650" algn="l" rtl="0">
              <a:lnSpc>
                <a:spcPct val="110000"/>
              </a:lnSpc>
              <a:spcBef>
                <a:spcPts val="0"/>
              </a:spcBef>
              <a:spcAft>
                <a:spcPts val="0"/>
              </a:spcAft>
              <a:buSzPts val="1900"/>
              <a:buFont typeface="Arial"/>
              <a:buChar char="•"/>
            </a:pPr>
            <a:r>
              <a:rPr lang="en-US">
                <a:solidFill>
                  <a:srgbClr val="374151"/>
                </a:solidFill>
                <a:latin typeface="Arial"/>
                <a:ea typeface="Arial"/>
                <a:cs typeface="Arial"/>
                <a:sym typeface="Arial"/>
              </a:rPr>
              <a:t>Key concept, trim and reinitiate. </a:t>
            </a:r>
            <a:endParaRPr/>
          </a:p>
          <a:p>
            <a:pPr marL="91440" lvl="0" indent="-120650" algn="l" rtl="0">
              <a:lnSpc>
                <a:spcPct val="110000"/>
              </a:lnSpc>
              <a:spcBef>
                <a:spcPts val="1400"/>
              </a:spcBef>
              <a:spcAft>
                <a:spcPts val="0"/>
              </a:spcAft>
              <a:buSzPts val="1900"/>
              <a:buFont typeface="Arial"/>
              <a:buChar char="•"/>
            </a:pPr>
            <a:r>
              <a:rPr lang="en-US">
                <a:solidFill>
                  <a:srgbClr val="374151"/>
                </a:solidFill>
                <a:latin typeface="Arial"/>
                <a:ea typeface="Arial"/>
                <a:cs typeface="Arial"/>
                <a:sym typeface="Arial"/>
              </a:rPr>
              <a:t>Your exit strategy should account for letting your winners run. How do you do that? </a:t>
            </a:r>
            <a:endParaRPr/>
          </a:p>
          <a:p>
            <a:pPr marL="384048" lvl="1" indent="-182880" algn="l" rtl="0">
              <a:lnSpc>
                <a:spcPct val="100000"/>
              </a:lnSpc>
              <a:spcBef>
                <a:spcPts val="400"/>
              </a:spcBef>
              <a:spcAft>
                <a:spcPts val="0"/>
              </a:spcAft>
              <a:buClr>
                <a:srgbClr val="374151"/>
              </a:buClr>
              <a:buSzPts val="1700"/>
              <a:buFont typeface="Arial"/>
              <a:buChar char="•"/>
            </a:pPr>
            <a:r>
              <a:rPr lang="en-US">
                <a:solidFill>
                  <a:srgbClr val="374151"/>
                </a:solidFill>
                <a:latin typeface="Arial"/>
                <a:ea typeface="Arial"/>
                <a:cs typeface="Arial"/>
                <a:sym typeface="Arial"/>
              </a:rPr>
              <a:t>Trendlines</a:t>
            </a:r>
            <a:endParaRPr/>
          </a:p>
          <a:p>
            <a:pPr marL="384048" lvl="1" indent="-182880" algn="l" rtl="0">
              <a:lnSpc>
                <a:spcPct val="100000"/>
              </a:lnSpc>
              <a:spcBef>
                <a:spcPts val="600"/>
              </a:spcBef>
              <a:spcAft>
                <a:spcPts val="0"/>
              </a:spcAft>
              <a:buClr>
                <a:srgbClr val="374151"/>
              </a:buClr>
              <a:buSzPts val="1700"/>
              <a:buFont typeface="Arial"/>
              <a:buChar char="•"/>
            </a:pPr>
            <a:r>
              <a:rPr lang="en-US">
                <a:solidFill>
                  <a:srgbClr val="374151"/>
                </a:solidFill>
                <a:latin typeface="Arial"/>
                <a:ea typeface="Arial"/>
                <a:cs typeface="Arial"/>
                <a:sym typeface="Arial"/>
              </a:rPr>
              <a:t>Pivots</a:t>
            </a:r>
            <a:endParaRPr/>
          </a:p>
          <a:p>
            <a:pPr marL="384048" lvl="1" indent="-182880" algn="l" rtl="0">
              <a:lnSpc>
                <a:spcPct val="100000"/>
              </a:lnSpc>
              <a:spcBef>
                <a:spcPts val="600"/>
              </a:spcBef>
              <a:spcAft>
                <a:spcPts val="0"/>
              </a:spcAft>
              <a:buClr>
                <a:srgbClr val="374151"/>
              </a:buClr>
              <a:buSzPts val="1700"/>
              <a:buFont typeface="Arial"/>
              <a:buChar char="•"/>
            </a:pPr>
            <a:r>
              <a:rPr lang="en-US">
                <a:solidFill>
                  <a:srgbClr val="374151"/>
                </a:solidFill>
                <a:latin typeface="Arial"/>
                <a:ea typeface="Arial"/>
                <a:cs typeface="Arial"/>
                <a:sym typeface="Arial"/>
              </a:rPr>
              <a:t>Highs and lows of entry bars</a:t>
            </a:r>
            <a:endParaRPr/>
          </a:p>
          <a:p>
            <a:pPr marL="91440" lvl="0" indent="-120650" algn="l" rtl="0">
              <a:lnSpc>
                <a:spcPct val="110000"/>
              </a:lnSpc>
              <a:spcBef>
                <a:spcPts val="1600"/>
              </a:spcBef>
              <a:spcAft>
                <a:spcPts val="0"/>
              </a:spcAft>
              <a:buSzPts val="1900"/>
              <a:buFont typeface="Arial"/>
              <a:buChar char="•"/>
            </a:pPr>
            <a:r>
              <a:rPr lang="en-US">
                <a:solidFill>
                  <a:srgbClr val="374151"/>
                </a:solidFill>
                <a:latin typeface="Arial"/>
                <a:ea typeface="Arial"/>
                <a:cs typeface="Arial"/>
                <a:sym typeface="Arial"/>
              </a:rPr>
              <a:t>Trim and reinitiate, if you lose on the first trade. Make sure you have enough ammo to try it again 3 or 4 times depending on your risk to reward. </a:t>
            </a:r>
            <a:endParaRPr/>
          </a:p>
          <a:p>
            <a:pPr marL="384048" lvl="1" indent="-182880" algn="l" rtl="0">
              <a:lnSpc>
                <a:spcPct val="100000"/>
              </a:lnSpc>
              <a:spcBef>
                <a:spcPts val="400"/>
              </a:spcBef>
              <a:spcAft>
                <a:spcPts val="0"/>
              </a:spcAft>
              <a:buClr>
                <a:srgbClr val="374151"/>
              </a:buClr>
              <a:buSzPts val="1700"/>
              <a:buFont typeface="Arial"/>
              <a:buChar char="•"/>
            </a:pPr>
            <a:r>
              <a:rPr lang="en-US">
                <a:solidFill>
                  <a:srgbClr val="374151"/>
                </a:solidFill>
                <a:latin typeface="Arial"/>
                <a:ea typeface="Arial"/>
                <a:cs typeface="Arial"/>
                <a:sym typeface="Arial"/>
              </a:rPr>
              <a:t>If your risk to reward is 1 to 3, don’t try buying that same trade 4 times. You won’t make back your money. </a:t>
            </a:r>
            <a:endParaRPr/>
          </a:p>
          <a:p>
            <a:pPr marL="91440" lvl="0" indent="-120650" algn="l" rtl="0">
              <a:lnSpc>
                <a:spcPct val="110000"/>
              </a:lnSpc>
              <a:spcBef>
                <a:spcPts val="1600"/>
              </a:spcBef>
              <a:spcAft>
                <a:spcPts val="0"/>
              </a:spcAft>
              <a:buSzPts val="1900"/>
              <a:buFont typeface="Arial"/>
              <a:buChar char="•"/>
            </a:pPr>
            <a:r>
              <a:rPr lang="en-US">
                <a:solidFill>
                  <a:srgbClr val="374151"/>
                </a:solidFill>
                <a:latin typeface="Arial"/>
                <a:ea typeface="Arial"/>
                <a:cs typeface="Arial"/>
                <a:sym typeface="Arial"/>
              </a:rPr>
              <a:t>Don’t forget to sell some early. Lock some profit in. It counts as x2. </a:t>
            </a:r>
            <a:endParaRPr/>
          </a:p>
          <a:p>
            <a:pPr marL="384048" lvl="1" indent="-74929" algn="l" rtl="0">
              <a:lnSpc>
                <a:spcPct val="100000"/>
              </a:lnSpc>
              <a:spcBef>
                <a:spcPts val="400"/>
              </a:spcBef>
              <a:spcAft>
                <a:spcPts val="0"/>
              </a:spcAft>
              <a:buClr>
                <a:srgbClr val="3F3F3F"/>
              </a:buClr>
              <a:buSzPts val="1700"/>
              <a:buFont typeface="Arial"/>
              <a:buNone/>
            </a:pPr>
            <a:endParaRPr>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Font typeface="Arial"/>
              <a:buNone/>
            </a:pPr>
            <a:endParaRPr>
              <a:solidFill>
                <a:srgbClr val="374151"/>
              </a:solidFill>
              <a:latin typeface="Arial"/>
              <a:ea typeface="Arial"/>
              <a:cs typeface="Arial"/>
              <a:sym typeface="Arial"/>
            </a:endParaRPr>
          </a:p>
          <a:p>
            <a:pPr marL="566928" lvl="2" indent="-100330" algn="l" rtl="0">
              <a:lnSpc>
                <a:spcPct val="100000"/>
              </a:lnSpc>
              <a:spcBef>
                <a:spcPts val="400"/>
              </a:spcBef>
              <a:spcAft>
                <a:spcPts val="0"/>
              </a:spcAft>
              <a:buClr>
                <a:srgbClr val="3F3F3F"/>
              </a:buClr>
              <a:buSzPts val="1300"/>
              <a:buFont typeface="Arial"/>
              <a:buNone/>
            </a:pPr>
            <a:endParaRPr>
              <a:solidFill>
                <a:srgbClr val="374151"/>
              </a:solidFill>
              <a:latin typeface="Arial"/>
              <a:ea typeface="Arial"/>
              <a:cs typeface="Arial"/>
              <a:sym typeface="Arial"/>
            </a:endParaRPr>
          </a:p>
          <a:p>
            <a:pPr marL="384048" lvl="1" indent="-74929" algn="l" rtl="0">
              <a:lnSpc>
                <a:spcPct val="100000"/>
              </a:lnSpc>
              <a:spcBef>
                <a:spcPts val="600"/>
              </a:spcBef>
              <a:spcAft>
                <a:spcPts val="0"/>
              </a:spcAft>
              <a:buClr>
                <a:srgbClr val="3F3F3F"/>
              </a:buClr>
              <a:buSzPts val="1700"/>
              <a:buFont typeface="Arial"/>
              <a:buNone/>
            </a:pPr>
            <a:endParaRPr b="0" i="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3600"/>
              <a:buFont typeface="Arial"/>
              <a:buNone/>
            </a:pPr>
            <a:r>
              <a:rPr lang="en-US" sz="3600" b="1">
                <a:latin typeface="Arial"/>
                <a:ea typeface="Arial"/>
                <a:cs typeface="Arial"/>
                <a:sym typeface="Arial"/>
              </a:rPr>
              <a:t>How To Have A Green Ratio Swing Trading</a:t>
            </a:r>
            <a:endParaRPr sz="3600"/>
          </a:p>
        </p:txBody>
      </p:sp>
      <p:sp>
        <p:nvSpPr>
          <p:cNvPr id="844" name="Google Shape;844;p11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384048" lvl="1" indent="-182880" algn="l" rtl="0">
              <a:lnSpc>
                <a:spcPct val="100000"/>
              </a:lnSpc>
              <a:spcBef>
                <a:spcPts val="0"/>
              </a:spcBef>
              <a:spcAft>
                <a:spcPts val="0"/>
              </a:spcAft>
              <a:buClr>
                <a:srgbClr val="374151"/>
              </a:buClr>
              <a:buSzPts val="1700"/>
              <a:buFont typeface="Arial"/>
              <a:buChar char="•"/>
            </a:pPr>
            <a:r>
              <a:rPr lang="en-US">
                <a:solidFill>
                  <a:srgbClr val="374151"/>
                </a:solidFill>
                <a:latin typeface="Arial"/>
                <a:ea typeface="Arial"/>
                <a:cs typeface="Arial"/>
                <a:sym typeface="Arial"/>
              </a:rPr>
              <a:t>There are two ways to keep a green trader’s ratio</a:t>
            </a:r>
            <a:endParaRPr/>
          </a:p>
          <a:p>
            <a:pPr marL="566928" lvl="2" indent="-100330" algn="l" rtl="0">
              <a:lnSpc>
                <a:spcPct val="100000"/>
              </a:lnSpc>
              <a:spcBef>
                <a:spcPts val="600"/>
              </a:spcBef>
              <a:spcAft>
                <a:spcPts val="0"/>
              </a:spcAft>
              <a:buClr>
                <a:srgbClr val="3F3F3F"/>
              </a:buClr>
              <a:buSzPts val="1300"/>
              <a:buFont typeface="Arial"/>
              <a:buNone/>
            </a:pPr>
            <a:endParaRPr>
              <a:solidFill>
                <a:srgbClr val="374151"/>
              </a:solidFill>
              <a:latin typeface="Arial"/>
              <a:ea typeface="Arial"/>
              <a:cs typeface="Arial"/>
              <a:sym typeface="Arial"/>
            </a:endParaRPr>
          </a:p>
          <a:p>
            <a:pPr marL="384048" lvl="1" indent="-74929" algn="l" rtl="0">
              <a:lnSpc>
                <a:spcPct val="100000"/>
              </a:lnSpc>
              <a:spcBef>
                <a:spcPts val="600"/>
              </a:spcBef>
              <a:spcAft>
                <a:spcPts val="0"/>
              </a:spcAft>
              <a:buClr>
                <a:srgbClr val="3F3F3F"/>
              </a:buClr>
              <a:buSzPts val="1700"/>
              <a:buFont typeface="Arial"/>
              <a:buNone/>
            </a:pPr>
            <a:endParaRPr b="0" i="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a:p>
        </p:txBody>
      </p:sp>
      <p:pic>
        <p:nvPicPr>
          <p:cNvPr id="845" name="Google Shape;845;p116"/>
          <p:cNvPicPr preferRelativeResize="0"/>
          <p:nvPr/>
        </p:nvPicPr>
        <p:blipFill rotWithShape="1">
          <a:blip r:embed="rId3">
            <a:alphaModFix/>
          </a:blip>
          <a:srcRect/>
          <a:stretch/>
        </p:blipFill>
        <p:spPr>
          <a:xfrm>
            <a:off x="3051791" y="2650770"/>
            <a:ext cx="5200650" cy="3438525"/>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3600"/>
              <a:buFont typeface="Arial"/>
              <a:buNone/>
            </a:pPr>
            <a:r>
              <a:rPr lang="en-US" sz="3600" b="1">
                <a:latin typeface="Arial"/>
                <a:ea typeface="Arial"/>
                <a:cs typeface="Arial"/>
                <a:sym typeface="Arial"/>
              </a:rPr>
              <a:t>How To Have A Green Ratio Swing Trading</a:t>
            </a:r>
            <a:endParaRPr sz="3600"/>
          </a:p>
        </p:txBody>
      </p:sp>
      <p:sp>
        <p:nvSpPr>
          <p:cNvPr id="851" name="Google Shape;851;p11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384048" lvl="1" indent="-182880" algn="l" rtl="0">
              <a:lnSpc>
                <a:spcPct val="100000"/>
              </a:lnSpc>
              <a:spcBef>
                <a:spcPts val="0"/>
              </a:spcBef>
              <a:spcAft>
                <a:spcPts val="0"/>
              </a:spcAft>
              <a:buClr>
                <a:srgbClr val="374151"/>
              </a:buClr>
              <a:buSzPts val="1700"/>
              <a:buFont typeface="Arial"/>
              <a:buChar char="•"/>
            </a:pPr>
            <a:r>
              <a:rPr lang="en-US">
                <a:solidFill>
                  <a:srgbClr val="374151"/>
                </a:solidFill>
                <a:latin typeface="Arial"/>
                <a:ea typeface="Arial"/>
                <a:cs typeface="Arial"/>
                <a:sym typeface="Arial"/>
              </a:rPr>
              <a:t>Trim and reinitiate</a:t>
            </a:r>
            <a:endParaRPr/>
          </a:p>
          <a:p>
            <a:pPr marL="566928" lvl="2" indent="-100330" algn="l" rtl="0">
              <a:lnSpc>
                <a:spcPct val="100000"/>
              </a:lnSpc>
              <a:spcBef>
                <a:spcPts val="600"/>
              </a:spcBef>
              <a:spcAft>
                <a:spcPts val="0"/>
              </a:spcAft>
              <a:buClr>
                <a:srgbClr val="3F3F3F"/>
              </a:buClr>
              <a:buSzPts val="1300"/>
              <a:buFont typeface="Arial"/>
              <a:buNone/>
            </a:pPr>
            <a:endParaRPr>
              <a:solidFill>
                <a:srgbClr val="374151"/>
              </a:solidFill>
              <a:latin typeface="Arial"/>
              <a:ea typeface="Arial"/>
              <a:cs typeface="Arial"/>
              <a:sym typeface="Arial"/>
            </a:endParaRPr>
          </a:p>
          <a:p>
            <a:pPr marL="384048" lvl="1" indent="-74929" algn="l" rtl="0">
              <a:lnSpc>
                <a:spcPct val="100000"/>
              </a:lnSpc>
              <a:spcBef>
                <a:spcPts val="600"/>
              </a:spcBef>
              <a:spcAft>
                <a:spcPts val="0"/>
              </a:spcAft>
              <a:buClr>
                <a:srgbClr val="3F3F3F"/>
              </a:buClr>
              <a:buSzPts val="1700"/>
              <a:buFont typeface="Arial"/>
              <a:buNone/>
            </a:pPr>
            <a:endParaRPr b="0" i="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a:p>
        </p:txBody>
      </p:sp>
      <p:pic>
        <p:nvPicPr>
          <p:cNvPr id="852" name="Google Shape;852;p117"/>
          <p:cNvPicPr preferRelativeResize="0"/>
          <p:nvPr/>
        </p:nvPicPr>
        <p:blipFill rotWithShape="1">
          <a:blip r:embed="rId3">
            <a:alphaModFix/>
          </a:blip>
          <a:srcRect/>
          <a:stretch/>
        </p:blipFill>
        <p:spPr>
          <a:xfrm>
            <a:off x="3849995" y="2212233"/>
            <a:ext cx="4048125" cy="3552825"/>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3600"/>
              <a:buFont typeface="Arial"/>
              <a:buNone/>
            </a:pPr>
            <a:r>
              <a:rPr lang="en-US" sz="3600" b="1">
                <a:latin typeface="Arial"/>
                <a:ea typeface="Arial"/>
                <a:cs typeface="Arial"/>
                <a:sym typeface="Arial"/>
              </a:rPr>
              <a:t>How To Have A Green Ratio Swing Trading</a:t>
            </a:r>
            <a:endParaRPr sz="3600"/>
          </a:p>
        </p:txBody>
      </p:sp>
      <p:sp>
        <p:nvSpPr>
          <p:cNvPr id="858" name="Google Shape;858;p11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384048" lvl="1" indent="-182880" algn="l" rtl="0">
              <a:lnSpc>
                <a:spcPct val="100000"/>
              </a:lnSpc>
              <a:spcBef>
                <a:spcPts val="0"/>
              </a:spcBef>
              <a:spcAft>
                <a:spcPts val="0"/>
              </a:spcAft>
              <a:buClr>
                <a:srgbClr val="374151"/>
              </a:buClr>
              <a:buSzPts val="1700"/>
              <a:buFont typeface="Arial"/>
              <a:buChar char="•"/>
            </a:pPr>
            <a:r>
              <a:rPr lang="en-US" dirty="0">
                <a:solidFill>
                  <a:srgbClr val="374151"/>
                </a:solidFill>
                <a:latin typeface="Arial"/>
                <a:ea typeface="Arial"/>
                <a:cs typeface="Arial"/>
                <a:sym typeface="Arial"/>
              </a:rPr>
              <a:t>Trim and reinitiate </a:t>
            </a:r>
            <a:endParaRPr dirty="0"/>
          </a:p>
          <a:p>
            <a:pPr marL="566928" lvl="2" indent="-100330" algn="l" rtl="0">
              <a:lnSpc>
                <a:spcPct val="100000"/>
              </a:lnSpc>
              <a:spcBef>
                <a:spcPts val="600"/>
              </a:spcBef>
              <a:spcAft>
                <a:spcPts val="0"/>
              </a:spcAft>
              <a:buClr>
                <a:srgbClr val="3F3F3F"/>
              </a:buClr>
              <a:buSzPts val="1300"/>
              <a:buFont typeface="Arial"/>
              <a:buNone/>
            </a:pPr>
            <a:endParaRPr dirty="0">
              <a:solidFill>
                <a:srgbClr val="374151"/>
              </a:solidFill>
              <a:latin typeface="Arial"/>
              <a:ea typeface="Arial"/>
              <a:cs typeface="Arial"/>
              <a:sym typeface="Arial"/>
            </a:endParaRPr>
          </a:p>
          <a:p>
            <a:pPr marL="384048" lvl="1" indent="-74929" algn="l" rtl="0">
              <a:lnSpc>
                <a:spcPct val="100000"/>
              </a:lnSpc>
              <a:spcBef>
                <a:spcPts val="600"/>
              </a:spcBef>
              <a:spcAft>
                <a:spcPts val="0"/>
              </a:spcAft>
              <a:buClr>
                <a:srgbClr val="3F3F3F"/>
              </a:buClr>
              <a:buSzPts val="1700"/>
              <a:buFont typeface="Arial"/>
              <a:buNone/>
            </a:pPr>
            <a:endParaRPr b="0" i="0" dirty="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dirty="0"/>
          </a:p>
        </p:txBody>
      </p:sp>
      <p:pic>
        <p:nvPicPr>
          <p:cNvPr id="859" name="Google Shape;859;p118"/>
          <p:cNvPicPr preferRelativeResize="0"/>
          <p:nvPr/>
        </p:nvPicPr>
        <p:blipFill rotWithShape="1">
          <a:blip r:embed="rId3">
            <a:alphaModFix/>
          </a:blip>
          <a:srcRect/>
          <a:stretch/>
        </p:blipFill>
        <p:spPr>
          <a:xfrm>
            <a:off x="3354926" y="2567403"/>
            <a:ext cx="5162550" cy="340995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a:latin typeface="Arial"/>
                <a:ea typeface="Arial"/>
                <a:cs typeface="Arial"/>
                <a:sym typeface="Arial"/>
              </a:rPr>
              <a:t>Scalping vs. Swing Trading</a:t>
            </a:r>
            <a:endParaRPr/>
          </a:p>
        </p:txBody>
      </p:sp>
      <p:sp>
        <p:nvSpPr>
          <p:cNvPr id="865" name="Google Shape;865;p11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384048" lvl="1" indent="-182880" algn="l" rtl="0">
              <a:lnSpc>
                <a:spcPct val="100000"/>
              </a:lnSpc>
              <a:spcBef>
                <a:spcPts val="0"/>
              </a:spcBef>
              <a:spcAft>
                <a:spcPts val="0"/>
              </a:spcAft>
              <a:buClr>
                <a:srgbClr val="374151"/>
              </a:buClr>
              <a:buSzPts val="1700"/>
              <a:buFont typeface="Arial"/>
              <a:buChar char="•"/>
            </a:pPr>
            <a:r>
              <a:rPr lang="en-US" dirty="0">
                <a:solidFill>
                  <a:srgbClr val="374151"/>
                </a:solidFill>
                <a:latin typeface="Arial"/>
                <a:ea typeface="Arial"/>
                <a:cs typeface="Arial"/>
                <a:sym typeface="Arial"/>
              </a:rPr>
              <a:t>Always sell some early</a:t>
            </a:r>
            <a:endParaRPr dirty="0"/>
          </a:p>
          <a:p>
            <a:pPr marL="384048" lvl="1" indent="-182880" algn="l" rtl="0">
              <a:lnSpc>
                <a:spcPct val="100000"/>
              </a:lnSpc>
              <a:spcBef>
                <a:spcPts val="600"/>
              </a:spcBef>
              <a:spcAft>
                <a:spcPts val="0"/>
              </a:spcAft>
              <a:buClr>
                <a:srgbClr val="374151"/>
              </a:buClr>
              <a:buSzPts val="1700"/>
              <a:buFont typeface="Arial"/>
              <a:buChar char="•"/>
            </a:pPr>
            <a:r>
              <a:rPr lang="en-US" dirty="0">
                <a:solidFill>
                  <a:srgbClr val="374151"/>
                </a:solidFill>
                <a:latin typeface="Arial"/>
                <a:ea typeface="Arial"/>
                <a:cs typeface="Arial"/>
                <a:sym typeface="Arial"/>
              </a:rPr>
              <a:t>Align the stars</a:t>
            </a:r>
            <a:endParaRPr dirty="0"/>
          </a:p>
          <a:p>
            <a:pPr marL="384048" lvl="1" indent="-182880" algn="l" rtl="0">
              <a:lnSpc>
                <a:spcPct val="100000"/>
              </a:lnSpc>
              <a:spcBef>
                <a:spcPts val="600"/>
              </a:spcBef>
              <a:spcAft>
                <a:spcPts val="0"/>
              </a:spcAft>
              <a:buClr>
                <a:srgbClr val="374151"/>
              </a:buClr>
              <a:buSzPts val="1700"/>
              <a:buFont typeface="Arial"/>
              <a:buChar char="•"/>
            </a:pPr>
            <a:r>
              <a:rPr lang="en-US" dirty="0">
                <a:solidFill>
                  <a:srgbClr val="374151"/>
                </a:solidFill>
                <a:latin typeface="Arial"/>
                <a:ea typeface="Arial"/>
                <a:cs typeface="Arial"/>
                <a:sym typeface="Arial"/>
              </a:rPr>
              <a:t>Trim and reinitiate</a:t>
            </a:r>
            <a:endParaRPr dirty="0"/>
          </a:p>
          <a:p>
            <a:pPr marL="384048" lvl="1" indent="-74929" algn="l" rtl="0">
              <a:lnSpc>
                <a:spcPct val="100000"/>
              </a:lnSpc>
              <a:spcBef>
                <a:spcPts val="600"/>
              </a:spcBef>
              <a:spcAft>
                <a:spcPts val="0"/>
              </a:spcAft>
              <a:buClr>
                <a:srgbClr val="3F3F3F"/>
              </a:buClr>
              <a:buSzPts val="1700"/>
              <a:buFont typeface="Arial"/>
              <a:buNone/>
            </a:pPr>
            <a:endParaRPr dirty="0">
              <a:solidFill>
                <a:srgbClr val="374151"/>
              </a:solidFill>
              <a:latin typeface="Arial"/>
              <a:ea typeface="Arial"/>
              <a:cs typeface="Arial"/>
              <a:sym typeface="Arial"/>
            </a:endParaRPr>
          </a:p>
          <a:p>
            <a:pPr marL="566928" lvl="2" indent="-100330" algn="l" rtl="0">
              <a:lnSpc>
                <a:spcPct val="100000"/>
              </a:lnSpc>
              <a:spcBef>
                <a:spcPts val="600"/>
              </a:spcBef>
              <a:spcAft>
                <a:spcPts val="0"/>
              </a:spcAft>
              <a:buClr>
                <a:srgbClr val="3F3F3F"/>
              </a:buClr>
              <a:buSzPts val="1300"/>
              <a:buFont typeface="Arial"/>
              <a:buNone/>
            </a:pPr>
            <a:endParaRPr dirty="0">
              <a:solidFill>
                <a:srgbClr val="374151"/>
              </a:solidFill>
              <a:latin typeface="Arial"/>
              <a:ea typeface="Arial"/>
              <a:cs typeface="Arial"/>
              <a:sym typeface="Arial"/>
            </a:endParaRPr>
          </a:p>
          <a:p>
            <a:pPr marL="384048" lvl="1" indent="-74929" algn="l" rtl="0">
              <a:lnSpc>
                <a:spcPct val="100000"/>
              </a:lnSpc>
              <a:spcBef>
                <a:spcPts val="600"/>
              </a:spcBef>
              <a:spcAft>
                <a:spcPts val="0"/>
              </a:spcAft>
              <a:buClr>
                <a:srgbClr val="3F3F3F"/>
              </a:buClr>
              <a:buSzPts val="1700"/>
              <a:buFont typeface="Arial"/>
              <a:buNone/>
            </a:pPr>
            <a:endParaRPr b="0" i="0" dirty="0">
              <a:solidFill>
                <a:srgbClr val="374151"/>
              </a:solidFill>
              <a:latin typeface="Arial"/>
              <a:ea typeface="Arial"/>
              <a:cs typeface="Arial"/>
              <a:sym typeface="Arial"/>
            </a:endParaRPr>
          </a:p>
          <a:p>
            <a:pPr marL="91440" lvl="0" indent="0" algn="l" rtl="0">
              <a:lnSpc>
                <a:spcPct val="110000"/>
              </a:lnSpc>
              <a:spcBef>
                <a:spcPts val="1600"/>
              </a:spcBef>
              <a:spcAft>
                <a:spcPts val="0"/>
              </a:spcAft>
              <a:buSzPts val="1900"/>
              <a:buNone/>
            </a:pPr>
            <a:endParaRPr dirty="0"/>
          </a:p>
        </p:txBody>
      </p:sp>
      <p:pic>
        <p:nvPicPr>
          <p:cNvPr id="866" name="Google Shape;866;p119"/>
          <p:cNvPicPr preferRelativeResize="0"/>
          <p:nvPr/>
        </p:nvPicPr>
        <p:blipFill rotWithShape="1">
          <a:blip r:embed="rId3">
            <a:alphaModFix/>
          </a:blip>
          <a:srcRect/>
          <a:stretch/>
        </p:blipFill>
        <p:spPr>
          <a:xfrm>
            <a:off x="3294956" y="2487735"/>
            <a:ext cx="5229225" cy="353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Trading Process for Scalp Plays</a:t>
            </a:r>
            <a:endParaRPr sz="2000"/>
          </a:p>
        </p:txBody>
      </p:sp>
      <p:sp>
        <p:nvSpPr>
          <p:cNvPr id="175" name="Google Shape;175;p12"/>
          <p:cNvSpPr txBox="1">
            <a:spLocks noGrp="1"/>
          </p:cNvSpPr>
          <p:nvPr>
            <p:ph type="body" idx="1"/>
          </p:nvPr>
        </p:nvSpPr>
        <p:spPr>
          <a:xfrm>
            <a:off x="1097280" y="2108200"/>
            <a:ext cx="10058400" cy="4340725"/>
          </a:xfrm>
          <a:prstGeom prst="rect">
            <a:avLst/>
          </a:prstGeom>
          <a:noFill/>
          <a:ln>
            <a:noFill/>
          </a:ln>
        </p:spPr>
        <p:txBody>
          <a:bodyPr spcFirstLastPara="1" wrap="square" lIns="0" tIns="45700" rIns="0" bIns="45700" anchor="t" anchorCtr="0">
            <a:normAutofit fontScale="77500" lnSpcReduction="20000"/>
          </a:bodyPr>
          <a:lstStyle/>
          <a:p>
            <a:pPr marL="91440" lvl="0" indent="-113188" algn="l" rtl="0">
              <a:lnSpc>
                <a:spcPct val="110000"/>
              </a:lnSpc>
              <a:spcBef>
                <a:spcPts val="0"/>
              </a:spcBef>
              <a:spcAft>
                <a:spcPts val="0"/>
              </a:spcAft>
              <a:buSzPct val="100000"/>
              <a:buFont typeface="Arial"/>
              <a:buChar char="•"/>
            </a:pPr>
            <a:r>
              <a:rPr lang="en-US" sz="2300" b="0" i="0">
                <a:solidFill>
                  <a:srgbClr val="374151"/>
                </a:solidFill>
                <a:latin typeface="Arial"/>
                <a:ea typeface="Arial"/>
                <a:cs typeface="Arial"/>
                <a:sym typeface="Arial"/>
              </a:rPr>
              <a:t>Focus for the week: Let winners run.</a:t>
            </a:r>
            <a:endParaRPr/>
          </a:p>
          <a:p>
            <a:pPr marL="91440" lvl="0" indent="-113188" algn="l" rtl="0">
              <a:lnSpc>
                <a:spcPct val="110000"/>
              </a:lnSpc>
              <a:spcBef>
                <a:spcPts val="1400"/>
              </a:spcBef>
              <a:spcAft>
                <a:spcPts val="0"/>
              </a:spcAft>
              <a:buSzPct val="100000"/>
              <a:buFont typeface="Arial"/>
              <a:buChar char="•"/>
            </a:pPr>
            <a:r>
              <a:rPr lang="en-US" sz="2300" b="0" i="0">
                <a:solidFill>
                  <a:srgbClr val="374151"/>
                </a:solidFill>
                <a:latin typeface="Arial"/>
                <a:ea typeface="Arial"/>
                <a:cs typeface="Arial"/>
                <a:sym typeface="Arial"/>
              </a:rPr>
              <a:t>Choose 2-4 stocks, give each 2 opportunities, no matter the fear.</a:t>
            </a:r>
            <a:endParaRPr/>
          </a:p>
          <a:p>
            <a:pPr marL="91440" lvl="0" indent="-113188" algn="l" rtl="0">
              <a:lnSpc>
                <a:spcPct val="110000"/>
              </a:lnSpc>
              <a:spcBef>
                <a:spcPts val="1400"/>
              </a:spcBef>
              <a:spcAft>
                <a:spcPts val="0"/>
              </a:spcAft>
              <a:buSzPct val="100000"/>
              <a:buFont typeface="Arial"/>
              <a:buChar char="•"/>
            </a:pPr>
            <a:r>
              <a:rPr lang="en-US" sz="2300" b="0" i="0">
                <a:solidFill>
                  <a:srgbClr val="374151"/>
                </a:solidFill>
                <a:latin typeface="Arial"/>
                <a:ea typeface="Arial"/>
                <a:cs typeface="Arial"/>
                <a:sym typeface="Arial"/>
              </a:rPr>
              <a:t>Adopt the mindset: "The market is going to trend up all day."</a:t>
            </a:r>
            <a:endParaRPr/>
          </a:p>
          <a:p>
            <a:pPr marL="91440" lvl="0" indent="-113188" algn="l" rtl="0">
              <a:lnSpc>
                <a:spcPct val="110000"/>
              </a:lnSpc>
              <a:spcBef>
                <a:spcPts val="1400"/>
              </a:spcBef>
              <a:spcAft>
                <a:spcPts val="0"/>
              </a:spcAft>
              <a:buSzPct val="100000"/>
              <a:buFont typeface="Arial"/>
              <a:buChar char="•"/>
            </a:pPr>
            <a:r>
              <a:rPr lang="en-US" sz="2300" b="0" i="0">
                <a:solidFill>
                  <a:srgbClr val="374151"/>
                </a:solidFill>
                <a:latin typeface="Arial"/>
                <a:ea typeface="Arial"/>
                <a:cs typeface="Arial"/>
                <a:sym typeface="Arial"/>
              </a:rPr>
              <a:t>At 9:45, analyze best spikes from "4 days down" list, target stocks with compelling profit potential.</a:t>
            </a:r>
            <a:endParaRPr/>
          </a:p>
          <a:p>
            <a:pPr marL="91440" lvl="0" indent="-113188" algn="l" rtl="0">
              <a:lnSpc>
                <a:spcPct val="110000"/>
              </a:lnSpc>
              <a:spcBef>
                <a:spcPts val="1400"/>
              </a:spcBef>
              <a:spcAft>
                <a:spcPts val="0"/>
              </a:spcAft>
              <a:buSzPct val="100000"/>
              <a:buFont typeface="Arial"/>
              <a:buChar char="•"/>
            </a:pPr>
            <a:r>
              <a:rPr lang="en-US" sz="2300" b="0" i="0">
                <a:solidFill>
                  <a:srgbClr val="374151"/>
                </a:solidFill>
                <a:latin typeface="Arial"/>
                <a:ea typeface="Arial"/>
                <a:cs typeface="Arial"/>
                <a:sym typeface="Arial"/>
              </a:rPr>
              <a:t>Extra focus on gap days and days following a bearish spike and channel.</a:t>
            </a:r>
            <a:endParaRPr/>
          </a:p>
          <a:p>
            <a:pPr marL="91440" lvl="0" indent="-113188" algn="l" rtl="0">
              <a:lnSpc>
                <a:spcPct val="110000"/>
              </a:lnSpc>
              <a:spcBef>
                <a:spcPts val="1400"/>
              </a:spcBef>
              <a:spcAft>
                <a:spcPts val="0"/>
              </a:spcAft>
              <a:buSzPct val="100000"/>
              <a:buFont typeface="Arial"/>
              <a:buChar char="•"/>
            </a:pPr>
            <a:r>
              <a:rPr lang="en-US" sz="2300" b="0" i="0">
                <a:solidFill>
                  <a:srgbClr val="374151"/>
                </a:solidFill>
                <a:latin typeface="Arial"/>
                <a:ea typeface="Arial"/>
                <a:cs typeface="Arial"/>
                <a:sym typeface="Arial"/>
              </a:rPr>
              <a:t>Hunt for spikes at least +50% of the ATR.</a:t>
            </a:r>
            <a:endParaRPr/>
          </a:p>
          <a:p>
            <a:pPr marL="91440" lvl="0" indent="-113188" algn="l" rtl="0">
              <a:lnSpc>
                <a:spcPct val="110000"/>
              </a:lnSpc>
              <a:spcBef>
                <a:spcPts val="1400"/>
              </a:spcBef>
              <a:spcAft>
                <a:spcPts val="0"/>
              </a:spcAft>
              <a:buSzPct val="100000"/>
              <a:buFont typeface="Arial"/>
              <a:buChar char="•"/>
            </a:pPr>
            <a:r>
              <a:rPr lang="en-US" sz="2300" b="0" i="0">
                <a:solidFill>
                  <a:srgbClr val="374151"/>
                </a:solidFill>
                <a:latin typeface="Arial"/>
                <a:ea typeface="Arial"/>
                <a:cs typeface="Arial"/>
                <a:sym typeface="Arial"/>
              </a:rPr>
              <a:t>Analyze average morning range and resistance/support lines across all time frames.</a:t>
            </a:r>
            <a:endParaRPr sz="2300">
              <a:solidFill>
                <a:srgbClr val="374151"/>
              </a:solidFill>
              <a:latin typeface="Arial"/>
              <a:ea typeface="Arial"/>
              <a:cs typeface="Arial"/>
              <a:sym typeface="Arial"/>
            </a:endParaRPr>
          </a:p>
          <a:p>
            <a:pPr marL="91440" lvl="0" indent="-113188" algn="l" rtl="0">
              <a:lnSpc>
                <a:spcPct val="110000"/>
              </a:lnSpc>
              <a:spcBef>
                <a:spcPts val="1400"/>
              </a:spcBef>
              <a:spcAft>
                <a:spcPts val="0"/>
              </a:spcAft>
              <a:buSzPct val="100000"/>
              <a:buFont typeface="Arial"/>
              <a:buChar char="•"/>
            </a:pPr>
            <a:r>
              <a:rPr lang="en-US" sz="2300" b="0" i="0">
                <a:solidFill>
                  <a:srgbClr val="374151"/>
                </a:solidFill>
                <a:latin typeface="Arial"/>
                <a:ea typeface="Arial"/>
                <a:cs typeface="Arial"/>
                <a:sym typeface="Arial"/>
              </a:rPr>
              <a:t>Ensure relative strength of breakout for conviction.</a:t>
            </a:r>
            <a:endParaRPr/>
          </a:p>
          <a:p>
            <a:pPr marL="91440" lvl="0" indent="-113188" algn="l" rtl="0">
              <a:lnSpc>
                <a:spcPct val="110000"/>
              </a:lnSpc>
              <a:spcBef>
                <a:spcPts val="1400"/>
              </a:spcBef>
              <a:spcAft>
                <a:spcPts val="0"/>
              </a:spcAft>
              <a:buSzPct val="100000"/>
              <a:buFont typeface="Arial"/>
              <a:buChar char="•"/>
            </a:pPr>
            <a:r>
              <a:rPr lang="en-US" sz="2300" b="0" i="0">
                <a:solidFill>
                  <a:srgbClr val="374151"/>
                </a:solidFill>
                <a:latin typeface="Arial"/>
                <a:ea typeface="Arial"/>
                <a:cs typeface="Arial"/>
                <a:sym typeface="Arial"/>
              </a:rPr>
              <a:t>Pre-select 2-4 stocks before trade signals.</a:t>
            </a:r>
            <a:endParaRPr/>
          </a:p>
          <a:p>
            <a:pPr marL="91440" lvl="0" indent="-113188" algn="l" rtl="0">
              <a:lnSpc>
                <a:spcPct val="110000"/>
              </a:lnSpc>
              <a:spcBef>
                <a:spcPts val="1400"/>
              </a:spcBef>
              <a:spcAft>
                <a:spcPts val="0"/>
              </a:spcAft>
              <a:buSzPct val="100000"/>
              <a:buFont typeface="Arial"/>
              <a:buChar char="•"/>
            </a:pPr>
            <a:r>
              <a:rPr lang="en-US" sz="2300" b="0" i="0">
                <a:solidFill>
                  <a:srgbClr val="374151"/>
                </a:solidFill>
                <a:latin typeface="Arial"/>
                <a:ea typeface="Arial"/>
                <a:cs typeface="Arial"/>
                <a:sym typeface="Arial"/>
              </a:rPr>
              <a:t>Define generous stops: average ~40 cents from entry.</a:t>
            </a:r>
            <a:endParaRPr/>
          </a:p>
          <a:p>
            <a:pPr marL="91440" lvl="0" indent="0" algn="l" rtl="0">
              <a:lnSpc>
                <a:spcPct val="110000"/>
              </a:lnSpc>
              <a:spcBef>
                <a:spcPts val="1400"/>
              </a:spcBef>
              <a:spcAft>
                <a:spcPts val="0"/>
              </a:spcAft>
              <a:buSzPct val="100000"/>
              <a:buFont typeface="Arial"/>
              <a:buNone/>
            </a:pPr>
            <a:endParaRPr b="0" i="0">
              <a:solidFill>
                <a:srgbClr val="374151"/>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09"/>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dirty="0"/>
              <a:t>Trading Execution </a:t>
            </a:r>
            <a:endParaRPr dirty="0"/>
          </a:p>
        </p:txBody>
      </p:sp>
      <p:sp>
        <p:nvSpPr>
          <p:cNvPr id="799" name="Google Shape;799;p109"/>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dirty="0">
                <a:latin typeface="+mj-lt"/>
              </a:rPr>
              <a:t>4 Ways to Execute in Trading</a:t>
            </a:r>
            <a:endParaRPr dirty="0"/>
          </a:p>
        </p:txBody>
      </p:sp>
      <p:sp>
        <p:nvSpPr>
          <p:cNvPr id="800" name="Google Shape;800;p109"/>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285750" lvl="0" indent="-285750" algn="l" rtl="0">
              <a:lnSpc>
                <a:spcPct val="110000"/>
              </a:lnSpc>
              <a:spcBef>
                <a:spcPts val="0"/>
              </a:spcBef>
              <a:spcAft>
                <a:spcPts val="0"/>
              </a:spcAft>
              <a:buSzPts val="1800"/>
              <a:buFont typeface="Arial"/>
              <a:buChar char="•"/>
            </a:pPr>
            <a:r>
              <a:rPr lang="en-US" dirty="0"/>
              <a:t>Long side only </a:t>
            </a:r>
            <a:endParaRPr dirty="0"/>
          </a:p>
        </p:txBody>
      </p:sp>
    </p:spTree>
    <p:extLst>
      <p:ext uri="{BB962C8B-B14F-4D97-AF65-F5344CB8AC3E}">
        <p14:creationId xmlns:p14="http://schemas.microsoft.com/office/powerpoint/2010/main" val="8416595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5D50-AFE0-1332-46E6-8E72F7E73EF7}"/>
              </a:ext>
            </a:extLst>
          </p:cNvPr>
          <p:cNvSpPr>
            <a:spLocks noGrp="1"/>
          </p:cNvSpPr>
          <p:nvPr>
            <p:ph type="title"/>
          </p:nvPr>
        </p:nvSpPr>
        <p:spPr/>
        <p:txBody>
          <a:bodyPr>
            <a:normAutofit/>
          </a:bodyPr>
          <a:lstStyle/>
          <a:p>
            <a:r>
              <a:rPr lang="en-US" sz="3200" dirty="0">
                <a:latin typeface="+mj-lt"/>
              </a:rPr>
              <a:t>4 Ways I Execute in Trading</a:t>
            </a:r>
          </a:p>
        </p:txBody>
      </p:sp>
      <p:sp>
        <p:nvSpPr>
          <p:cNvPr id="3" name="Text Placeholder 2">
            <a:extLst>
              <a:ext uri="{FF2B5EF4-FFF2-40B4-BE49-F238E27FC236}">
                <a16:creationId xmlns:a16="http://schemas.microsoft.com/office/drawing/2014/main" id="{C4A1AB71-8D63-10DB-432F-8D8C42179C97}"/>
              </a:ext>
            </a:extLst>
          </p:cNvPr>
          <p:cNvSpPr>
            <a:spLocks noGrp="1"/>
          </p:cNvSpPr>
          <p:nvPr>
            <p:ph type="body" idx="1"/>
          </p:nvPr>
        </p:nvSpPr>
        <p:spPr/>
        <p:txBody>
          <a:bodyPr/>
          <a:lstStyle/>
          <a:p>
            <a:pPr>
              <a:buFont typeface="Arial" panose="020B0604020202020204" pitchFamily="34" charset="0"/>
              <a:buChar char="•"/>
            </a:pPr>
            <a:r>
              <a:rPr lang="en-US" dirty="0">
                <a:latin typeface="+mj-lt"/>
              </a:rPr>
              <a:t>Previous bar high </a:t>
            </a:r>
          </a:p>
          <a:p>
            <a:pPr>
              <a:buFont typeface="Arial" panose="020B0604020202020204" pitchFamily="34" charset="0"/>
              <a:buChar char="•"/>
            </a:pPr>
            <a:r>
              <a:rPr lang="en-US" dirty="0">
                <a:latin typeface="+mj-lt"/>
              </a:rPr>
              <a:t>Buy above the previous bar’s high in a pullback.</a:t>
            </a:r>
          </a:p>
          <a:p>
            <a:pPr>
              <a:buFont typeface="Arial" panose="020B0604020202020204" pitchFamily="34" charset="0"/>
              <a:buChar char="•"/>
            </a:pPr>
            <a:r>
              <a:rPr lang="en-US" dirty="0">
                <a:latin typeface="+mj-lt"/>
              </a:rPr>
              <a:t>Set the stop price below the entry bars low.  </a:t>
            </a:r>
          </a:p>
        </p:txBody>
      </p:sp>
      <p:pic>
        <p:nvPicPr>
          <p:cNvPr id="11" name="Picture 10">
            <a:extLst>
              <a:ext uri="{FF2B5EF4-FFF2-40B4-BE49-F238E27FC236}">
                <a16:creationId xmlns:a16="http://schemas.microsoft.com/office/drawing/2014/main" id="{F7CC00D9-C96B-C751-1CE3-E8D77682C485}"/>
              </a:ext>
            </a:extLst>
          </p:cNvPr>
          <p:cNvPicPr>
            <a:picLocks noChangeAspect="1"/>
          </p:cNvPicPr>
          <p:nvPr/>
        </p:nvPicPr>
        <p:blipFill>
          <a:blip r:embed="rId2"/>
          <a:stretch>
            <a:fillRect/>
          </a:stretch>
        </p:blipFill>
        <p:spPr>
          <a:xfrm>
            <a:off x="8349641" y="2558287"/>
            <a:ext cx="1991639" cy="2860718"/>
          </a:xfrm>
          <a:prstGeom prst="rect">
            <a:avLst/>
          </a:prstGeom>
        </p:spPr>
      </p:pic>
    </p:spTree>
    <p:extLst>
      <p:ext uri="{BB962C8B-B14F-4D97-AF65-F5344CB8AC3E}">
        <p14:creationId xmlns:p14="http://schemas.microsoft.com/office/powerpoint/2010/main" val="14865911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5D50-AFE0-1332-46E6-8E72F7E73EF7}"/>
              </a:ext>
            </a:extLst>
          </p:cNvPr>
          <p:cNvSpPr>
            <a:spLocks noGrp="1"/>
          </p:cNvSpPr>
          <p:nvPr>
            <p:ph type="title"/>
          </p:nvPr>
        </p:nvSpPr>
        <p:spPr/>
        <p:txBody>
          <a:bodyPr>
            <a:normAutofit/>
          </a:bodyPr>
          <a:lstStyle/>
          <a:p>
            <a:r>
              <a:rPr lang="en-US" sz="3200" dirty="0">
                <a:latin typeface="+mj-lt"/>
              </a:rPr>
              <a:t>4 Ways I Execute in Trading</a:t>
            </a:r>
          </a:p>
        </p:txBody>
      </p:sp>
      <p:sp>
        <p:nvSpPr>
          <p:cNvPr id="3" name="Text Placeholder 2">
            <a:extLst>
              <a:ext uri="{FF2B5EF4-FFF2-40B4-BE49-F238E27FC236}">
                <a16:creationId xmlns:a16="http://schemas.microsoft.com/office/drawing/2014/main" id="{C4A1AB71-8D63-10DB-432F-8D8C42179C97}"/>
              </a:ext>
            </a:extLst>
          </p:cNvPr>
          <p:cNvSpPr>
            <a:spLocks noGrp="1"/>
          </p:cNvSpPr>
          <p:nvPr>
            <p:ph type="body" idx="1"/>
          </p:nvPr>
        </p:nvSpPr>
        <p:spPr/>
        <p:txBody>
          <a:bodyPr/>
          <a:lstStyle/>
          <a:p>
            <a:pPr>
              <a:buFont typeface="Arial" panose="020B0604020202020204" pitchFamily="34" charset="0"/>
              <a:buChar char="•"/>
            </a:pPr>
            <a:r>
              <a:rPr lang="en-US" dirty="0">
                <a:latin typeface="+mj-lt"/>
              </a:rPr>
              <a:t>Trendline breakout </a:t>
            </a:r>
          </a:p>
          <a:p>
            <a:pPr>
              <a:buFont typeface="Arial" panose="020B0604020202020204" pitchFamily="34" charset="0"/>
              <a:buChar char="•"/>
            </a:pPr>
            <a:r>
              <a:rPr lang="en-US" dirty="0">
                <a:latin typeface="+mj-lt"/>
              </a:rPr>
              <a:t>Entry after it breaks slightly above the trendline. </a:t>
            </a:r>
          </a:p>
          <a:p>
            <a:pPr>
              <a:buFont typeface="Arial" panose="020B0604020202020204" pitchFamily="34" charset="0"/>
              <a:buChar char="•"/>
            </a:pPr>
            <a:r>
              <a:rPr lang="en-US" dirty="0">
                <a:latin typeface="+mj-lt"/>
              </a:rPr>
              <a:t>Set your stop below the recent pivot low.</a:t>
            </a:r>
          </a:p>
        </p:txBody>
      </p:sp>
      <p:pic>
        <p:nvPicPr>
          <p:cNvPr id="7" name="Picture 6">
            <a:extLst>
              <a:ext uri="{FF2B5EF4-FFF2-40B4-BE49-F238E27FC236}">
                <a16:creationId xmlns:a16="http://schemas.microsoft.com/office/drawing/2014/main" id="{7AC5EF6C-AB8D-6793-B339-46CE7AD11647}"/>
              </a:ext>
            </a:extLst>
          </p:cNvPr>
          <p:cNvPicPr>
            <a:picLocks noChangeAspect="1"/>
          </p:cNvPicPr>
          <p:nvPr/>
        </p:nvPicPr>
        <p:blipFill>
          <a:blip r:embed="rId2"/>
          <a:stretch>
            <a:fillRect/>
          </a:stretch>
        </p:blipFill>
        <p:spPr>
          <a:xfrm>
            <a:off x="7364555" y="2653446"/>
            <a:ext cx="2056535" cy="2552523"/>
          </a:xfrm>
          <a:prstGeom prst="rect">
            <a:avLst/>
          </a:prstGeom>
        </p:spPr>
      </p:pic>
    </p:spTree>
    <p:extLst>
      <p:ext uri="{BB962C8B-B14F-4D97-AF65-F5344CB8AC3E}">
        <p14:creationId xmlns:p14="http://schemas.microsoft.com/office/powerpoint/2010/main" val="24663043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5D50-AFE0-1332-46E6-8E72F7E73EF7}"/>
              </a:ext>
            </a:extLst>
          </p:cNvPr>
          <p:cNvSpPr>
            <a:spLocks noGrp="1"/>
          </p:cNvSpPr>
          <p:nvPr>
            <p:ph type="title"/>
          </p:nvPr>
        </p:nvSpPr>
        <p:spPr/>
        <p:txBody>
          <a:bodyPr>
            <a:normAutofit/>
          </a:bodyPr>
          <a:lstStyle/>
          <a:p>
            <a:r>
              <a:rPr lang="en-US" sz="3200" dirty="0">
                <a:latin typeface="+mj-lt"/>
              </a:rPr>
              <a:t>4 Ways I Execute in Trading</a:t>
            </a:r>
          </a:p>
        </p:txBody>
      </p:sp>
      <p:sp>
        <p:nvSpPr>
          <p:cNvPr id="3" name="Text Placeholder 2">
            <a:extLst>
              <a:ext uri="{FF2B5EF4-FFF2-40B4-BE49-F238E27FC236}">
                <a16:creationId xmlns:a16="http://schemas.microsoft.com/office/drawing/2014/main" id="{C4A1AB71-8D63-10DB-432F-8D8C42179C97}"/>
              </a:ext>
            </a:extLst>
          </p:cNvPr>
          <p:cNvSpPr>
            <a:spLocks noGrp="1"/>
          </p:cNvSpPr>
          <p:nvPr>
            <p:ph type="body" idx="1"/>
          </p:nvPr>
        </p:nvSpPr>
        <p:spPr/>
        <p:txBody>
          <a:bodyPr>
            <a:normAutofit/>
          </a:bodyPr>
          <a:lstStyle/>
          <a:p>
            <a:pPr>
              <a:buFont typeface="Arial" panose="020B0604020202020204" pitchFamily="34" charset="0"/>
              <a:buChar char="•"/>
            </a:pPr>
            <a:r>
              <a:rPr lang="en-US" sz="1800" dirty="0">
                <a:latin typeface="+mj-lt"/>
              </a:rPr>
              <a:t>Trendline breakout retest</a:t>
            </a:r>
          </a:p>
          <a:p>
            <a:pPr>
              <a:buFont typeface="Arial" panose="020B0604020202020204" pitchFamily="34" charset="0"/>
              <a:buChar char="•"/>
            </a:pPr>
            <a:r>
              <a:rPr lang="en-US" sz="1800" dirty="0">
                <a:latin typeface="+mj-lt"/>
              </a:rPr>
              <a:t>Always set the stop below the recent pivot low. </a:t>
            </a:r>
          </a:p>
          <a:p>
            <a:pPr>
              <a:buFont typeface="Arial" panose="020B0604020202020204" pitchFamily="34" charset="0"/>
              <a:buChar char="•"/>
            </a:pPr>
            <a:r>
              <a:rPr lang="en-US" sz="1800" dirty="0">
                <a:latin typeface="+mj-lt"/>
              </a:rPr>
              <a:t>Best risk to reward entry setup</a:t>
            </a:r>
          </a:p>
        </p:txBody>
      </p:sp>
      <p:pic>
        <p:nvPicPr>
          <p:cNvPr id="5" name="Picture 4">
            <a:extLst>
              <a:ext uri="{FF2B5EF4-FFF2-40B4-BE49-F238E27FC236}">
                <a16:creationId xmlns:a16="http://schemas.microsoft.com/office/drawing/2014/main" id="{3EC36823-2AE8-9DD2-C202-795256C7F334}"/>
              </a:ext>
            </a:extLst>
          </p:cNvPr>
          <p:cNvPicPr>
            <a:picLocks noChangeAspect="1"/>
          </p:cNvPicPr>
          <p:nvPr/>
        </p:nvPicPr>
        <p:blipFill>
          <a:blip r:embed="rId3"/>
          <a:stretch>
            <a:fillRect/>
          </a:stretch>
        </p:blipFill>
        <p:spPr>
          <a:xfrm>
            <a:off x="5577653" y="3429000"/>
            <a:ext cx="4122434" cy="1515361"/>
          </a:xfrm>
          <a:prstGeom prst="rect">
            <a:avLst/>
          </a:prstGeom>
        </p:spPr>
      </p:pic>
    </p:spTree>
    <p:extLst>
      <p:ext uri="{BB962C8B-B14F-4D97-AF65-F5344CB8AC3E}">
        <p14:creationId xmlns:p14="http://schemas.microsoft.com/office/powerpoint/2010/main" val="39308353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5D50-AFE0-1332-46E6-8E72F7E73EF7}"/>
              </a:ext>
            </a:extLst>
          </p:cNvPr>
          <p:cNvSpPr>
            <a:spLocks noGrp="1"/>
          </p:cNvSpPr>
          <p:nvPr>
            <p:ph type="title"/>
          </p:nvPr>
        </p:nvSpPr>
        <p:spPr/>
        <p:txBody>
          <a:bodyPr>
            <a:normAutofit/>
          </a:bodyPr>
          <a:lstStyle/>
          <a:p>
            <a:r>
              <a:rPr lang="en-US" sz="3200" dirty="0">
                <a:latin typeface="+mj-lt"/>
              </a:rPr>
              <a:t>4 Ways I Execute in Trading</a:t>
            </a:r>
          </a:p>
        </p:txBody>
      </p:sp>
      <p:sp>
        <p:nvSpPr>
          <p:cNvPr id="3" name="Text Placeholder 2">
            <a:extLst>
              <a:ext uri="{FF2B5EF4-FFF2-40B4-BE49-F238E27FC236}">
                <a16:creationId xmlns:a16="http://schemas.microsoft.com/office/drawing/2014/main" id="{C4A1AB71-8D63-10DB-432F-8D8C42179C97}"/>
              </a:ext>
            </a:extLst>
          </p:cNvPr>
          <p:cNvSpPr>
            <a:spLocks noGrp="1"/>
          </p:cNvSpPr>
          <p:nvPr>
            <p:ph type="body" idx="1"/>
          </p:nvPr>
        </p:nvSpPr>
        <p:spPr>
          <a:xfrm>
            <a:off x="1097280" y="2108201"/>
            <a:ext cx="5072611" cy="3760891"/>
          </a:xfrm>
        </p:spPr>
        <p:txBody>
          <a:bodyPr>
            <a:normAutofit/>
          </a:bodyPr>
          <a:lstStyle/>
          <a:p>
            <a:pPr>
              <a:buFont typeface="Arial" panose="020B0604020202020204" pitchFamily="34" charset="0"/>
              <a:buChar char="•"/>
            </a:pPr>
            <a:r>
              <a:rPr lang="en-US" sz="1600" dirty="0">
                <a:latin typeface="+mj-lt"/>
              </a:rPr>
              <a:t>Pivot high buy </a:t>
            </a:r>
          </a:p>
          <a:p>
            <a:pPr>
              <a:buFont typeface="Arial" panose="020B0604020202020204" pitchFamily="34" charset="0"/>
              <a:buChar char="•"/>
            </a:pPr>
            <a:r>
              <a:rPr lang="en-US" sz="1600" dirty="0">
                <a:latin typeface="+mj-lt"/>
              </a:rPr>
              <a:t>There must be a series of descending lower highs prior to breakout above the pivot high.</a:t>
            </a:r>
          </a:p>
          <a:p>
            <a:pPr>
              <a:buFont typeface="Arial" panose="020B0604020202020204" pitchFamily="34" charset="0"/>
              <a:buChar char="•"/>
            </a:pPr>
            <a:r>
              <a:rPr lang="en-US" sz="1600" dirty="0">
                <a:latin typeface="+mj-lt"/>
              </a:rPr>
              <a:t>Set your stop at the low of the previous pivot low.  </a:t>
            </a:r>
          </a:p>
        </p:txBody>
      </p:sp>
      <p:pic>
        <p:nvPicPr>
          <p:cNvPr id="10" name="Picture 9">
            <a:extLst>
              <a:ext uri="{FF2B5EF4-FFF2-40B4-BE49-F238E27FC236}">
                <a16:creationId xmlns:a16="http://schemas.microsoft.com/office/drawing/2014/main" id="{614210AE-BAE4-75AD-7BA1-B2566BD24160}"/>
              </a:ext>
            </a:extLst>
          </p:cNvPr>
          <p:cNvPicPr>
            <a:picLocks noChangeAspect="1"/>
          </p:cNvPicPr>
          <p:nvPr/>
        </p:nvPicPr>
        <p:blipFill>
          <a:blip r:embed="rId2"/>
          <a:stretch>
            <a:fillRect/>
          </a:stretch>
        </p:blipFill>
        <p:spPr>
          <a:xfrm>
            <a:off x="7065818" y="2177028"/>
            <a:ext cx="1690255" cy="3261895"/>
          </a:xfrm>
          <a:prstGeom prst="rect">
            <a:avLst/>
          </a:prstGeom>
        </p:spPr>
      </p:pic>
    </p:spTree>
    <p:extLst>
      <p:ext uri="{BB962C8B-B14F-4D97-AF65-F5344CB8AC3E}">
        <p14:creationId xmlns:p14="http://schemas.microsoft.com/office/powerpoint/2010/main" val="36559121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5D50-AFE0-1332-46E6-8E72F7E73EF7}"/>
              </a:ext>
            </a:extLst>
          </p:cNvPr>
          <p:cNvSpPr>
            <a:spLocks noGrp="1"/>
          </p:cNvSpPr>
          <p:nvPr>
            <p:ph type="title"/>
          </p:nvPr>
        </p:nvSpPr>
        <p:spPr/>
        <p:txBody>
          <a:bodyPr>
            <a:normAutofit/>
          </a:bodyPr>
          <a:lstStyle/>
          <a:p>
            <a:r>
              <a:rPr lang="en-US" sz="3200" dirty="0">
                <a:latin typeface="+mj-lt"/>
              </a:rPr>
              <a:t>4 Ways I Execute in Trading</a:t>
            </a:r>
          </a:p>
        </p:txBody>
      </p:sp>
      <p:sp>
        <p:nvSpPr>
          <p:cNvPr id="3" name="Text Placeholder 2">
            <a:extLst>
              <a:ext uri="{FF2B5EF4-FFF2-40B4-BE49-F238E27FC236}">
                <a16:creationId xmlns:a16="http://schemas.microsoft.com/office/drawing/2014/main" id="{C4A1AB71-8D63-10DB-432F-8D8C42179C97}"/>
              </a:ext>
            </a:extLst>
          </p:cNvPr>
          <p:cNvSpPr>
            <a:spLocks noGrp="1"/>
          </p:cNvSpPr>
          <p:nvPr>
            <p:ph type="body" idx="1"/>
          </p:nvPr>
        </p:nvSpPr>
        <p:spPr/>
        <p:txBody>
          <a:bodyPr/>
          <a:lstStyle/>
          <a:p>
            <a:pPr marL="114300" indent="0">
              <a:buNone/>
            </a:pPr>
            <a:r>
              <a:rPr lang="en-US" sz="1400" dirty="0">
                <a:latin typeface="+mj-lt"/>
              </a:rPr>
              <a:t>Previous bar high		 Trendline breakout 		Trendline breakout retest	 Previous pivot high </a:t>
            </a:r>
          </a:p>
          <a:p>
            <a:pPr marL="114300" indent="0">
              <a:buNone/>
            </a:pPr>
            <a:endParaRPr lang="en-US" sz="1400" dirty="0">
              <a:latin typeface="+mj-lt"/>
            </a:endParaRPr>
          </a:p>
          <a:p>
            <a:pPr marL="114300" indent="0">
              <a:buNone/>
            </a:pPr>
            <a:endParaRPr lang="en-US" sz="1400" dirty="0">
              <a:latin typeface="+mj-lt"/>
            </a:endParaRPr>
          </a:p>
          <a:p>
            <a:pPr marL="114300" indent="0">
              <a:buNone/>
            </a:pPr>
            <a:endParaRPr lang="en-US" sz="1400" dirty="0">
              <a:latin typeface="+mj-lt"/>
            </a:endParaRPr>
          </a:p>
          <a:p>
            <a:pPr>
              <a:buFont typeface="Arial" panose="020B0604020202020204" pitchFamily="34" charset="0"/>
              <a:buChar char="•"/>
            </a:pPr>
            <a:endParaRPr lang="en-US" sz="1050" dirty="0">
              <a:latin typeface="+mj-lt"/>
            </a:endParaRPr>
          </a:p>
          <a:p>
            <a:pPr>
              <a:buFont typeface="Arial" panose="020B0604020202020204" pitchFamily="34" charset="0"/>
              <a:buChar char="•"/>
            </a:pPr>
            <a:endParaRPr lang="en-US" dirty="0">
              <a:latin typeface="+mj-lt"/>
            </a:endParaRPr>
          </a:p>
        </p:txBody>
      </p:sp>
      <p:pic>
        <p:nvPicPr>
          <p:cNvPr id="5" name="Picture 4">
            <a:extLst>
              <a:ext uri="{FF2B5EF4-FFF2-40B4-BE49-F238E27FC236}">
                <a16:creationId xmlns:a16="http://schemas.microsoft.com/office/drawing/2014/main" id="{3EC36823-2AE8-9DD2-C202-795256C7F334}"/>
              </a:ext>
            </a:extLst>
          </p:cNvPr>
          <p:cNvPicPr>
            <a:picLocks noChangeAspect="1"/>
          </p:cNvPicPr>
          <p:nvPr/>
        </p:nvPicPr>
        <p:blipFill>
          <a:blip r:embed="rId3"/>
          <a:stretch>
            <a:fillRect/>
          </a:stretch>
        </p:blipFill>
        <p:spPr>
          <a:xfrm>
            <a:off x="5738336" y="3637664"/>
            <a:ext cx="3341872" cy="1228435"/>
          </a:xfrm>
          <a:prstGeom prst="rect">
            <a:avLst/>
          </a:prstGeom>
        </p:spPr>
      </p:pic>
      <p:pic>
        <p:nvPicPr>
          <p:cNvPr id="7" name="Picture 6">
            <a:extLst>
              <a:ext uri="{FF2B5EF4-FFF2-40B4-BE49-F238E27FC236}">
                <a16:creationId xmlns:a16="http://schemas.microsoft.com/office/drawing/2014/main" id="{7AC5EF6C-AB8D-6793-B339-46CE7AD11647}"/>
              </a:ext>
            </a:extLst>
          </p:cNvPr>
          <p:cNvPicPr>
            <a:picLocks noChangeAspect="1"/>
          </p:cNvPicPr>
          <p:nvPr/>
        </p:nvPicPr>
        <p:blipFill>
          <a:blip r:embed="rId4"/>
          <a:stretch>
            <a:fillRect/>
          </a:stretch>
        </p:blipFill>
        <p:spPr>
          <a:xfrm>
            <a:off x="3615717" y="3220336"/>
            <a:ext cx="1991638" cy="2471974"/>
          </a:xfrm>
          <a:prstGeom prst="rect">
            <a:avLst/>
          </a:prstGeom>
        </p:spPr>
      </p:pic>
      <p:pic>
        <p:nvPicPr>
          <p:cNvPr id="10" name="Picture 9">
            <a:extLst>
              <a:ext uri="{FF2B5EF4-FFF2-40B4-BE49-F238E27FC236}">
                <a16:creationId xmlns:a16="http://schemas.microsoft.com/office/drawing/2014/main" id="{614210AE-BAE4-75AD-7BA1-B2566BD24160}"/>
              </a:ext>
            </a:extLst>
          </p:cNvPr>
          <p:cNvPicPr>
            <a:picLocks noChangeAspect="1"/>
          </p:cNvPicPr>
          <p:nvPr/>
        </p:nvPicPr>
        <p:blipFill>
          <a:blip r:embed="rId5"/>
          <a:stretch>
            <a:fillRect/>
          </a:stretch>
        </p:blipFill>
        <p:spPr>
          <a:xfrm>
            <a:off x="9509519" y="2993271"/>
            <a:ext cx="1304377" cy="2517219"/>
          </a:xfrm>
          <a:prstGeom prst="rect">
            <a:avLst/>
          </a:prstGeom>
        </p:spPr>
      </p:pic>
      <p:pic>
        <p:nvPicPr>
          <p:cNvPr id="11" name="Picture 10">
            <a:extLst>
              <a:ext uri="{FF2B5EF4-FFF2-40B4-BE49-F238E27FC236}">
                <a16:creationId xmlns:a16="http://schemas.microsoft.com/office/drawing/2014/main" id="{F7CC00D9-C96B-C751-1CE3-E8D77682C485}"/>
              </a:ext>
            </a:extLst>
          </p:cNvPr>
          <p:cNvPicPr>
            <a:picLocks noChangeAspect="1"/>
          </p:cNvPicPr>
          <p:nvPr/>
        </p:nvPicPr>
        <p:blipFill>
          <a:blip r:embed="rId6"/>
          <a:stretch>
            <a:fillRect/>
          </a:stretch>
        </p:blipFill>
        <p:spPr>
          <a:xfrm>
            <a:off x="1036320" y="3008374"/>
            <a:ext cx="1991639" cy="2860718"/>
          </a:xfrm>
          <a:prstGeom prst="rect">
            <a:avLst/>
          </a:prstGeom>
        </p:spPr>
      </p:pic>
    </p:spTree>
    <p:extLst>
      <p:ext uri="{BB962C8B-B14F-4D97-AF65-F5344CB8AC3E}">
        <p14:creationId xmlns:p14="http://schemas.microsoft.com/office/powerpoint/2010/main" val="16888778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09"/>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dirty="0"/>
              <a:t>My Strategies</a:t>
            </a:r>
            <a:endParaRPr dirty="0"/>
          </a:p>
        </p:txBody>
      </p:sp>
      <p:sp>
        <p:nvSpPr>
          <p:cNvPr id="799" name="Google Shape;799;p109"/>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lnSpcReduction="10000"/>
          </a:bodyPr>
          <a:lstStyle/>
          <a:p>
            <a:pPr marL="91440" lvl="0" indent="-102235" algn="l" rtl="0">
              <a:lnSpc>
                <a:spcPct val="110000"/>
              </a:lnSpc>
              <a:spcBef>
                <a:spcPts val="0"/>
              </a:spcBef>
              <a:spcAft>
                <a:spcPts val="0"/>
              </a:spcAft>
              <a:buSzPct val="100000"/>
              <a:buFont typeface="Arial"/>
              <a:buChar char="•"/>
            </a:pPr>
            <a:r>
              <a:rPr lang="en-US" sz="2000" b="0" i="0" dirty="0">
                <a:solidFill>
                  <a:srgbClr val="374151"/>
                </a:solidFill>
                <a:latin typeface="Arial"/>
                <a:ea typeface="Arial"/>
                <a:cs typeface="Arial"/>
                <a:sym typeface="Arial"/>
              </a:rPr>
              <a:t>Gil special </a:t>
            </a:r>
            <a:endParaRPr lang="en-US" dirty="0"/>
          </a:p>
          <a:p>
            <a:pPr marL="91440" lvl="0" indent="-102235" algn="l" rtl="0">
              <a:lnSpc>
                <a:spcPct val="110000"/>
              </a:lnSpc>
              <a:spcBef>
                <a:spcPts val="1400"/>
              </a:spcBef>
              <a:spcAft>
                <a:spcPts val="0"/>
              </a:spcAft>
              <a:buSzPct val="100000"/>
              <a:buFont typeface="Arial"/>
              <a:buChar char="•"/>
            </a:pPr>
            <a:r>
              <a:rPr lang="en-US" sz="2000" b="0" i="0" dirty="0">
                <a:solidFill>
                  <a:srgbClr val="374151"/>
                </a:solidFill>
                <a:latin typeface="Arial"/>
                <a:ea typeface="Arial"/>
                <a:cs typeface="Arial"/>
                <a:sym typeface="Arial"/>
              </a:rPr>
              <a:t>Mark’s spike and channel</a:t>
            </a:r>
            <a:endParaRPr lang="en-US" dirty="0"/>
          </a:p>
          <a:p>
            <a:pPr marL="91440" lvl="0" indent="-102235" algn="l" rtl="0">
              <a:lnSpc>
                <a:spcPct val="110000"/>
              </a:lnSpc>
              <a:spcBef>
                <a:spcPts val="1400"/>
              </a:spcBef>
              <a:spcAft>
                <a:spcPts val="0"/>
              </a:spcAft>
              <a:buSzPct val="100000"/>
              <a:buFont typeface="Arial"/>
              <a:buChar char="•"/>
            </a:pPr>
            <a:r>
              <a:rPr lang="en-US" sz="2000" dirty="0">
                <a:solidFill>
                  <a:srgbClr val="374151"/>
                </a:solidFill>
                <a:latin typeface="Arial"/>
                <a:ea typeface="Arial"/>
                <a:cs typeface="Arial"/>
                <a:sym typeface="Arial"/>
              </a:rPr>
              <a:t>Joe’s spike and channel fades</a:t>
            </a:r>
            <a:endParaRPr lang="en-US" dirty="0"/>
          </a:p>
          <a:p>
            <a:pPr marL="91440" lvl="0" indent="-102235" algn="l" rtl="0">
              <a:lnSpc>
                <a:spcPct val="110000"/>
              </a:lnSpc>
              <a:spcBef>
                <a:spcPts val="1400"/>
              </a:spcBef>
              <a:spcAft>
                <a:spcPts val="0"/>
              </a:spcAft>
              <a:buSzPct val="100000"/>
              <a:buFont typeface="Arial"/>
              <a:buChar char="•"/>
            </a:pPr>
            <a:r>
              <a:rPr lang="en-US" sz="2000" b="0" i="0" dirty="0">
                <a:solidFill>
                  <a:srgbClr val="374151"/>
                </a:solidFill>
                <a:latin typeface="Arial"/>
                <a:ea typeface="Arial"/>
                <a:cs typeface="Arial"/>
                <a:sym typeface="Arial"/>
              </a:rPr>
              <a:t>The John </a:t>
            </a:r>
            <a:r>
              <a:rPr lang="en-US" sz="2000" b="0" i="0" dirty="0" err="1">
                <a:solidFill>
                  <a:srgbClr val="374151"/>
                </a:solidFill>
                <a:latin typeface="Arial"/>
                <a:ea typeface="Arial"/>
                <a:cs typeface="Arial"/>
                <a:sym typeface="Arial"/>
              </a:rPr>
              <a:t>Petak</a:t>
            </a:r>
            <a:r>
              <a:rPr lang="en-US" sz="2000" b="0" i="0" dirty="0">
                <a:solidFill>
                  <a:srgbClr val="374151"/>
                </a:solidFill>
                <a:latin typeface="Arial"/>
                <a:ea typeface="Arial"/>
                <a:cs typeface="Arial"/>
                <a:sym typeface="Arial"/>
              </a:rPr>
              <a:t> special</a:t>
            </a:r>
          </a:p>
          <a:p>
            <a:pPr marL="91440" lvl="0" indent="-102235" algn="l" rtl="0">
              <a:lnSpc>
                <a:spcPct val="110000"/>
              </a:lnSpc>
              <a:spcBef>
                <a:spcPts val="1400"/>
              </a:spcBef>
              <a:spcAft>
                <a:spcPts val="0"/>
              </a:spcAft>
              <a:buSzPct val="100000"/>
              <a:buFont typeface="Arial"/>
              <a:buChar char="•"/>
            </a:pPr>
            <a:r>
              <a:rPr lang="en-US" sz="2000" dirty="0">
                <a:solidFill>
                  <a:srgbClr val="374151"/>
                </a:solidFill>
                <a:latin typeface="Arial"/>
                <a:ea typeface="Arial"/>
                <a:cs typeface="Arial"/>
                <a:sym typeface="Arial"/>
              </a:rPr>
              <a:t>Mid day event-driven news</a:t>
            </a:r>
            <a:endParaRPr lang="en-US" dirty="0"/>
          </a:p>
          <a:p>
            <a:pPr marL="91440" lvl="0" indent="-102235" algn="l" rtl="0">
              <a:lnSpc>
                <a:spcPct val="110000"/>
              </a:lnSpc>
              <a:spcBef>
                <a:spcPts val="1400"/>
              </a:spcBef>
              <a:spcAft>
                <a:spcPts val="0"/>
              </a:spcAft>
              <a:buSzPct val="100000"/>
              <a:buFont typeface="Arial"/>
              <a:buChar char="•"/>
            </a:pPr>
            <a:r>
              <a:rPr lang="en-US" sz="2000" dirty="0">
                <a:solidFill>
                  <a:srgbClr val="374151"/>
                </a:solidFill>
                <a:latin typeface="Arial"/>
                <a:ea typeface="Arial"/>
                <a:cs typeface="Arial"/>
                <a:sym typeface="Arial"/>
              </a:rPr>
              <a:t>Fading extreme moves</a:t>
            </a:r>
            <a:endParaRPr lang="en-US" dirty="0"/>
          </a:p>
          <a:p>
            <a:pPr marL="91440" lvl="0" indent="-102235" algn="l" rtl="0">
              <a:lnSpc>
                <a:spcPct val="110000"/>
              </a:lnSpc>
              <a:spcBef>
                <a:spcPts val="1400"/>
              </a:spcBef>
              <a:spcAft>
                <a:spcPts val="0"/>
              </a:spcAft>
              <a:buSzPct val="100000"/>
              <a:buFont typeface="Arial"/>
              <a:buChar char="•"/>
            </a:pPr>
            <a:r>
              <a:rPr lang="en-US" sz="2000" dirty="0">
                <a:solidFill>
                  <a:srgbClr val="374151"/>
                </a:solidFill>
                <a:latin typeface="Arial"/>
                <a:ea typeface="Arial"/>
                <a:cs typeface="Arial"/>
                <a:sym typeface="Arial"/>
              </a:rPr>
              <a:t>Failed breakouts in wedges</a:t>
            </a:r>
            <a:endParaRPr lang="en-US" dirty="0"/>
          </a:p>
          <a:p>
            <a:pPr marL="91440" lvl="0" indent="-102235" algn="l" rtl="0">
              <a:lnSpc>
                <a:spcPct val="110000"/>
              </a:lnSpc>
              <a:spcBef>
                <a:spcPts val="1400"/>
              </a:spcBef>
              <a:spcAft>
                <a:spcPts val="0"/>
              </a:spcAft>
              <a:buSzPct val="100000"/>
              <a:buFont typeface="Arial"/>
              <a:buChar char="•"/>
            </a:pPr>
            <a:r>
              <a:rPr lang="en-US" sz="2000" b="0" i="0" dirty="0">
                <a:solidFill>
                  <a:srgbClr val="374151"/>
                </a:solidFill>
                <a:latin typeface="Arial"/>
                <a:ea typeface="Arial"/>
                <a:cs typeface="Arial"/>
                <a:sym typeface="Arial"/>
              </a:rPr>
              <a:t>Mean reversion </a:t>
            </a:r>
            <a:r>
              <a:rPr lang="en-US" sz="2000" b="0" i="0" dirty="0" err="1">
                <a:solidFill>
                  <a:srgbClr val="374151"/>
                </a:solidFill>
                <a:latin typeface="Arial"/>
                <a:ea typeface="Arial"/>
                <a:cs typeface="Arial"/>
                <a:sym typeface="Arial"/>
              </a:rPr>
              <a:t>vwap</a:t>
            </a:r>
            <a:r>
              <a:rPr lang="en-US" sz="2000" b="0" i="0" dirty="0">
                <a:solidFill>
                  <a:srgbClr val="374151"/>
                </a:solidFill>
                <a:latin typeface="Arial"/>
                <a:ea typeface="Arial"/>
                <a:cs typeface="Arial"/>
                <a:sym typeface="Arial"/>
              </a:rPr>
              <a:t> plays</a:t>
            </a:r>
            <a:endParaRPr lang="en-US" dirty="0"/>
          </a:p>
          <a:p>
            <a:pPr marL="91440" lvl="0" indent="-102235" algn="l" rtl="0">
              <a:lnSpc>
                <a:spcPct val="110000"/>
              </a:lnSpc>
              <a:spcBef>
                <a:spcPts val="1400"/>
              </a:spcBef>
              <a:spcAft>
                <a:spcPts val="0"/>
              </a:spcAft>
              <a:buSzPct val="100000"/>
              <a:buFont typeface="Arial"/>
              <a:buChar char="•"/>
            </a:pPr>
            <a:r>
              <a:rPr lang="en-US" sz="2000" b="0" i="0" dirty="0">
                <a:solidFill>
                  <a:srgbClr val="374151"/>
                </a:solidFill>
                <a:latin typeface="Arial"/>
                <a:ea typeface="Arial"/>
                <a:cs typeface="Arial"/>
                <a:sym typeface="Arial"/>
              </a:rPr>
              <a:t>2 day and 3 day </a:t>
            </a:r>
            <a:r>
              <a:rPr lang="en-US" sz="2000" b="0" i="0" dirty="0" err="1">
                <a:solidFill>
                  <a:srgbClr val="374151"/>
                </a:solidFill>
                <a:latin typeface="Arial"/>
                <a:ea typeface="Arial"/>
                <a:cs typeface="Arial"/>
                <a:sym typeface="Arial"/>
              </a:rPr>
              <a:t>vwap</a:t>
            </a:r>
            <a:r>
              <a:rPr lang="en-US" sz="2000" b="0" i="0" dirty="0">
                <a:solidFill>
                  <a:srgbClr val="374151"/>
                </a:solidFill>
                <a:latin typeface="Arial"/>
                <a:ea typeface="Arial"/>
                <a:cs typeface="Arial"/>
                <a:sym typeface="Arial"/>
              </a:rPr>
              <a:t> bounces</a:t>
            </a:r>
            <a:endParaRPr lang="en-US" dirty="0"/>
          </a:p>
          <a:p>
            <a:pPr marL="91440" lvl="0" indent="-102235" algn="l" rtl="0">
              <a:lnSpc>
                <a:spcPct val="110000"/>
              </a:lnSpc>
              <a:spcBef>
                <a:spcPts val="1400"/>
              </a:spcBef>
              <a:spcAft>
                <a:spcPts val="0"/>
              </a:spcAft>
              <a:buSzPct val="100000"/>
              <a:buFont typeface="Arial"/>
              <a:buChar char="•"/>
            </a:pPr>
            <a:r>
              <a:rPr lang="en-US" sz="2000" b="0" i="0" dirty="0">
                <a:solidFill>
                  <a:srgbClr val="374151"/>
                </a:solidFill>
                <a:latin typeface="Arial"/>
                <a:ea typeface="Arial"/>
                <a:cs typeface="Arial"/>
                <a:sym typeface="Arial"/>
              </a:rPr>
              <a:t>Tails in extended legs</a:t>
            </a:r>
            <a:endParaRPr lang="en-US" dirty="0"/>
          </a:p>
          <a:p>
            <a:pPr marL="91440" lvl="0" indent="-102235" algn="l" rtl="0">
              <a:lnSpc>
                <a:spcPct val="110000"/>
              </a:lnSpc>
              <a:spcBef>
                <a:spcPts val="1400"/>
              </a:spcBef>
              <a:spcAft>
                <a:spcPts val="0"/>
              </a:spcAft>
              <a:buSzPct val="100000"/>
              <a:buFont typeface="Arial"/>
              <a:buChar char="•"/>
            </a:pPr>
            <a:r>
              <a:rPr lang="en-US" sz="2000" dirty="0">
                <a:solidFill>
                  <a:srgbClr val="374151"/>
                </a:solidFill>
                <a:latin typeface="Arial"/>
                <a:ea typeface="Arial"/>
                <a:cs typeface="Arial"/>
                <a:sym typeface="Arial"/>
              </a:rPr>
              <a:t>Supply and demand have to holds</a:t>
            </a:r>
            <a:endParaRPr lang="en-US" sz="2000" b="0" i="0" dirty="0">
              <a:solidFill>
                <a:srgbClr val="374151"/>
              </a:solidFill>
              <a:latin typeface="Arial"/>
              <a:ea typeface="Arial"/>
              <a:cs typeface="Arial"/>
              <a:sym typeface="Arial"/>
            </a:endParaRPr>
          </a:p>
          <a:p>
            <a:pPr marL="91440" lvl="0" indent="-120650" algn="l" rtl="0">
              <a:lnSpc>
                <a:spcPct val="110000"/>
              </a:lnSpc>
              <a:spcBef>
                <a:spcPts val="0"/>
              </a:spcBef>
              <a:spcAft>
                <a:spcPts val="0"/>
              </a:spcAft>
              <a:buSzPts val="1900"/>
              <a:buFont typeface="Arial"/>
              <a:buChar char="•"/>
            </a:pPr>
            <a:endParaRPr dirty="0"/>
          </a:p>
        </p:txBody>
      </p:sp>
      <p:pic>
        <p:nvPicPr>
          <p:cNvPr id="2" name="Picture 1">
            <a:extLst>
              <a:ext uri="{FF2B5EF4-FFF2-40B4-BE49-F238E27FC236}">
                <a16:creationId xmlns:a16="http://schemas.microsoft.com/office/drawing/2014/main" id="{1A26179B-89ED-5FC7-4A88-1055BBF9ED4A}"/>
              </a:ext>
            </a:extLst>
          </p:cNvPr>
          <p:cNvPicPr>
            <a:picLocks noChangeAspect="1"/>
          </p:cNvPicPr>
          <p:nvPr/>
        </p:nvPicPr>
        <p:blipFill>
          <a:blip r:embed="rId3"/>
          <a:stretch>
            <a:fillRect/>
          </a:stretch>
        </p:blipFill>
        <p:spPr>
          <a:xfrm>
            <a:off x="643465" y="3051280"/>
            <a:ext cx="3225064" cy="3218967"/>
          </a:xfrm>
          <a:prstGeom prst="rect">
            <a:avLst/>
          </a:prstGeom>
        </p:spPr>
      </p:pic>
    </p:spTree>
    <p:extLst>
      <p:ext uri="{BB962C8B-B14F-4D97-AF65-F5344CB8AC3E}">
        <p14:creationId xmlns:p14="http://schemas.microsoft.com/office/powerpoint/2010/main" val="42428033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dirty="0">
                <a:latin typeface="Arial"/>
                <a:cs typeface="Arial"/>
                <a:sym typeface="Arial"/>
              </a:rPr>
              <a:t>The John Petak Special </a:t>
            </a:r>
            <a:endParaRPr lang="en-US" sz="2000" dirty="0"/>
          </a:p>
        </p:txBody>
      </p:sp>
      <p:sp>
        <p:nvSpPr>
          <p:cNvPr id="188" name="Google Shape;188;p14"/>
          <p:cNvSpPr txBox="1">
            <a:spLocks noGrp="1"/>
          </p:cNvSpPr>
          <p:nvPr>
            <p:ph type="body" idx="1"/>
          </p:nvPr>
        </p:nvSpPr>
        <p:spPr>
          <a:xfrm>
            <a:off x="1319437" y="1821874"/>
            <a:ext cx="7676782" cy="2028793"/>
          </a:xfrm>
          <a:prstGeom prst="rect">
            <a:avLst/>
          </a:prstGeom>
          <a:noFill/>
          <a:ln>
            <a:noFill/>
          </a:ln>
        </p:spPr>
        <p:txBody>
          <a:bodyPr spcFirstLastPara="1" wrap="square" lIns="0" tIns="45700" rIns="0" bIns="45700" anchor="t" anchorCtr="0">
            <a:normAutofit/>
          </a:bodyPr>
          <a:lstStyle/>
          <a:p>
            <a:pPr marL="91440" lvl="0" indent="-102235" algn="l" rtl="0">
              <a:lnSpc>
                <a:spcPct val="110000"/>
              </a:lnSpc>
              <a:spcBef>
                <a:spcPts val="1400"/>
              </a:spcBef>
              <a:spcAft>
                <a:spcPts val="0"/>
              </a:spcAft>
              <a:buSzPct val="100000"/>
              <a:buFont typeface="Arial"/>
              <a:buChar char="•"/>
            </a:pPr>
            <a:r>
              <a:rPr lang="en-US" sz="1200" dirty="0">
                <a:solidFill>
                  <a:srgbClr val="374151"/>
                </a:solidFill>
                <a:latin typeface="Arial"/>
                <a:ea typeface="Arial"/>
                <a:cs typeface="Arial"/>
                <a:sym typeface="Arial"/>
              </a:rPr>
              <a:t>Yesterday the stock must closed the day at or near highs, it must have above average volume for the day and it must have a solid day in price appreciation. Then lastly, it must be gapping down in the morning.   </a:t>
            </a:r>
          </a:p>
          <a:p>
            <a:pPr marL="91440" indent="-102235">
              <a:spcBef>
                <a:spcPts val="1400"/>
              </a:spcBef>
              <a:buSzPct val="100000"/>
              <a:buFont typeface="Arial"/>
              <a:buChar char="•"/>
            </a:pPr>
            <a:r>
              <a:rPr lang="en-US" sz="1200" b="0" i="0" dirty="0">
                <a:solidFill>
                  <a:srgbClr val="374151"/>
                </a:solidFill>
                <a:latin typeface="Arial"/>
                <a:ea typeface="Arial"/>
                <a:cs typeface="Arial"/>
                <a:sym typeface="Arial"/>
              </a:rPr>
              <a:t>Buy at the open immediately, risk to the current bar’s low, or if it pulls too far below vwap sell it, or if it drops below the opening 15- 20 minute range sell it. On the profit side, sell at yesterdays close </a:t>
            </a:r>
            <a:r>
              <a:rPr lang="en-US" sz="1200" b="1" i="0" dirty="0">
                <a:solidFill>
                  <a:srgbClr val="374151"/>
                </a:solidFill>
                <a:latin typeface="Arial"/>
                <a:ea typeface="Arial"/>
                <a:cs typeface="Arial"/>
                <a:sym typeface="Arial"/>
              </a:rPr>
              <a:t>and</a:t>
            </a:r>
            <a:r>
              <a:rPr lang="en-US" sz="1200" b="0" i="0" dirty="0">
                <a:solidFill>
                  <a:srgbClr val="374151"/>
                </a:solidFill>
                <a:latin typeface="Arial"/>
                <a:ea typeface="Arial"/>
                <a:cs typeface="Arial"/>
                <a:sym typeface="Arial"/>
              </a:rPr>
              <a:t> yesterday's high of day.  </a:t>
            </a:r>
          </a:p>
          <a:p>
            <a:pPr marL="91440" lvl="0" indent="-102235" algn="l" rtl="0">
              <a:lnSpc>
                <a:spcPct val="110000"/>
              </a:lnSpc>
              <a:spcBef>
                <a:spcPts val="1400"/>
              </a:spcBef>
              <a:spcAft>
                <a:spcPts val="0"/>
              </a:spcAft>
              <a:buSzPct val="100000"/>
              <a:buFont typeface="Arial"/>
              <a:buChar char="•"/>
            </a:pPr>
            <a:endParaRPr lang="en-US" sz="1200" b="0" i="0" dirty="0">
              <a:solidFill>
                <a:srgbClr val="374151"/>
              </a:solidFill>
              <a:latin typeface="Arial"/>
              <a:ea typeface="Arial"/>
              <a:cs typeface="Arial"/>
              <a:sym typeface="Arial"/>
            </a:endParaRPr>
          </a:p>
          <a:p>
            <a:pPr marL="91440" lvl="0" indent="-102235" algn="l" rtl="0">
              <a:lnSpc>
                <a:spcPct val="110000"/>
              </a:lnSpc>
              <a:spcBef>
                <a:spcPts val="1400"/>
              </a:spcBef>
              <a:spcAft>
                <a:spcPts val="0"/>
              </a:spcAft>
              <a:buSzPct val="100000"/>
              <a:buFont typeface="Arial"/>
              <a:buChar char="•"/>
            </a:pPr>
            <a:endParaRPr sz="1100" dirty="0"/>
          </a:p>
          <a:p>
            <a:pPr marL="91440" lvl="0" indent="-6984" algn="l" rtl="0">
              <a:lnSpc>
                <a:spcPct val="110000"/>
              </a:lnSpc>
              <a:spcBef>
                <a:spcPts val="1400"/>
              </a:spcBef>
              <a:spcAft>
                <a:spcPts val="0"/>
              </a:spcAft>
              <a:buSzPct val="100000"/>
              <a:buNone/>
            </a:pPr>
            <a:endParaRPr dirty="0"/>
          </a:p>
        </p:txBody>
      </p:sp>
      <p:pic>
        <p:nvPicPr>
          <p:cNvPr id="2" name="Picture 1">
            <a:extLst>
              <a:ext uri="{FF2B5EF4-FFF2-40B4-BE49-F238E27FC236}">
                <a16:creationId xmlns:a16="http://schemas.microsoft.com/office/drawing/2014/main" id="{D9945459-2BFB-96FF-4F33-7D7E27228FB8}"/>
              </a:ext>
            </a:extLst>
          </p:cNvPr>
          <p:cNvPicPr>
            <a:picLocks noChangeAspect="1"/>
          </p:cNvPicPr>
          <p:nvPr/>
        </p:nvPicPr>
        <p:blipFill>
          <a:blip r:embed="rId3"/>
          <a:stretch>
            <a:fillRect/>
          </a:stretch>
        </p:blipFill>
        <p:spPr>
          <a:xfrm>
            <a:off x="5656590" y="3091501"/>
            <a:ext cx="2211418" cy="3229834"/>
          </a:xfrm>
          <a:prstGeom prst="rect">
            <a:avLst/>
          </a:prstGeom>
        </p:spPr>
      </p:pic>
      <p:pic>
        <p:nvPicPr>
          <p:cNvPr id="4" name="Picture 3">
            <a:extLst>
              <a:ext uri="{FF2B5EF4-FFF2-40B4-BE49-F238E27FC236}">
                <a16:creationId xmlns:a16="http://schemas.microsoft.com/office/drawing/2014/main" id="{FECCFE10-199F-867E-B486-08FA01B0C11E}"/>
              </a:ext>
            </a:extLst>
          </p:cNvPr>
          <p:cNvPicPr>
            <a:picLocks noChangeAspect="1"/>
          </p:cNvPicPr>
          <p:nvPr/>
        </p:nvPicPr>
        <p:blipFill>
          <a:blip r:embed="rId4"/>
          <a:stretch>
            <a:fillRect/>
          </a:stretch>
        </p:blipFill>
        <p:spPr>
          <a:xfrm>
            <a:off x="2051645" y="3429000"/>
            <a:ext cx="2735710" cy="2554837"/>
          </a:xfrm>
          <a:prstGeom prst="rect">
            <a:avLst/>
          </a:prstGeom>
        </p:spPr>
      </p:pic>
    </p:spTree>
    <p:extLst>
      <p:ext uri="{BB962C8B-B14F-4D97-AF65-F5344CB8AC3E}">
        <p14:creationId xmlns:p14="http://schemas.microsoft.com/office/powerpoint/2010/main" val="33547408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dirty="0">
                <a:latin typeface="Arial"/>
                <a:cs typeface="Arial"/>
                <a:sym typeface="Arial"/>
              </a:rPr>
              <a:t>The John Petak Special </a:t>
            </a:r>
            <a:endParaRPr lang="en-US" sz="2000" dirty="0"/>
          </a:p>
        </p:txBody>
      </p:sp>
      <p:sp>
        <p:nvSpPr>
          <p:cNvPr id="188" name="Google Shape;188;p14"/>
          <p:cNvSpPr txBox="1">
            <a:spLocks noGrp="1"/>
          </p:cNvSpPr>
          <p:nvPr>
            <p:ph type="body" idx="1"/>
          </p:nvPr>
        </p:nvSpPr>
        <p:spPr>
          <a:xfrm>
            <a:off x="1356384" y="1910476"/>
            <a:ext cx="7076416" cy="2028793"/>
          </a:xfrm>
          <a:prstGeom prst="rect">
            <a:avLst/>
          </a:prstGeom>
          <a:noFill/>
          <a:ln>
            <a:noFill/>
          </a:ln>
        </p:spPr>
        <p:txBody>
          <a:bodyPr spcFirstLastPara="1" wrap="square" lIns="0" tIns="45700" rIns="0" bIns="45700" anchor="t" anchorCtr="0">
            <a:normAutofit/>
          </a:bodyPr>
          <a:lstStyle/>
          <a:p>
            <a:pPr marL="91440" lvl="0" indent="-102235" algn="l" rtl="0">
              <a:lnSpc>
                <a:spcPct val="110000"/>
              </a:lnSpc>
              <a:spcBef>
                <a:spcPts val="1400"/>
              </a:spcBef>
              <a:spcAft>
                <a:spcPts val="0"/>
              </a:spcAft>
              <a:buSzPct val="100000"/>
              <a:buFont typeface="Arial"/>
              <a:buChar char="•"/>
            </a:pPr>
            <a:r>
              <a:rPr lang="en-US" sz="1200" b="0" i="0" dirty="0">
                <a:solidFill>
                  <a:srgbClr val="374151"/>
                </a:solidFill>
                <a:latin typeface="Arial"/>
                <a:ea typeface="Arial"/>
                <a:cs typeface="Arial"/>
                <a:sym typeface="Arial"/>
              </a:rPr>
              <a:t>This is a high probability trade. </a:t>
            </a:r>
          </a:p>
          <a:p>
            <a:pPr marL="91440" lvl="0" indent="-102235" algn="l" rtl="0">
              <a:lnSpc>
                <a:spcPct val="110000"/>
              </a:lnSpc>
              <a:spcBef>
                <a:spcPts val="1400"/>
              </a:spcBef>
              <a:spcAft>
                <a:spcPts val="0"/>
              </a:spcAft>
              <a:buSzPct val="100000"/>
              <a:buFont typeface="Arial"/>
              <a:buChar char="•"/>
            </a:pPr>
            <a:r>
              <a:rPr lang="en-US" sz="1200" dirty="0">
                <a:solidFill>
                  <a:srgbClr val="374151"/>
                </a:solidFill>
                <a:latin typeface="Arial"/>
                <a:cs typeface="Arial"/>
                <a:sym typeface="Arial"/>
              </a:rPr>
              <a:t>Tips for completing a successful trade. Buy lighter than usual, it needs room to wiggle. The next logical place for it to test is yesterday’s close and then yesterday’s high. </a:t>
            </a:r>
          </a:p>
          <a:p>
            <a:pPr marL="91440" lvl="0" indent="-102235" algn="l" rtl="0">
              <a:lnSpc>
                <a:spcPct val="110000"/>
              </a:lnSpc>
              <a:spcBef>
                <a:spcPts val="1400"/>
              </a:spcBef>
              <a:spcAft>
                <a:spcPts val="0"/>
              </a:spcAft>
              <a:buSzPct val="100000"/>
              <a:buFont typeface="Arial"/>
              <a:buChar char="•"/>
            </a:pPr>
            <a:endParaRPr lang="en-US" sz="1200" dirty="0">
              <a:solidFill>
                <a:srgbClr val="374151"/>
              </a:solidFill>
              <a:latin typeface="Arial"/>
              <a:cs typeface="Arial"/>
              <a:sym typeface="Arial"/>
            </a:endParaRPr>
          </a:p>
          <a:p>
            <a:pPr marL="91440" lvl="0" indent="-102235" algn="l" rtl="0">
              <a:lnSpc>
                <a:spcPct val="110000"/>
              </a:lnSpc>
              <a:spcBef>
                <a:spcPts val="1400"/>
              </a:spcBef>
              <a:spcAft>
                <a:spcPts val="0"/>
              </a:spcAft>
              <a:buSzPct val="100000"/>
              <a:buFont typeface="Arial"/>
              <a:buChar char="•"/>
            </a:pPr>
            <a:endParaRPr lang="en-US" sz="1200" dirty="0">
              <a:solidFill>
                <a:srgbClr val="374151"/>
              </a:solidFill>
              <a:latin typeface="Arial"/>
              <a:cs typeface="Arial"/>
              <a:sym typeface="Arial"/>
            </a:endParaRPr>
          </a:p>
          <a:p>
            <a:pPr marL="91440" lvl="0" indent="-102235" algn="l" rtl="0">
              <a:lnSpc>
                <a:spcPct val="110000"/>
              </a:lnSpc>
              <a:spcBef>
                <a:spcPts val="1400"/>
              </a:spcBef>
              <a:spcAft>
                <a:spcPts val="0"/>
              </a:spcAft>
              <a:buSzPct val="100000"/>
              <a:buFont typeface="Arial"/>
              <a:buChar char="•"/>
            </a:pPr>
            <a:endParaRPr sz="1100" dirty="0"/>
          </a:p>
          <a:p>
            <a:pPr marL="91440" lvl="0" indent="-6984" algn="l" rtl="0">
              <a:lnSpc>
                <a:spcPct val="110000"/>
              </a:lnSpc>
              <a:spcBef>
                <a:spcPts val="1400"/>
              </a:spcBef>
              <a:spcAft>
                <a:spcPts val="0"/>
              </a:spcAft>
              <a:buSzPct val="100000"/>
              <a:buNone/>
            </a:pPr>
            <a:endParaRPr dirty="0"/>
          </a:p>
        </p:txBody>
      </p:sp>
      <p:pic>
        <p:nvPicPr>
          <p:cNvPr id="2" name="Picture 1">
            <a:extLst>
              <a:ext uri="{FF2B5EF4-FFF2-40B4-BE49-F238E27FC236}">
                <a16:creationId xmlns:a16="http://schemas.microsoft.com/office/drawing/2014/main" id="{D9945459-2BFB-96FF-4F33-7D7E27228FB8}"/>
              </a:ext>
            </a:extLst>
          </p:cNvPr>
          <p:cNvPicPr>
            <a:picLocks noChangeAspect="1"/>
          </p:cNvPicPr>
          <p:nvPr/>
        </p:nvPicPr>
        <p:blipFill>
          <a:blip r:embed="rId3"/>
          <a:stretch>
            <a:fillRect/>
          </a:stretch>
        </p:blipFill>
        <p:spPr>
          <a:xfrm>
            <a:off x="5695918" y="2924872"/>
            <a:ext cx="2211418" cy="3229834"/>
          </a:xfrm>
          <a:prstGeom prst="rect">
            <a:avLst/>
          </a:prstGeom>
        </p:spPr>
      </p:pic>
      <p:pic>
        <p:nvPicPr>
          <p:cNvPr id="4" name="Picture 3">
            <a:extLst>
              <a:ext uri="{FF2B5EF4-FFF2-40B4-BE49-F238E27FC236}">
                <a16:creationId xmlns:a16="http://schemas.microsoft.com/office/drawing/2014/main" id="{FECCFE10-199F-867E-B486-08FA01B0C11E}"/>
              </a:ext>
            </a:extLst>
          </p:cNvPr>
          <p:cNvPicPr>
            <a:picLocks noChangeAspect="1"/>
          </p:cNvPicPr>
          <p:nvPr/>
        </p:nvPicPr>
        <p:blipFill>
          <a:blip r:embed="rId4"/>
          <a:stretch>
            <a:fillRect/>
          </a:stretch>
        </p:blipFill>
        <p:spPr>
          <a:xfrm>
            <a:off x="1895757" y="3396789"/>
            <a:ext cx="2735710" cy="2554837"/>
          </a:xfrm>
          <a:prstGeom prst="rect">
            <a:avLst/>
          </a:prstGeom>
        </p:spPr>
      </p:pic>
    </p:spTree>
    <p:extLst>
      <p:ext uri="{BB962C8B-B14F-4D97-AF65-F5344CB8AC3E}">
        <p14:creationId xmlns:p14="http://schemas.microsoft.com/office/powerpoint/2010/main" val="30803853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F004-F7A3-1110-0F97-F697A5BD2CDD}"/>
              </a:ext>
            </a:extLst>
          </p:cNvPr>
          <p:cNvSpPr>
            <a:spLocks noGrp="1"/>
          </p:cNvSpPr>
          <p:nvPr>
            <p:ph type="title"/>
          </p:nvPr>
        </p:nvSpPr>
        <p:spPr/>
        <p:txBody>
          <a:bodyPr>
            <a:normAutofit/>
          </a:bodyPr>
          <a:lstStyle/>
          <a:p>
            <a:r>
              <a:rPr lang="en-US" sz="2000" b="1" dirty="0">
                <a:latin typeface="Arial"/>
                <a:cs typeface="Arial"/>
                <a:sym typeface="Arial"/>
              </a:rPr>
              <a:t>Trend Resumption Trade</a:t>
            </a:r>
            <a:endParaRPr lang="en-US" sz="2000" dirty="0"/>
          </a:p>
        </p:txBody>
      </p:sp>
      <p:sp>
        <p:nvSpPr>
          <p:cNvPr id="3" name="Text Placeholder 2">
            <a:extLst>
              <a:ext uri="{FF2B5EF4-FFF2-40B4-BE49-F238E27FC236}">
                <a16:creationId xmlns:a16="http://schemas.microsoft.com/office/drawing/2014/main" id="{CCF5D105-336F-930B-FE10-657A433FFBFE}"/>
              </a:ext>
            </a:extLst>
          </p:cNvPr>
          <p:cNvSpPr>
            <a:spLocks noGrp="1"/>
          </p:cNvSpPr>
          <p:nvPr>
            <p:ph type="body" idx="1"/>
          </p:nvPr>
        </p:nvSpPr>
        <p:spPr>
          <a:xfrm>
            <a:off x="1066800" y="1905001"/>
            <a:ext cx="10058400" cy="3760891"/>
          </a:xfrm>
        </p:spPr>
        <p:txBody>
          <a:bodyPr>
            <a:normAutofit/>
          </a:bodyPr>
          <a:lstStyle/>
          <a:p>
            <a:pPr>
              <a:buFont typeface="Arial" panose="020B0604020202020204" pitchFamily="34" charset="0"/>
              <a:buChar char="•"/>
            </a:pPr>
            <a:r>
              <a:rPr lang="en-US" sz="1200" dirty="0">
                <a:latin typeface="Arial" panose="020B0604020202020204" pitchFamily="34" charset="0"/>
                <a:cs typeface="Arial" panose="020B0604020202020204" pitchFamily="34" charset="0"/>
              </a:rPr>
              <a:t>Criteria: The stock must have started the day in a spike and channel and it must have above average volume for the day. Then in the mid morning or early afternoon it pulls back and then rallies to break above the descending trendline. </a:t>
            </a:r>
          </a:p>
        </p:txBody>
      </p:sp>
      <p:pic>
        <p:nvPicPr>
          <p:cNvPr id="5" name="Picture 4">
            <a:extLst>
              <a:ext uri="{FF2B5EF4-FFF2-40B4-BE49-F238E27FC236}">
                <a16:creationId xmlns:a16="http://schemas.microsoft.com/office/drawing/2014/main" id="{767E3664-A896-98E8-8746-4435978B998B}"/>
              </a:ext>
            </a:extLst>
          </p:cNvPr>
          <p:cNvPicPr>
            <a:picLocks noChangeAspect="1"/>
          </p:cNvPicPr>
          <p:nvPr/>
        </p:nvPicPr>
        <p:blipFill>
          <a:blip r:embed="rId2"/>
          <a:stretch>
            <a:fillRect/>
          </a:stretch>
        </p:blipFill>
        <p:spPr>
          <a:xfrm>
            <a:off x="6874627" y="2506116"/>
            <a:ext cx="2657302" cy="3362976"/>
          </a:xfrm>
          <a:prstGeom prst="rect">
            <a:avLst/>
          </a:prstGeom>
        </p:spPr>
      </p:pic>
      <p:pic>
        <p:nvPicPr>
          <p:cNvPr id="7" name="Picture 6">
            <a:extLst>
              <a:ext uri="{FF2B5EF4-FFF2-40B4-BE49-F238E27FC236}">
                <a16:creationId xmlns:a16="http://schemas.microsoft.com/office/drawing/2014/main" id="{54C7BE9C-B184-53A3-14DE-3C3AB0F8C753}"/>
              </a:ext>
            </a:extLst>
          </p:cNvPr>
          <p:cNvPicPr>
            <a:picLocks noChangeAspect="1"/>
          </p:cNvPicPr>
          <p:nvPr/>
        </p:nvPicPr>
        <p:blipFill>
          <a:blip r:embed="rId3"/>
          <a:stretch>
            <a:fillRect/>
          </a:stretch>
        </p:blipFill>
        <p:spPr>
          <a:xfrm>
            <a:off x="2854151" y="2574321"/>
            <a:ext cx="2853921" cy="3294771"/>
          </a:xfrm>
          <a:prstGeom prst="rect">
            <a:avLst/>
          </a:prstGeom>
        </p:spPr>
      </p:pic>
    </p:spTree>
    <p:extLst>
      <p:ext uri="{BB962C8B-B14F-4D97-AF65-F5344CB8AC3E}">
        <p14:creationId xmlns:p14="http://schemas.microsoft.com/office/powerpoint/2010/main" val="378883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400"/>
              <a:buFont typeface="Arial"/>
              <a:buNone/>
            </a:pPr>
            <a:r>
              <a:rPr lang="en-US" sz="2400" b="1" i="0">
                <a:latin typeface="Arial"/>
                <a:ea typeface="Arial"/>
                <a:cs typeface="Arial"/>
                <a:sym typeface="Arial"/>
              </a:rPr>
              <a:t>Criteria for 'A' Setups and Evaluating Breakouts</a:t>
            </a:r>
            <a:endParaRPr sz="2400"/>
          </a:p>
        </p:txBody>
      </p:sp>
      <p:sp>
        <p:nvSpPr>
          <p:cNvPr id="181" name="Google Shape;181;p13"/>
          <p:cNvSpPr txBox="1">
            <a:spLocks noGrp="1"/>
          </p:cNvSpPr>
          <p:nvPr>
            <p:ph type="body" idx="1"/>
          </p:nvPr>
        </p:nvSpPr>
        <p:spPr>
          <a:xfrm>
            <a:off x="1097280" y="2108201"/>
            <a:ext cx="5688531" cy="4180304"/>
          </a:xfrm>
          <a:prstGeom prst="rect">
            <a:avLst/>
          </a:prstGeom>
          <a:noFill/>
          <a:ln>
            <a:noFill/>
          </a:ln>
        </p:spPr>
        <p:txBody>
          <a:bodyPr spcFirstLastPara="1" wrap="square" lIns="0" tIns="45700" rIns="0" bIns="45700" anchor="t" anchorCtr="0">
            <a:normAutofit fontScale="62500" lnSpcReduction="20000"/>
          </a:bodyPr>
          <a:lstStyle/>
          <a:p>
            <a:pPr marL="91440" lvl="0" indent="-93345" algn="l" rtl="0">
              <a:lnSpc>
                <a:spcPct val="110000"/>
              </a:lnSpc>
              <a:spcBef>
                <a:spcPts val="0"/>
              </a:spcBef>
              <a:spcAft>
                <a:spcPts val="0"/>
              </a:spcAft>
              <a:buSzPct val="100000"/>
              <a:buFont typeface="Arial"/>
              <a:buChar char="•"/>
            </a:pPr>
            <a:r>
              <a:rPr lang="en-US" sz="2100" b="0" i="0">
                <a:solidFill>
                  <a:srgbClr val="374151"/>
                </a:solidFill>
                <a:latin typeface="Arial"/>
                <a:ea typeface="Arial"/>
                <a:cs typeface="Arial"/>
                <a:sym typeface="Arial"/>
              </a:rPr>
              <a:t>Is the breakout bar large but not a climax?</a:t>
            </a:r>
            <a:endParaRPr/>
          </a:p>
          <a:p>
            <a:pPr marL="91440" lvl="0" indent="-93345" algn="l" rtl="0">
              <a:lnSpc>
                <a:spcPct val="110000"/>
              </a:lnSpc>
              <a:spcBef>
                <a:spcPts val="1400"/>
              </a:spcBef>
              <a:spcAft>
                <a:spcPts val="0"/>
              </a:spcAft>
              <a:buSzPct val="100000"/>
              <a:buFont typeface="Arial"/>
              <a:buChar char="•"/>
            </a:pPr>
            <a:r>
              <a:rPr lang="en-US" sz="2100" b="0" i="0">
                <a:solidFill>
                  <a:srgbClr val="374151"/>
                </a:solidFill>
                <a:latin typeface="Arial"/>
                <a:ea typeface="Arial"/>
                <a:cs typeface="Arial"/>
                <a:sym typeface="Arial"/>
              </a:rPr>
              <a:t>Does the spike grow 5-10 bars without pullback?</a:t>
            </a:r>
            <a:endParaRPr/>
          </a:p>
          <a:p>
            <a:pPr marL="91440" lvl="0" indent="-93345" algn="l" rtl="0">
              <a:lnSpc>
                <a:spcPct val="110000"/>
              </a:lnSpc>
              <a:spcBef>
                <a:spcPts val="1400"/>
              </a:spcBef>
              <a:spcAft>
                <a:spcPts val="0"/>
              </a:spcAft>
              <a:buSzPct val="100000"/>
              <a:buFont typeface="Arial"/>
              <a:buChar char="•"/>
            </a:pPr>
            <a:r>
              <a:rPr lang="en-US" sz="2100" b="0" i="0">
                <a:solidFill>
                  <a:srgbClr val="374151"/>
                </a:solidFill>
                <a:latin typeface="Arial"/>
                <a:ea typeface="Arial"/>
                <a:cs typeface="Arial"/>
                <a:sym typeface="Arial"/>
              </a:rPr>
              <a:t>Does the first pullback occur only after 3+ bars of breaking out?</a:t>
            </a:r>
            <a:endParaRPr/>
          </a:p>
          <a:p>
            <a:pPr marL="91440" lvl="0" indent="-93345" algn="l" rtl="0">
              <a:lnSpc>
                <a:spcPct val="110000"/>
              </a:lnSpc>
              <a:spcBef>
                <a:spcPts val="1400"/>
              </a:spcBef>
              <a:spcAft>
                <a:spcPts val="0"/>
              </a:spcAft>
              <a:buSzPct val="100000"/>
              <a:buFont typeface="Arial"/>
              <a:buChar char="•"/>
            </a:pPr>
            <a:r>
              <a:rPr lang="en-US" sz="2100" b="0" i="0">
                <a:solidFill>
                  <a:srgbClr val="374151"/>
                </a:solidFill>
                <a:latin typeface="Arial"/>
                <a:ea typeface="Arial"/>
                <a:cs typeface="Arial"/>
                <a:sym typeface="Arial"/>
              </a:rPr>
              <a:t>Is the pullback going sideways?</a:t>
            </a:r>
            <a:endParaRPr/>
          </a:p>
          <a:p>
            <a:pPr marL="91440" lvl="0" indent="-93345" algn="l" rtl="0">
              <a:lnSpc>
                <a:spcPct val="110000"/>
              </a:lnSpc>
              <a:spcBef>
                <a:spcPts val="1400"/>
              </a:spcBef>
              <a:spcAft>
                <a:spcPts val="0"/>
              </a:spcAft>
              <a:buSzPct val="100000"/>
              <a:buFont typeface="Arial"/>
              <a:buChar char="•"/>
            </a:pPr>
            <a:r>
              <a:rPr lang="en-US" sz="2100" b="0" i="0">
                <a:solidFill>
                  <a:srgbClr val="374151"/>
                </a:solidFill>
                <a:latin typeface="Arial"/>
                <a:ea typeface="Arial"/>
                <a:cs typeface="Arial"/>
                <a:sym typeface="Arial"/>
              </a:rPr>
              <a:t>Does the buy signal follow a failed bearish breakout?</a:t>
            </a:r>
            <a:endParaRPr/>
          </a:p>
          <a:p>
            <a:pPr marL="91440" lvl="0" indent="-93345" algn="l" rtl="0">
              <a:lnSpc>
                <a:spcPct val="110000"/>
              </a:lnSpc>
              <a:spcBef>
                <a:spcPts val="1400"/>
              </a:spcBef>
              <a:spcAft>
                <a:spcPts val="0"/>
              </a:spcAft>
              <a:buSzPct val="100000"/>
              <a:buFont typeface="Arial"/>
              <a:buChar char="•"/>
            </a:pPr>
            <a:r>
              <a:rPr lang="en-US" sz="2100" b="0" i="0">
                <a:solidFill>
                  <a:srgbClr val="374151"/>
                </a:solidFill>
                <a:latin typeface="Arial"/>
                <a:ea typeface="Arial"/>
                <a:cs typeface="Arial"/>
                <a:sym typeface="Arial"/>
              </a:rPr>
              <a:t>What's the volume where the breakout started?</a:t>
            </a:r>
            <a:endParaRPr/>
          </a:p>
          <a:p>
            <a:pPr marL="91440" lvl="0" indent="-93345" algn="l" rtl="0">
              <a:lnSpc>
                <a:spcPct val="110000"/>
              </a:lnSpc>
              <a:spcBef>
                <a:spcPts val="1400"/>
              </a:spcBef>
              <a:spcAft>
                <a:spcPts val="0"/>
              </a:spcAft>
              <a:buSzPct val="100000"/>
              <a:buFont typeface="Arial"/>
              <a:buChar char="•"/>
            </a:pPr>
            <a:r>
              <a:rPr lang="en-US" sz="2100" b="0" i="0">
                <a:solidFill>
                  <a:srgbClr val="374151"/>
                </a:solidFill>
                <a:latin typeface="Arial"/>
                <a:ea typeface="Arial"/>
                <a:cs typeface="Arial"/>
                <a:sym typeface="Arial"/>
              </a:rPr>
              <a:t>Does the first pullback reach the breakout point (breakout test)?</a:t>
            </a:r>
            <a:endParaRPr/>
          </a:p>
          <a:p>
            <a:pPr marL="91440" lvl="0" indent="-93345" algn="l" rtl="0">
              <a:lnSpc>
                <a:spcPct val="110000"/>
              </a:lnSpc>
              <a:spcBef>
                <a:spcPts val="1400"/>
              </a:spcBef>
              <a:spcAft>
                <a:spcPts val="0"/>
              </a:spcAft>
              <a:buSzPct val="100000"/>
              <a:buFont typeface="Arial"/>
              <a:buChar char="•"/>
            </a:pPr>
            <a:r>
              <a:rPr lang="en-US" sz="2100" b="0" i="0">
                <a:solidFill>
                  <a:srgbClr val="374151"/>
                </a:solidFill>
                <a:latin typeface="Arial"/>
                <a:ea typeface="Arial"/>
                <a:cs typeface="Arial"/>
                <a:sym typeface="Arial"/>
              </a:rPr>
              <a:t>How many recent closes and highs were reversed by the breakout?</a:t>
            </a:r>
            <a:endParaRPr/>
          </a:p>
          <a:p>
            <a:pPr marL="91440" lvl="0" indent="-93345" algn="l" rtl="0">
              <a:lnSpc>
                <a:spcPct val="110000"/>
              </a:lnSpc>
              <a:spcBef>
                <a:spcPts val="1400"/>
              </a:spcBef>
              <a:spcAft>
                <a:spcPts val="0"/>
              </a:spcAft>
              <a:buSzPct val="100000"/>
              <a:buFont typeface="Arial"/>
              <a:buChar char="•"/>
            </a:pPr>
            <a:r>
              <a:rPr lang="en-US" sz="2100" b="0" i="0">
                <a:solidFill>
                  <a:srgbClr val="374151"/>
                </a:solidFill>
                <a:latin typeface="Arial"/>
                <a:ea typeface="Arial"/>
                <a:cs typeface="Arial"/>
                <a:sym typeface="Arial"/>
              </a:rPr>
              <a:t>Compare the strength of the entry bar and signal bar to the current reversal bar.</a:t>
            </a:r>
            <a:endParaRPr/>
          </a:p>
          <a:p>
            <a:pPr marL="91440" lvl="0" indent="-93345" algn="l" rtl="0">
              <a:lnSpc>
                <a:spcPct val="110000"/>
              </a:lnSpc>
              <a:spcBef>
                <a:spcPts val="1400"/>
              </a:spcBef>
              <a:spcAft>
                <a:spcPts val="0"/>
              </a:spcAft>
              <a:buSzPct val="100000"/>
              <a:buFont typeface="Arial"/>
              <a:buChar char="•"/>
            </a:pPr>
            <a:r>
              <a:rPr lang="en-US" sz="2100" b="0" i="0">
                <a:solidFill>
                  <a:srgbClr val="374151"/>
                </a:solidFill>
                <a:latin typeface="Arial"/>
                <a:ea typeface="Arial"/>
                <a:cs typeface="Arial"/>
                <a:sym typeface="Arial"/>
              </a:rPr>
              <a:t>Does the spike reach 100% of the ATR? If yes, wait for a 21 buy-setup.</a:t>
            </a:r>
            <a:endParaRPr/>
          </a:p>
          <a:p>
            <a:pPr marL="91440" lvl="0" indent="-6984" algn="l" rtl="0">
              <a:lnSpc>
                <a:spcPct val="110000"/>
              </a:lnSpc>
              <a:spcBef>
                <a:spcPts val="1400"/>
              </a:spcBef>
              <a:spcAft>
                <a:spcPts val="0"/>
              </a:spcAft>
              <a:buSzPct val="100000"/>
              <a:buNone/>
            </a:pPr>
            <a:endParaRPr/>
          </a:p>
        </p:txBody>
      </p:sp>
      <p:sp>
        <p:nvSpPr>
          <p:cNvPr id="182" name="Google Shape;182;p13"/>
          <p:cNvSpPr txBox="1"/>
          <p:nvPr/>
        </p:nvSpPr>
        <p:spPr>
          <a:xfrm>
            <a:off x="6416842" y="2050570"/>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rgbClr val="374151"/>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F004-F7A3-1110-0F97-F697A5BD2CDD}"/>
              </a:ext>
            </a:extLst>
          </p:cNvPr>
          <p:cNvSpPr>
            <a:spLocks noGrp="1"/>
          </p:cNvSpPr>
          <p:nvPr>
            <p:ph type="title"/>
          </p:nvPr>
        </p:nvSpPr>
        <p:spPr/>
        <p:txBody>
          <a:bodyPr>
            <a:normAutofit/>
          </a:bodyPr>
          <a:lstStyle/>
          <a:p>
            <a:r>
              <a:rPr lang="en-US" sz="2000" b="1" dirty="0">
                <a:latin typeface="Arial"/>
                <a:cs typeface="Arial"/>
                <a:sym typeface="Arial"/>
              </a:rPr>
              <a:t>Trend Resumption Trade</a:t>
            </a:r>
            <a:endParaRPr lang="en-US" sz="2000" dirty="0"/>
          </a:p>
        </p:txBody>
      </p:sp>
      <p:sp>
        <p:nvSpPr>
          <p:cNvPr id="3" name="Text Placeholder 2">
            <a:extLst>
              <a:ext uri="{FF2B5EF4-FFF2-40B4-BE49-F238E27FC236}">
                <a16:creationId xmlns:a16="http://schemas.microsoft.com/office/drawing/2014/main" id="{CCF5D105-336F-930B-FE10-657A433FFBFE}"/>
              </a:ext>
            </a:extLst>
          </p:cNvPr>
          <p:cNvSpPr>
            <a:spLocks noGrp="1"/>
          </p:cNvSpPr>
          <p:nvPr>
            <p:ph type="body" idx="1"/>
          </p:nvPr>
        </p:nvSpPr>
        <p:spPr>
          <a:xfrm>
            <a:off x="1066800" y="1905001"/>
            <a:ext cx="10058400" cy="3760891"/>
          </a:xfrm>
        </p:spPr>
        <p:txBody>
          <a:bodyPr>
            <a:normAutofit/>
          </a:bodyPr>
          <a:lstStyle/>
          <a:p>
            <a:pPr>
              <a:buFont typeface="Arial" panose="020B0604020202020204" pitchFamily="34" charset="0"/>
              <a:buChar char="•"/>
            </a:pPr>
            <a:r>
              <a:rPr lang="en-US" sz="1100" dirty="0">
                <a:latin typeface="Arial" panose="020B0604020202020204" pitchFamily="34" charset="0"/>
                <a:cs typeface="Arial" panose="020B0604020202020204" pitchFamily="34" charset="0"/>
              </a:rPr>
              <a:t>Buy there on the break of the trendline and/or buy on the retest of that trendline, and no matter what you have to buy when it breaks above the </a:t>
            </a:r>
            <a:r>
              <a:rPr lang="en-US" sz="1100" b="1" dirty="0">
                <a:latin typeface="Arial" panose="020B0604020202020204" pitchFamily="34" charset="0"/>
                <a:cs typeface="Arial" panose="020B0604020202020204" pitchFamily="34" charset="0"/>
              </a:rPr>
              <a:t>previous</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pivot</a:t>
            </a:r>
            <a:r>
              <a:rPr lang="en-US" sz="110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1100" dirty="0">
                <a:latin typeface="Arial" panose="020B0604020202020204" pitchFamily="34" charset="0"/>
                <a:cs typeface="Arial" panose="020B0604020202020204" pitchFamily="34" charset="0"/>
              </a:rPr>
              <a:t>Risk to the low of the recent pivot.  </a:t>
            </a:r>
          </a:p>
          <a:p>
            <a:pPr>
              <a:buFont typeface="Arial" panose="020B0604020202020204" pitchFamily="34" charset="0"/>
              <a:buChar char="•"/>
            </a:pPr>
            <a:r>
              <a:rPr lang="en-US" sz="1100" dirty="0">
                <a:latin typeface="Arial" panose="020B0604020202020204" pitchFamily="34" charset="0"/>
                <a:cs typeface="Arial" panose="020B0604020202020204" pitchFamily="34" charset="0"/>
              </a:rPr>
              <a:t>Should scalp and swing the position.</a:t>
            </a:r>
          </a:p>
        </p:txBody>
      </p:sp>
      <p:pic>
        <p:nvPicPr>
          <p:cNvPr id="5" name="Picture 4">
            <a:extLst>
              <a:ext uri="{FF2B5EF4-FFF2-40B4-BE49-F238E27FC236}">
                <a16:creationId xmlns:a16="http://schemas.microsoft.com/office/drawing/2014/main" id="{767E3664-A896-98E8-8746-4435978B998B}"/>
              </a:ext>
            </a:extLst>
          </p:cNvPr>
          <p:cNvPicPr>
            <a:picLocks noChangeAspect="1"/>
          </p:cNvPicPr>
          <p:nvPr/>
        </p:nvPicPr>
        <p:blipFill>
          <a:blip r:embed="rId3"/>
          <a:stretch>
            <a:fillRect/>
          </a:stretch>
        </p:blipFill>
        <p:spPr>
          <a:xfrm>
            <a:off x="6191472" y="3081116"/>
            <a:ext cx="2317282" cy="2932660"/>
          </a:xfrm>
          <a:prstGeom prst="rect">
            <a:avLst/>
          </a:prstGeom>
        </p:spPr>
      </p:pic>
      <p:pic>
        <p:nvPicPr>
          <p:cNvPr id="7" name="Picture 6">
            <a:extLst>
              <a:ext uri="{FF2B5EF4-FFF2-40B4-BE49-F238E27FC236}">
                <a16:creationId xmlns:a16="http://schemas.microsoft.com/office/drawing/2014/main" id="{54C7BE9C-B184-53A3-14DE-3C3AB0F8C753}"/>
              </a:ext>
            </a:extLst>
          </p:cNvPr>
          <p:cNvPicPr>
            <a:picLocks noChangeAspect="1"/>
          </p:cNvPicPr>
          <p:nvPr/>
        </p:nvPicPr>
        <p:blipFill>
          <a:blip r:embed="rId4"/>
          <a:stretch>
            <a:fillRect/>
          </a:stretch>
        </p:blipFill>
        <p:spPr>
          <a:xfrm>
            <a:off x="2587233" y="3128818"/>
            <a:ext cx="2457623" cy="2837256"/>
          </a:xfrm>
          <a:prstGeom prst="rect">
            <a:avLst/>
          </a:prstGeom>
        </p:spPr>
      </p:pic>
    </p:spTree>
    <p:extLst>
      <p:ext uri="{BB962C8B-B14F-4D97-AF65-F5344CB8AC3E}">
        <p14:creationId xmlns:p14="http://schemas.microsoft.com/office/powerpoint/2010/main" val="38265285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13EC-C4F9-1F18-EE79-DD1645D1D2A1}"/>
              </a:ext>
            </a:extLst>
          </p:cNvPr>
          <p:cNvSpPr>
            <a:spLocks noGrp="1"/>
          </p:cNvSpPr>
          <p:nvPr>
            <p:ph type="title"/>
          </p:nvPr>
        </p:nvSpPr>
        <p:spPr/>
        <p:txBody>
          <a:bodyPr>
            <a:normAutofit/>
          </a:bodyPr>
          <a:lstStyle/>
          <a:p>
            <a:r>
              <a:rPr lang="en-US" sz="2000" b="1" dirty="0">
                <a:latin typeface="Arial"/>
                <a:cs typeface="Arial"/>
                <a:sym typeface="Arial"/>
              </a:rPr>
              <a:t>Failed Wedges</a:t>
            </a:r>
            <a:endParaRPr lang="en-US" sz="2000" dirty="0"/>
          </a:p>
        </p:txBody>
      </p:sp>
      <p:sp>
        <p:nvSpPr>
          <p:cNvPr id="3" name="Text Placeholder 2">
            <a:extLst>
              <a:ext uri="{FF2B5EF4-FFF2-40B4-BE49-F238E27FC236}">
                <a16:creationId xmlns:a16="http://schemas.microsoft.com/office/drawing/2014/main" id="{146530F3-C4C6-36E4-C6AF-CD8C345E6581}"/>
              </a:ext>
            </a:extLst>
          </p:cNvPr>
          <p:cNvSpPr>
            <a:spLocks noGrp="1"/>
          </p:cNvSpPr>
          <p:nvPr>
            <p:ph type="body" idx="1"/>
          </p:nvPr>
        </p:nvSpPr>
        <p:spPr/>
        <p:txBody>
          <a:bodyPr>
            <a:normAutofit/>
          </a:bodyPr>
          <a:lstStyle/>
          <a:p>
            <a:pPr>
              <a:buFont typeface="Arial" panose="020B0604020202020204" pitchFamily="34" charset="0"/>
              <a:buChar char="•"/>
            </a:pPr>
            <a:r>
              <a:rPr lang="en-US" sz="1200" dirty="0">
                <a:latin typeface="+mn-lt"/>
              </a:rPr>
              <a:t>Criteria: The wedge </a:t>
            </a:r>
            <a:r>
              <a:rPr lang="en-US" sz="1200" b="1" dirty="0">
                <a:latin typeface="+mn-lt"/>
              </a:rPr>
              <a:t>must</a:t>
            </a:r>
            <a:r>
              <a:rPr lang="en-US" sz="1200" dirty="0">
                <a:latin typeface="+mn-lt"/>
              </a:rPr>
              <a:t> be clean and it must trade in the opposite direction going out of the wedge first, before going all the way above the lowest lower high pivot formed in the wedge.</a:t>
            </a:r>
          </a:p>
          <a:p>
            <a:pPr>
              <a:buFont typeface="Arial" panose="020B0604020202020204" pitchFamily="34" charset="0"/>
              <a:buChar char="•"/>
            </a:pPr>
            <a:r>
              <a:rPr lang="en-US" sz="1200" dirty="0">
                <a:latin typeface="+mn-lt"/>
              </a:rPr>
              <a:t>Sell some for a scalp higher and sell the rest below the recent previous pivot low.  </a:t>
            </a:r>
          </a:p>
        </p:txBody>
      </p:sp>
      <p:pic>
        <p:nvPicPr>
          <p:cNvPr id="5" name="Picture 4">
            <a:extLst>
              <a:ext uri="{FF2B5EF4-FFF2-40B4-BE49-F238E27FC236}">
                <a16:creationId xmlns:a16="http://schemas.microsoft.com/office/drawing/2014/main" id="{47082B09-D3C6-8F4B-C0B8-477B26CE3519}"/>
              </a:ext>
            </a:extLst>
          </p:cNvPr>
          <p:cNvPicPr>
            <a:picLocks noChangeAspect="1"/>
          </p:cNvPicPr>
          <p:nvPr/>
        </p:nvPicPr>
        <p:blipFill>
          <a:blip r:embed="rId2"/>
          <a:stretch>
            <a:fillRect/>
          </a:stretch>
        </p:blipFill>
        <p:spPr>
          <a:xfrm>
            <a:off x="6096000" y="3059175"/>
            <a:ext cx="3150808" cy="3257451"/>
          </a:xfrm>
          <a:prstGeom prst="rect">
            <a:avLst/>
          </a:prstGeom>
        </p:spPr>
      </p:pic>
      <p:pic>
        <p:nvPicPr>
          <p:cNvPr id="9" name="Picture 8">
            <a:extLst>
              <a:ext uri="{FF2B5EF4-FFF2-40B4-BE49-F238E27FC236}">
                <a16:creationId xmlns:a16="http://schemas.microsoft.com/office/drawing/2014/main" id="{71E3E52A-C708-93DC-DD9D-C44C2FA20F89}"/>
              </a:ext>
            </a:extLst>
          </p:cNvPr>
          <p:cNvPicPr>
            <a:picLocks noChangeAspect="1"/>
          </p:cNvPicPr>
          <p:nvPr/>
        </p:nvPicPr>
        <p:blipFill>
          <a:blip r:embed="rId3"/>
          <a:stretch>
            <a:fillRect/>
          </a:stretch>
        </p:blipFill>
        <p:spPr>
          <a:xfrm>
            <a:off x="1321640" y="3988646"/>
            <a:ext cx="4059266" cy="1697254"/>
          </a:xfrm>
          <a:prstGeom prst="rect">
            <a:avLst/>
          </a:prstGeom>
        </p:spPr>
      </p:pic>
    </p:spTree>
    <p:extLst>
      <p:ext uri="{BB962C8B-B14F-4D97-AF65-F5344CB8AC3E}">
        <p14:creationId xmlns:p14="http://schemas.microsoft.com/office/powerpoint/2010/main" val="29236254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13EC-C4F9-1F18-EE79-DD1645D1D2A1}"/>
              </a:ext>
            </a:extLst>
          </p:cNvPr>
          <p:cNvSpPr>
            <a:spLocks noGrp="1"/>
          </p:cNvSpPr>
          <p:nvPr>
            <p:ph type="title"/>
          </p:nvPr>
        </p:nvSpPr>
        <p:spPr/>
        <p:txBody>
          <a:bodyPr>
            <a:normAutofit/>
          </a:bodyPr>
          <a:lstStyle/>
          <a:p>
            <a:r>
              <a:rPr lang="en-US" sz="2000" b="1" dirty="0">
                <a:latin typeface="Arial"/>
                <a:cs typeface="Arial"/>
                <a:sym typeface="Arial"/>
              </a:rPr>
              <a:t>Failed Wedges</a:t>
            </a:r>
            <a:endParaRPr lang="en-US" sz="2000" dirty="0"/>
          </a:p>
        </p:txBody>
      </p:sp>
      <p:sp>
        <p:nvSpPr>
          <p:cNvPr id="3" name="Text Placeholder 2">
            <a:extLst>
              <a:ext uri="{FF2B5EF4-FFF2-40B4-BE49-F238E27FC236}">
                <a16:creationId xmlns:a16="http://schemas.microsoft.com/office/drawing/2014/main" id="{146530F3-C4C6-36E4-C6AF-CD8C345E6581}"/>
              </a:ext>
            </a:extLst>
          </p:cNvPr>
          <p:cNvSpPr>
            <a:spLocks noGrp="1"/>
          </p:cNvSpPr>
          <p:nvPr>
            <p:ph type="body" idx="1"/>
          </p:nvPr>
        </p:nvSpPr>
        <p:spPr/>
        <p:txBody>
          <a:bodyPr>
            <a:normAutofit/>
          </a:bodyPr>
          <a:lstStyle/>
          <a:p>
            <a:pPr>
              <a:buFont typeface="Arial" panose="020B0604020202020204" pitchFamily="34" charset="0"/>
              <a:buChar char="•"/>
            </a:pPr>
            <a:r>
              <a:rPr lang="en-US" sz="1200" dirty="0">
                <a:latin typeface="+mj-lt"/>
              </a:rPr>
              <a:t>Tips: Have patience in wedges failed breakouts are very common.</a:t>
            </a:r>
          </a:p>
          <a:p>
            <a:pPr>
              <a:buFont typeface="Arial" panose="020B0604020202020204" pitchFamily="34" charset="0"/>
              <a:buChar char="•"/>
            </a:pPr>
            <a:r>
              <a:rPr lang="en-US" sz="1200" dirty="0">
                <a:latin typeface="+mj-lt"/>
              </a:rPr>
              <a:t>The trade will take some time and go light because the stop is far away, below the previous pivot. </a:t>
            </a:r>
          </a:p>
          <a:p>
            <a:pPr>
              <a:buFont typeface="Arial" panose="020B0604020202020204" pitchFamily="34" charset="0"/>
              <a:buChar char="•"/>
            </a:pPr>
            <a:r>
              <a:rPr lang="en-US" sz="1200" dirty="0">
                <a:latin typeface="+mj-lt"/>
              </a:rPr>
              <a:t>New trends often emerge out of failed wedges. </a:t>
            </a:r>
          </a:p>
          <a:p>
            <a:pPr>
              <a:buFont typeface="Arial" panose="020B0604020202020204" pitchFamily="34" charset="0"/>
              <a:buChar char="•"/>
            </a:pPr>
            <a:endParaRPr lang="en-US" sz="1200" dirty="0"/>
          </a:p>
        </p:txBody>
      </p:sp>
      <p:pic>
        <p:nvPicPr>
          <p:cNvPr id="5" name="Picture 4">
            <a:extLst>
              <a:ext uri="{FF2B5EF4-FFF2-40B4-BE49-F238E27FC236}">
                <a16:creationId xmlns:a16="http://schemas.microsoft.com/office/drawing/2014/main" id="{47082B09-D3C6-8F4B-C0B8-477B26CE3519}"/>
              </a:ext>
            </a:extLst>
          </p:cNvPr>
          <p:cNvPicPr>
            <a:picLocks noChangeAspect="1"/>
          </p:cNvPicPr>
          <p:nvPr/>
        </p:nvPicPr>
        <p:blipFill>
          <a:blip r:embed="rId2"/>
          <a:stretch>
            <a:fillRect/>
          </a:stretch>
        </p:blipFill>
        <p:spPr>
          <a:xfrm>
            <a:off x="6096000" y="3059175"/>
            <a:ext cx="3150808" cy="3257451"/>
          </a:xfrm>
          <a:prstGeom prst="rect">
            <a:avLst/>
          </a:prstGeom>
        </p:spPr>
      </p:pic>
      <p:pic>
        <p:nvPicPr>
          <p:cNvPr id="9" name="Picture 8">
            <a:extLst>
              <a:ext uri="{FF2B5EF4-FFF2-40B4-BE49-F238E27FC236}">
                <a16:creationId xmlns:a16="http://schemas.microsoft.com/office/drawing/2014/main" id="{71E3E52A-C708-93DC-DD9D-C44C2FA20F89}"/>
              </a:ext>
            </a:extLst>
          </p:cNvPr>
          <p:cNvPicPr>
            <a:picLocks noChangeAspect="1"/>
          </p:cNvPicPr>
          <p:nvPr/>
        </p:nvPicPr>
        <p:blipFill>
          <a:blip r:embed="rId3"/>
          <a:stretch>
            <a:fillRect/>
          </a:stretch>
        </p:blipFill>
        <p:spPr>
          <a:xfrm>
            <a:off x="1312403" y="4171838"/>
            <a:ext cx="4059266" cy="1697254"/>
          </a:xfrm>
          <a:prstGeom prst="rect">
            <a:avLst/>
          </a:prstGeom>
        </p:spPr>
      </p:pic>
    </p:spTree>
    <p:extLst>
      <p:ext uri="{BB962C8B-B14F-4D97-AF65-F5344CB8AC3E}">
        <p14:creationId xmlns:p14="http://schemas.microsoft.com/office/powerpoint/2010/main" val="2468711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13EC-C4F9-1F18-EE79-DD1645D1D2A1}"/>
              </a:ext>
            </a:extLst>
          </p:cNvPr>
          <p:cNvSpPr>
            <a:spLocks noGrp="1"/>
          </p:cNvSpPr>
          <p:nvPr>
            <p:ph type="title"/>
          </p:nvPr>
        </p:nvSpPr>
        <p:spPr/>
        <p:txBody>
          <a:bodyPr>
            <a:normAutofit/>
          </a:bodyPr>
          <a:lstStyle/>
          <a:p>
            <a:r>
              <a:rPr lang="en-US" sz="2000" b="1" dirty="0">
                <a:latin typeface="Arial"/>
                <a:cs typeface="Arial"/>
                <a:sym typeface="Arial"/>
              </a:rPr>
              <a:t>Joe’s </a:t>
            </a:r>
            <a:r>
              <a:rPr lang="en-US" sz="2000" b="1" dirty="0">
                <a:solidFill>
                  <a:srgbClr val="374151"/>
                </a:solidFill>
                <a:latin typeface="Arial"/>
                <a:cs typeface="Arial"/>
                <a:sym typeface="Arial"/>
              </a:rPr>
              <a:t>S</a:t>
            </a:r>
            <a:r>
              <a:rPr lang="en-US" sz="2000" b="1" dirty="0">
                <a:solidFill>
                  <a:srgbClr val="374151"/>
                </a:solidFill>
                <a:latin typeface="Arial"/>
                <a:ea typeface="Arial"/>
                <a:cs typeface="Arial"/>
                <a:sym typeface="Arial"/>
              </a:rPr>
              <a:t>pike And Channel Fades</a:t>
            </a:r>
            <a:br>
              <a:rPr lang="en-US" sz="1000" dirty="0"/>
            </a:br>
            <a:endParaRPr lang="en-US" sz="2000" dirty="0"/>
          </a:p>
        </p:txBody>
      </p:sp>
      <p:sp>
        <p:nvSpPr>
          <p:cNvPr id="3" name="Text Placeholder 2">
            <a:extLst>
              <a:ext uri="{FF2B5EF4-FFF2-40B4-BE49-F238E27FC236}">
                <a16:creationId xmlns:a16="http://schemas.microsoft.com/office/drawing/2014/main" id="{146530F3-C4C6-36E4-C6AF-CD8C345E6581}"/>
              </a:ext>
            </a:extLst>
          </p:cNvPr>
          <p:cNvSpPr>
            <a:spLocks noGrp="1"/>
          </p:cNvSpPr>
          <p:nvPr>
            <p:ph type="body" idx="1"/>
          </p:nvPr>
        </p:nvSpPr>
        <p:spPr/>
        <p:txBody>
          <a:bodyPr>
            <a:normAutofit/>
          </a:bodyPr>
          <a:lstStyle/>
          <a:p>
            <a:pPr>
              <a:buFont typeface="Arial" panose="020B0604020202020204" pitchFamily="34" charset="0"/>
              <a:buChar char="•"/>
            </a:pPr>
            <a:r>
              <a:rPr lang="en-US" sz="1200" dirty="0">
                <a:latin typeface="+mn-lt"/>
              </a:rPr>
              <a:t>Criteria: The spike must go a long way and have many bars. It should also have above average volume for the time of day. Then it must pull back strongly, pulling back below vwap in one leg down is preferred. </a:t>
            </a:r>
          </a:p>
          <a:p>
            <a:pPr>
              <a:buFont typeface="Arial" panose="020B0604020202020204" pitchFamily="34" charset="0"/>
              <a:buChar char="•"/>
            </a:pPr>
            <a:r>
              <a:rPr lang="en-US" sz="1200" dirty="0">
                <a:latin typeface="+mn-lt"/>
              </a:rPr>
              <a:t>Initiate a short position as it bounces to the mid point of the leg down. Set the stop price at the high of the spike. </a:t>
            </a:r>
          </a:p>
          <a:p>
            <a:pPr marL="114300" indent="0">
              <a:buNone/>
            </a:pPr>
            <a:endParaRPr lang="en-US" sz="1400" dirty="0"/>
          </a:p>
        </p:txBody>
      </p:sp>
      <p:pic>
        <p:nvPicPr>
          <p:cNvPr id="6" name="Picture 5">
            <a:extLst>
              <a:ext uri="{FF2B5EF4-FFF2-40B4-BE49-F238E27FC236}">
                <a16:creationId xmlns:a16="http://schemas.microsoft.com/office/drawing/2014/main" id="{9055B050-5F3E-EDF3-DDE9-2FE6E37ED5AC}"/>
              </a:ext>
            </a:extLst>
          </p:cNvPr>
          <p:cNvPicPr>
            <a:picLocks noChangeAspect="1"/>
          </p:cNvPicPr>
          <p:nvPr/>
        </p:nvPicPr>
        <p:blipFill>
          <a:blip r:embed="rId2"/>
          <a:stretch>
            <a:fillRect/>
          </a:stretch>
        </p:blipFill>
        <p:spPr>
          <a:xfrm>
            <a:off x="5836083" y="3325283"/>
            <a:ext cx="3267075" cy="2914650"/>
          </a:xfrm>
          <a:prstGeom prst="rect">
            <a:avLst/>
          </a:prstGeom>
        </p:spPr>
      </p:pic>
      <p:pic>
        <p:nvPicPr>
          <p:cNvPr id="10" name="Picture 9">
            <a:extLst>
              <a:ext uri="{FF2B5EF4-FFF2-40B4-BE49-F238E27FC236}">
                <a16:creationId xmlns:a16="http://schemas.microsoft.com/office/drawing/2014/main" id="{0C6F0110-CB88-EEB0-3D2C-17F126C8D3F5}"/>
              </a:ext>
            </a:extLst>
          </p:cNvPr>
          <p:cNvPicPr>
            <a:picLocks noChangeAspect="1"/>
          </p:cNvPicPr>
          <p:nvPr/>
        </p:nvPicPr>
        <p:blipFill>
          <a:blip r:embed="rId3"/>
          <a:stretch>
            <a:fillRect/>
          </a:stretch>
        </p:blipFill>
        <p:spPr>
          <a:xfrm>
            <a:off x="1805464" y="3223779"/>
            <a:ext cx="3143250" cy="3181350"/>
          </a:xfrm>
          <a:prstGeom prst="rect">
            <a:avLst/>
          </a:prstGeom>
        </p:spPr>
      </p:pic>
    </p:spTree>
    <p:extLst>
      <p:ext uri="{BB962C8B-B14F-4D97-AF65-F5344CB8AC3E}">
        <p14:creationId xmlns:p14="http://schemas.microsoft.com/office/powerpoint/2010/main" val="22475284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13EC-C4F9-1F18-EE79-DD1645D1D2A1}"/>
              </a:ext>
            </a:extLst>
          </p:cNvPr>
          <p:cNvSpPr>
            <a:spLocks noGrp="1"/>
          </p:cNvSpPr>
          <p:nvPr>
            <p:ph type="title"/>
          </p:nvPr>
        </p:nvSpPr>
        <p:spPr/>
        <p:txBody>
          <a:bodyPr>
            <a:normAutofit/>
          </a:bodyPr>
          <a:lstStyle/>
          <a:p>
            <a:r>
              <a:rPr lang="en-US" sz="2000" b="1" dirty="0">
                <a:latin typeface="Arial"/>
                <a:cs typeface="Arial"/>
                <a:sym typeface="Arial"/>
              </a:rPr>
              <a:t>Joe’s </a:t>
            </a:r>
            <a:r>
              <a:rPr lang="en-US" sz="2000" b="1" dirty="0">
                <a:solidFill>
                  <a:srgbClr val="374151"/>
                </a:solidFill>
                <a:latin typeface="Arial"/>
                <a:cs typeface="Arial"/>
                <a:sym typeface="Arial"/>
              </a:rPr>
              <a:t>S</a:t>
            </a:r>
            <a:r>
              <a:rPr lang="en-US" sz="2000" b="1" dirty="0">
                <a:solidFill>
                  <a:srgbClr val="374151"/>
                </a:solidFill>
                <a:latin typeface="Arial"/>
                <a:ea typeface="Arial"/>
                <a:cs typeface="Arial"/>
                <a:sym typeface="Arial"/>
              </a:rPr>
              <a:t>pike And Channel Fades</a:t>
            </a:r>
            <a:br>
              <a:rPr lang="en-US" sz="1000" dirty="0"/>
            </a:br>
            <a:endParaRPr lang="en-US" sz="2000" dirty="0"/>
          </a:p>
        </p:txBody>
      </p:sp>
      <p:sp>
        <p:nvSpPr>
          <p:cNvPr id="3" name="Text Placeholder 2">
            <a:extLst>
              <a:ext uri="{FF2B5EF4-FFF2-40B4-BE49-F238E27FC236}">
                <a16:creationId xmlns:a16="http://schemas.microsoft.com/office/drawing/2014/main" id="{146530F3-C4C6-36E4-C6AF-CD8C345E6581}"/>
              </a:ext>
            </a:extLst>
          </p:cNvPr>
          <p:cNvSpPr>
            <a:spLocks noGrp="1"/>
          </p:cNvSpPr>
          <p:nvPr>
            <p:ph type="body" idx="1"/>
          </p:nvPr>
        </p:nvSpPr>
        <p:spPr/>
        <p:txBody>
          <a:bodyPr>
            <a:normAutofit/>
          </a:bodyPr>
          <a:lstStyle/>
          <a:p>
            <a:pPr>
              <a:buFont typeface="Arial" panose="020B0604020202020204" pitchFamily="34" charset="0"/>
              <a:buChar char="•"/>
            </a:pPr>
            <a:r>
              <a:rPr lang="en-US" sz="1200" dirty="0">
                <a:latin typeface="+mj-lt"/>
              </a:rPr>
              <a:t>Tips: Scalp only, and if the first trade is successful then keep shorting it on the next two – three bar rally. </a:t>
            </a:r>
          </a:p>
          <a:p>
            <a:pPr>
              <a:buFont typeface="Arial" panose="020B0604020202020204" pitchFamily="34" charset="0"/>
              <a:buChar char="•"/>
            </a:pPr>
            <a:r>
              <a:rPr lang="en-US" sz="1200" dirty="0">
                <a:latin typeface="+mj-lt"/>
              </a:rPr>
              <a:t>Turn one idea into 2x or 3x by continuing to short it if your previous short worked. Set your stop above the recent pivot high each time. </a:t>
            </a:r>
          </a:p>
        </p:txBody>
      </p:sp>
      <p:pic>
        <p:nvPicPr>
          <p:cNvPr id="6" name="Picture 5">
            <a:extLst>
              <a:ext uri="{FF2B5EF4-FFF2-40B4-BE49-F238E27FC236}">
                <a16:creationId xmlns:a16="http://schemas.microsoft.com/office/drawing/2014/main" id="{9055B050-5F3E-EDF3-DDE9-2FE6E37ED5AC}"/>
              </a:ext>
            </a:extLst>
          </p:cNvPr>
          <p:cNvPicPr>
            <a:picLocks noChangeAspect="1"/>
          </p:cNvPicPr>
          <p:nvPr/>
        </p:nvPicPr>
        <p:blipFill>
          <a:blip r:embed="rId3"/>
          <a:stretch>
            <a:fillRect/>
          </a:stretch>
        </p:blipFill>
        <p:spPr>
          <a:xfrm>
            <a:off x="5836083" y="3325283"/>
            <a:ext cx="3267075" cy="2914650"/>
          </a:xfrm>
          <a:prstGeom prst="rect">
            <a:avLst/>
          </a:prstGeom>
        </p:spPr>
      </p:pic>
      <p:pic>
        <p:nvPicPr>
          <p:cNvPr id="10" name="Picture 9">
            <a:extLst>
              <a:ext uri="{FF2B5EF4-FFF2-40B4-BE49-F238E27FC236}">
                <a16:creationId xmlns:a16="http://schemas.microsoft.com/office/drawing/2014/main" id="{0C6F0110-CB88-EEB0-3D2C-17F126C8D3F5}"/>
              </a:ext>
            </a:extLst>
          </p:cNvPr>
          <p:cNvPicPr>
            <a:picLocks noChangeAspect="1"/>
          </p:cNvPicPr>
          <p:nvPr/>
        </p:nvPicPr>
        <p:blipFill>
          <a:blip r:embed="rId4"/>
          <a:stretch>
            <a:fillRect/>
          </a:stretch>
        </p:blipFill>
        <p:spPr>
          <a:xfrm>
            <a:off x="1805464" y="3223779"/>
            <a:ext cx="3143250" cy="3181350"/>
          </a:xfrm>
          <a:prstGeom prst="rect">
            <a:avLst/>
          </a:prstGeom>
        </p:spPr>
      </p:pic>
    </p:spTree>
    <p:extLst>
      <p:ext uri="{BB962C8B-B14F-4D97-AF65-F5344CB8AC3E}">
        <p14:creationId xmlns:p14="http://schemas.microsoft.com/office/powerpoint/2010/main" val="21584721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13EC-C4F9-1F18-EE79-DD1645D1D2A1}"/>
              </a:ext>
            </a:extLst>
          </p:cNvPr>
          <p:cNvSpPr>
            <a:spLocks noGrp="1"/>
          </p:cNvSpPr>
          <p:nvPr>
            <p:ph type="title"/>
          </p:nvPr>
        </p:nvSpPr>
        <p:spPr/>
        <p:txBody>
          <a:bodyPr>
            <a:normAutofit/>
          </a:bodyPr>
          <a:lstStyle/>
          <a:p>
            <a:r>
              <a:rPr lang="en-US" sz="2000" b="1" dirty="0">
                <a:latin typeface="Arial"/>
                <a:cs typeface="Arial"/>
                <a:sym typeface="Arial"/>
              </a:rPr>
              <a:t>Fading Extreme Legs</a:t>
            </a:r>
            <a:br>
              <a:rPr lang="en-US" sz="1000" dirty="0"/>
            </a:br>
            <a:endParaRPr lang="en-US" sz="2000" dirty="0"/>
          </a:p>
        </p:txBody>
      </p:sp>
      <p:sp>
        <p:nvSpPr>
          <p:cNvPr id="3" name="Text Placeholder 2">
            <a:extLst>
              <a:ext uri="{FF2B5EF4-FFF2-40B4-BE49-F238E27FC236}">
                <a16:creationId xmlns:a16="http://schemas.microsoft.com/office/drawing/2014/main" id="{146530F3-C4C6-36E4-C6AF-CD8C345E6581}"/>
              </a:ext>
            </a:extLst>
          </p:cNvPr>
          <p:cNvSpPr>
            <a:spLocks noGrp="1"/>
          </p:cNvSpPr>
          <p:nvPr>
            <p:ph type="body" idx="1"/>
          </p:nvPr>
        </p:nvSpPr>
        <p:spPr/>
        <p:txBody>
          <a:bodyPr>
            <a:normAutofit/>
          </a:bodyPr>
          <a:lstStyle/>
          <a:p>
            <a:pPr>
              <a:buFont typeface="Arial" panose="020B0604020202020204" pitchFamily="34" charset="0"/>
              <a:buChar char="•"/>
            </a:pPr>
            <a:r>
              <a:rPr lang="en-US" sz="1200" dirty="0">
                <a:latin typeface="+mj-lt"/>
              </a:rPr>
              <a:t>Criteria: The trade must occur in the first hour of the day. The leg must have gone a long way and good volume. Connect the highs or lows of the of the first two bars. It will show you where it will reverse. </a:t>
            </a:r>
          </a:p>
          <a:p>
            <a:pPr>
              <a:buFont typeface="Arial" panose="020B0604020202020204" pitchFamily="34" charset="0"/>
              <a:buChar char="•"/>
            </a:pPr>
            <a:r>
              <a:rPr lang="en-US" sz="1200" dirty="0">
                <a:latin typeface="+mj-lt"/>
              </a:rPr>
              <a:t>Set your stop at the pivot low or high. </a:t>
            </a:r>
          </a:p>
          <a:p>
            <a:pPr>
              <a:buFont typeface="Arial" panose="020B0604020202020204" pitchFamily="34" charset="0"/>
              <a:buChar char="•"/>
            </a:pPr>
            <a:r>
              <a:rPr lang="en-US" sz="1200" dirty="0">
                <a:latin typeface="+mj-lt"/>
              </a:rPr>
              <a:t>45 degree slope is sustainable price action you want the slope to be a 70 – 80 degree slope. </a:t>
            </a:r>
          </a:p>
        </p:txBody>
      </p:sp>
      <p:pic>
        <p:nvPicPr>
          <p:cNvPr id="8" name="Picture 7">
            <a:extLst>
              <a:ext uri="{FF2B5EF4-FFF2-40B4-BE49-F238E27FC236}">
                <a16:creationId xmlns:a16="http://schemas.microsoft.com/office/drawing/2014/main" id="{ABE3BF57-2367-D39B-FD46-1C1CC7188A4B}"/>
              </a:ext>
            </a:extLst>
          </p:cNvPr>
          <p:cNvPicPr>
            <a:picLocks noChangeAspect="1"/>
          </p:cNvPicPr>
          <p:nvPr/>
        </p:nvPicPr>
        <p:blipFill>
          <a:blip r:embed="rId3"/>
          <a:stretch>
            <a:fillRect/>
          </a:stretch>
        </p:blipFill>
        <p:spPr>
          <a:xfrm>
            <a:off x="8153954" y="2650383"/>
            <a:ext cx="901269" cy="2676525"/>
          </a:xfrm>
          <a:prstGeom prst="rect">
            <a:avLst/>
          </a:prstGeom>
        </p:spPr>
      </p:pic>
    </p:spTree>
    <p:extLst>
      <p:ext uri="{BB962C8B-B14F-4D97-AF65-F5344CB8AC3E}">
        <p14:creationId xmlns:p14="http://schemas.microsoft.com/office/powerpoint/2010/main" val="17581174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13EC-C4F9-1F18-EE79-DD1645D1D2A1}"/>
              </a:ext>
            </a:extLst>
          </p:cNvPr>
          <p:cNvSpPr>
            <a:spLocks noGrp="1"/>
          </p:cNvSpPr>
          <p:nvPr>
            <p:ph type="title"/>
          </p:nvPr>
        </p:nvSpPr>
        <p:spPr/>
        <p:txBody>
          <a:bodyPr>
            <a:normAutofit/>
          </a:bodyPr>
          <a:lstStyle/>
          <a:p>
            <a:r>
              <a:rPr lang="en-US" sz="2000" b="1" dirty="0">
                <a:latin typeface="Arial"/>
                <a:cs typeface="Arial"/>
                <a:sym typeface="Arial"/>
              </a:rPr>
              <a:t>Fading Extreme Legs</a:t>
            </a:r>
            <a:br>
              <a:rPr lang="en-US" sz="1000" dirty="0"/>
            </a:br>
            <a:endParaRPr lang="en-US" sz="2000" dirty="0"/>
          </a:p>
        </p:txBody>
      </p:sp>
      <p:sp>
        <p:nvSpPr>
          <p:cNvPr id="3" name="Text Placeholder 2">
            <a:extLst>
              <a:ext uri="{FF2B5EF4-FFF2-40B4-BE49-F238E27FC236}">
                <a16:creationId xmlns:a16="http://schemas.microsoft.com/office/drawing/2014/main" id="{146530F3-C4C6-36E4-C6AF-CD8C345E6581}"/>
              </a:ext>
            </a:extLst>
          </p:cNvPr>
          <p:cNvSpPr>
            <a:spLocks noGrp="1"/>
          </p:cNvSpPr>
          <p:nvPr>
            <p:ph type="body" idx="1"/>
          </p:nvPr>
        </p:nvSpPr>
        <p:spPr/>
        <p:txBody>
          <a:bodyPr>
            <a:normAutofit/>
          </a:bodyPr>
          <a:lstStyle/>
          <a:p>
            <a:pPr>
              <a:buFont typeface="Arial" panose="020B0604020202020204" pitchFamily="34" charset="0"/>
              <a:buChar char="•"/>
            </a:pPr>
            <a:r>
              <a:rPr lang="en-US" sz="1200" dirty="0">
                <a:latin typeface="+mj-lt"/>
              </a:rPr>
              <a:t>Tips: Don’t buy just one cent over the trendline. Make sure it has really broken the trendline. </a:t>
            </a:r>
          </a:p>
          <a:p>
            <a:pPr>
              <a:buFont typeface="Arial" panose="020B0604020202020204" pitchFamily="34" charset="0"/>
              <a:buChar char="•"/>
            </a:pPr>
            <a:r>
              <a:rPr lang="en-US" sz="1200" dirty="0">
                <a:latin typeface="+mj-lt"/>
              </a:rPr>
              <a:t>Only lift your stop to your entry price if you have a successful scalping profit.</a:t>
            </a:r>
          </a:p>
          <a:p>
            <a:pPr>
              <a:buFont typeface="Arial" panose="020B0604020202020204" pitchFamily="34" charset="0"/>
              <a:buChar char="•"/>
            </a:pPr>
            <a:r>
              <a:rPr lang="en-US" sz="1200" dirty="0">
                <a:latin typeface="+mj-lt"/>
              </a:rPr>
              <a:t>If your risking 1 scalp 1 for your risk to reward.</a:t>
            </a:r>
          </a:p>
          <a:p>
            <a:pPr>
              <a:buFont typeface="Arial" panose="020B0604020202020204" pitchFamily="34" charset="0"/>
              <a:buChar char="•"/>
            </a:pPr>
            <a:r>
              <a:rPr lang="en-US" sz="1200" dirty="0">
                <a:latin typeface="+mj-lt"/>
              </a:rPr>
              <a:t>Wait until the bar open outside of the trendline to make sure if you need to.</a:t>
            </a:r>
          </a:p>
          <a:p>
            <a:pPr>
              <a:buFont typeface="Arial" panose="020B0604020202020204" pitchFamily="34" charset="0"/>
              <a:buChar char="•"/>
            </a:pPr>
            <a:r>
              <a:rPr lang="en-US" sz="1200" dirty="0">
                <a:latin typeface="+mj-lt"/>
              </a:rPr>
              <a:t>Buying a trendline breakout retest will give you a better risk to reward. </a:t>
            </a:r>
          </a:p>
          <a:p>
            <a:pPr>
              <a:buFont typeface="Arial" panose="020B0604020202020204" pitchFamily="34" charset="0"/>
              <a:buChar char="•"/>
            </a:pPr>
            <a:endParaRPr lang="en-US" sz="1200" dirty="0">
              <a:latin typeface="+mj-lt"/>
            </a:endParaRPr>
          </a:p>
          <a:p>
            <a:pPr>
              <a:buFont typeface="Arial" panose="020B0604020202020204" pitchFamily="34" charset="0"/>
              <a:buChar char="•"/>
            </a:pPr>
            <a:endParaRPr lang="en-US" sz="1200" dirty="0">
              <a:latin typeface="+mj-lt"/>
            </a:endParaRPr>
          </a:p>
        </p:txBody>
      </p:sp>
      <p:pic>
        <p:nvPicPr>
          <p:cNvPr id="8" name="Picture 7">
            <a:extLst>
              <a:ext uri="{FF2B5EF4-FFF2-40B4-BE49-F238E27FC236}">
                <a16:creationId xmlns:a16="http://schemas.microsoft.com/office/drawing/2014/main" id="{ABE3BF57-2367-D39B-FD46-1C1CC7188A4B}"/>
              </a:ext>
            </a:extLst>
          </p:cNvPr>
          <p:cNvPicPr>
            <a:picLocks noChangeAspect="1"/>
          </p:cNvPicPr>
          <p:nvPr/>
        </p:nvPicPr>
        <p:blipFill>
          <a:blip r:embed="rId3"/>
          <a:stretch>
            <a:fillRect/>
          </a:stretch>
        </p:blipFill>
        <p:spPr>
          <a:xfrm>
            <a:off x="6964347" y="2650383"/>
            <a:ext cx="883513" cy="2676525"/>
          </a:xfrm>
          <a:prstGeom prst="rect">
            <a:avLst/>
          </a:prstGeom>
        </p:spPr>
      </p:pic>
    </p:spTree>
    <p:extLst>
      <p:ext uri="{BB962C8B-B14F-4D97-AF65-F5344CB8AC3E}">
        <p14:creationId xmlns:p14="http://schemas.microsoft.com/office/powerpoint/2010/main" val="17363378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13EC-C4F9-1F18-EE79-DD1645D1D2A1}"/>
              </a:ext>
            </a:extLst>
          </p:cNvPr>
          <p:cNvSpPr>
            <a:spLocks noGrp="1"/>
          </p:cNvSpPr>
          <p:nvPr>
            <p:ph type="title"/>
          </p:nvPr>
        </p:nvSpPr>
        <p:spPr/>
        <p:txBody>
          <a:bodyPr>
            <a:normAutofit/>
          </a:bodyPr>
          <a:lstStyle/>
          <a:p>
            <a:r>
              <a:rPr lang="en-US" sz="2000" b="1" dirty="0">
                <a:latin typeface="Arial"/>
                <a:cs typeface="Arial"/>
                <a:sym typeface="Arial"/>
              </a:rPr>
              <a:t>Tails </a:t>
            </a:r>
            <a:br>
              <a:rPr lang="en-US" sz="1000" dirty="0"/>
            </a:br>
            <a:endParaRPr lang="en-US" sz="2000" dirty="0"/>
          </a:p>
        </p:txBody>
      </p:sp>
      <p:sp>
        <p:nvSpPr>
          <p:cNvPr id="3" name="Text Placeholder 2">
            <a:extLst>
              <a:ext uri="{FF2B5EF4-FFF2-40B4-BE49-F238E27FC236}">
                <a16:creationId xmlns:a16="http://schemas.microsoft.com/office/drawing/2014/main" id="{146530F3-C4C6-36E4-C6AF-CD8C345E6581}"/>
              </a:ext>
            </a:extLst>
          </p:cNvPr>
          <p:cNvSpPr>
            <a:spLocks noGrp="1"/>
          </p:cNvSpPr>
          <p:nvPr>
            <p:ph type="body" idx="1"/>
          </p:nvPr>
        </p:nvSpPr>
        <p:spPr/>
        <p:txBody>
          <a:bodyPr>
            <a:normAutofit/>
          </a:bodyPr>
          <a:lstStyle/>
          <a:p>
            <a:pPr>
              <a:buFont typeface="Arial" panose="020B0604020202020204" pitchFamily="34" charset="0"/>
              <a:buChar char="•"/>
            </a:pPr>
            <a:r>
              <a:rPr lang="en-US" sz="1200" dirty="0">
                <a:latin typeface="+mj-lt"/>
              </a:rPr>
              <a:t>Criteria: The leg down must have gone a long way and have multiple red bars, it should have decent volume as well. The size of the tail matters 0.15% or greater. </a:t>
            </a:r>
          </a:p>
          <a:p>
            <a:pPr>
              <a:buFont typeface="Arial" panose="020B0604020202020204" pitchFamily="34" charset="0"/>
              <a:buChar char="•"/>
            </a:pPr>
            <a:r>
              <a:rPr lang="en-US" sz="1200" dirty="0">
                <a:latin typeface="+mj-lt"/>
              </a:rPr>
              <a:t>Buy at the close of the tail and risk vs. the low of the move. </a:t>
            </a:r>
          </a:p>
          <a:p>
            <a:pPr>
              <a:buFont typeface="Arial" panose="020B0604020202020204" pitchFamily="34" charset="0"/>
              <a:buChar char="•"/>
            </a:pPr>
            <a:r>
              <a:rPr lang="en-US" sz="1200" dirty="0">
                <a:latin typeface="+mj-lt"/>
              </a:rPr>
              <a:t>On the profit side, can scalp and swing the position. </a:t>
            </a:r>
          </a:p>
        </p:txBody>
      </p:sp>
      <p:pic>
        <p:nvPicPr>
          <p:cNvPr id="5" name="Picture 4">
            <a:extLst>
              <a:ext uri="{FF2B5EF4-FFF2-40B4-BE49-F238E27FC236}">
                <a16:creationId xmlns:a16="http://schemas.microsoft.com/office/drawing/2014/main" id="{630BA8B4-6708-10FB-E4D6-D0ABDC12831B}"/>
              </a:ext>
            </a:extLst>
          </p:cNvPr>
          <p:cNvPicPr>
            <a:picLocks noChangeAspect="1"/>
          </p:cNvPicPr>
          <p:nvPr/>
        </p:nvPicPr>
        <p:blipFill>
          <a:blip r:embed="rId3"/>
          <a:stretch>
            <a:fillRect/>
          </a:stretch>
        </p:blipFill>
        <p:spPr>
          <a:xfrm>
            <a:off x="6299214" y="2638668"/>
            <a:ext cx="1610789" cy="3319202"/>
          </a:xfrm>
          <a:prstGeom prst="rect">
            <a:avLst/>
          </a:prstGeom>
        </p:spPr>
      </p:pic>
    </p:spTree>
    <p:extLst>
      <p:ext uri="{BB962C8B-B14F-4D97-AF65-F5344CB8AC3E}">
        <p14:creationId xmlns:p14="http://schemas.microsoft.com/office/powerpoint/2010/main" val="19689822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13EC-C4F9-1F18-EE79-DD1645D1D2A1}"/>
              </a:ext>
            </a:extLst>
          </p:cNvPr>
          <p:cNvSpPr>
            <a:spLocks noGrp="1"/>
          </p:cNvSpPr>
          <p:nvPr>
            <p:ph type="title"/>
          </p:nvPr>
        </p:nvSpPr>
        <p:spPr/>
        <p:txBody>
          <a:bodyPr>
            <a:normAutofit/>
          </a:bodyPr>
          <a:lstStyle/>
          <a:p>
            <a:r>
              <a:rPr lang="en-US" sz="2000" b="1" dirty="0">
                <a:latin typeface="Arial"/>
                <a:cs typeface="Arial"/>
                <a:sym typeface="Arial"/>
              </a:rPr>
              <a:t>Tails</a:t>
            </a:r>
            <a:br>
              <a:rPr lang="en-US" sz="1000" dirty="0"/>
            </a:br>
            <a:endParaRPr lang="en-US" sz="2000" dirty="0"/>
          </a:p>
        </p:txBody>
      </p:sp>
      <p:sp>
        <p:nvSpPr>
          <p:cNvPr id="3" name="Text Placeholder 2">
            <a:extLst>
              <a:ext uri="{FF2B5EF4-FFF2-40B4-BE49-F238E27FC236}">
                <a16:creationId xmlns:a16="http://schemas.microsoft.com/office/drawing/2014/main" id="{146530F3-C4C6-36E4-C6AF-CD8C345E6581}"/>
              </a:ext>
            </a:extLst>
          </p:cNvPr>
          <p:cNvSpPr>
            <a:spLocks noGrp="1"/>
          </p:cNvSpPr>
          <p:nvPr>
            <p:ph type="body" idx="1"/>
          </p:nvPr>
        </p:nvSpPr>
        <p:spPr/>
        <p:txBody>
          <a:bodyPr>
            <a:normAutofit/>
          </a:bodyPr>
          <a:lstStyle/>
          <a:p>
            <a:pPr>
              <a:buFont typeface="Arial" panose="020B0604020202020204" pitchFamily="34" charset="0"/>
              <a:buChar char="•"/>
            </a:pPr>
            <a:r>
              <a:rPr lang="en-US" sz="1200" dirty="0">
                <a:latin typeface="+mj-lt"/>
              </a:rPr>
              <a:t>Tips: Never hold your position past the low of the tail. Always trim and reinitiate. </a:t>
            </a:r>
          </a:p>
          <a:p>
            <a:pPr>
              <a:buFont typeface="Arial" panose="020B0604020202020204" pitchFamily="34" charset="0"/>
              <a:buChar char="•"/>
            </a:pPr>
            <a:r>
              <a:rPr lang="en-US" sz="1200" dirty="0">
                <a:latin typeface="+mj-lt"/>
              </a:rPr>
              <a:t>If you scalp make sure it’s a 1 to 1 risk to reward. </a:t>
            </a:r>
          </a:p>
          <a:p>
            <a:pPr>
              <a:buFont typeface="Arial" panose="020B0604020202020204" pitchFamily="34" charset="0"/>
              <a:buChar char="•"/>
            </a:pPr>
            <a:r>
              <a:rPr lang="en-US" sz="1200" dirty="0">
                <a:latin typeface="+mj-lt"/>
              </a:rPr>
              <a:t>If you swing make sure sell some higher and then trail using pivots. </a:t>
            </a:r>
          </a:p>
          <a:p>
            <a:pPr>
              <a:buFont typeface="Arial" panose="020B0604020202020204" pitchFamily="34" charset="0"/>
              <a:buChar char="•"/>
            </a:pPr>
            <a:r>
              <a:rPr lang="en-US" sz="1200" dirty="0">
                <a:latin typeface="+mj-lt"/>
              </a:rPr>
              <a:t>Make sure you wait for the bar to close before buying. </a:t>
            </a:r>
          </a:p>
          <a:p>
            <a:pPr>
              <a:buFont typeface="Arial" panose="020B0604020202020204" pitchFamily="34" charset="0"/>
              <a:buChar char="•"/>
            </a:pPr>
            <a:endParaRPr lang="en-US" sz="1200" dirty="0">
              <a:latin typeface="+mj-lt"/>
            </a:endParaRPr>
          </a:p>
        </p:txBody>
      </p:sp>
      <p:pic>
        <p:nvPicPr>
          <p:cNvPr id="5" name="Picture 4">
            <a:extLst>
              <a:ext uri="{FF2B5EF4-FFF2-40B4-BE49-F238E27FC236}">
                <a16:creationId xmlns:a16="http://schemas.microsoft.com/office/drawing/2014/main" id="{630BA8B4-6708-10FB-E4D6-D0ABDC12831B}"/>
              </a:ext>
            </a:extLst>
          </p:cNvPr>
          <p:cNvPicPr>
            <a:picLocks noChangeAspect="1"/>
          </p:cNvPicPr>
          <p:nvPr/>
        </p:nvPicPr>
        <p:blipFill>
          <a:blip r:embed="rId3"/>
          <a:stretch>
            <a:fillRect/>
          </a:stretch>
        </p:blipFill>
        <p:spPr>
          <a:xfrm>
            <a:off x="6299214" y="2638668"/>
            <a:ext cx="1610789" cy="3319202"/>
          </a:xfrm>
          <a:prstGeom prst="rect">
            <a:avLst/>
          </a:prstGeom>
        </p:spPr>
      </p:pic>
    </p:spTree>
    <p:extLst>
      <p:ext uri="{BB962C8B-B14F-4D97-AF65-F5344CB8AC3E}">
        <p14:creationId xmlns:p14="http://schemas.microsoft.com/office/powerpoint/2010/main" val="215785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My trading strategies</a:t>
            </a:r>
            <a:endParaRPr sz="2000"/>
          </a:p>
        </p:txBody>
      </p:sp>
      <p:sp>
        <p:nvSpPr>
          <p:cNvPr id="188" name="Google Shape;188;p14"/>
          <p:cNvSpPr txBox="1">
            <a:spLocks noGrp="1"/>
          </p:cNvSpPr>
          <p:nvPr>
            <p:ph type="body" idx="1"/>
          </p:nvPr>
        </p:nvSpPr>
        <p:spPr>
          <a:xfrm>
            <a:off x="1337911" y="2108201"/>
            <a:ext cx="4212657" cy="4463196"/>
          </a:xfrm>
          <a:prstGeom prst="rect">
            <a:avLst/>
          </a:prstGeom>
          <a:noFill/>
          <a:ln>
            <a:noFill/>
          </a:ln>
        </p:spPr>
        <p:txBody>
          <a:bodyPr spcFirstLastPara="1" wrap="square" lIns="0" tIns="45700" rIns="0" bIns="45700" anchor="t" anchorCtr="0">
            <a:normAutofit fontScale="70000" lnSpcReduction="20000"/>
          </a:bodyPr>
          <a:lstStyle/>
          <a:p>
            <a:pPr marL="91440" lvl="0" indent="-102235" algn="l" rtl="0">
              <a:lnSpc>
                <a:spcPct val="110000"/>
              </a:lnSpc>
              <a:spcBef>
                <a:spcPts val="0"/>
              </a:spcBef>
              <a:spcAft>
                <a:spcPts val="0"/>
              </a:spcAft>
              <a:buSzPct val="100000"/>
              <a:buFont typeface="Arial"/>
              <a:buChar char="•"/>
            </a:pPr>
            <a:r>
              <a:rPr lang="en-US" sz="2300" b="0" i="0" dirty="0">
                <a:solidFill>
                  <a:srgbClr val="374151"/>
                </a:solidFill>
                <a:latin typeface="Arial"/>
                <a:ea typeface="Arial"/>
                <a:cs typeface="Arial"/>
                <a:sym typeface="Arial"/>
              </a:rPr>
              <a:t>Gil special </a:t>
            </a:r>
            <a:endParaRPr dirty="0"/>
          </a:p>
          <a:p>
            <a:pPr marL="91440" lvl="0" indent="-102235" algn="l" rtl="0">
              <a:lnSpc>
                <a:spcPct val="110000"/>
              </a:lnSpc>
              <a:spcBef>
                <a:spcPts val="1400"/>
              </a:spcBef>
              <a:spcAft>
                <a:spcPts val="0"/>
              </a:spcAft>
              <a:buSzPct val="100000"/>
              <a:buFont typeface="Arial"/>
              <a:buChar char="•"/>
            </a:pPr>
            <a:r>
              <a:rPr lang="en-US" sz="2300" b="0" i="0" dirty="0">
                <a:solidFill>
                  <a:srgbClr val="374151"/>
                </a:solidFill>
                <a:latin typeface="Arial"/>
                <a:ea typeface="Arial"/>
                <a:cs typeface="Arial"/>
                <a:sym typeface="Arial"/>
              </a:rPr>
              <a:t>Mark’s spike and channel</a:t>
            </a:r>
            <a:endParaRPr dirty="0"/>
          </a:p>
          <a:p>
            <a:pPr marL="91440" lvl="0" indent="-102235" algn="l" rtl="0">
              <a:lnSpc>
                <a:spcPct val="110000"/>
              </a:lnSpc>
              <a:spcBef>
                <a:spcPts val="1400"/>
              </a:spcBef>
              <a:spcAft>
                <a:spcPts val="0"/>
              </a:spcAft>
              <a:buSzPct val="100000"/>
              <a:buFont typeface="Arial"/>
              <a:buChar char="•"/>
            </a:pPr>
            <a:r>
              <a:rPr lang="en-US" sz="2300" dirty="0">
                <a:solidFill>
                  <a:srgbClr val="374151"/>
                </a:solidFill>
                <a:latin typeface="Arial"/>
                <a:ea typeface="Arial"/>
                <a:cs typeface="Arial"/>
                <a:sym typeface="Arial"/>
              </a:rPr>
              <a:t>Joe’s spike and channel fades</a:t>
            </a:r>
            <a:endParaRPr dirty="0"/>
          </a:p>
          <a:p>
            <a:pPr marL="91440" lvl="0" indent="-102235" algn="l" rtl="0">
              <a:lnSpc>
                <a:spcPct val="110000"/>
              </a:lnSpc>
              <a:spcBef>
                <a:spcPts val="1400"/>
              </a:spcBef>
              <a:spcAft>
                <a:spcPts val="0"/>
              </a:spcAft>
              <a:buSzPct val="100000"/>
              <a:buFont typeface="Arial"/>
              <a:buChar char="•"/>
            </a:pPr>
            <a:r>
              <a:rPr lang="en-US" sz="2300" b="0" i="0" dirty="0">
                <a:solidFill>
                  <a:srgbClr val="374151"/>
                </a:solidFill>
                <a:latin typeface="Arial"/>
                <a:ea typeface="Arial"/>
                <a:cs typeface="Arial"/>
                <a:sym typeface="Arial"/>
              </a:rPr>
              <a:t>Petak’s opener</a:t>
            </a:r>
            <a:endParaRPr dirty="0"/>
          </a:p>
          <a:p>
            <a:pPr marL="91440" lvl="0" indent="-102235" algn="l" rtl="0">
              <a:lnSpc>
                <a:spcPct val="110000"/>
              </a:lnSpc>
              <a:spcBef>
                <a:spcPts val="1400"/>
              </a:spcBef>
              <a:spcAft>
                <a:spcPts val="0"/>
              </a:spcAft>
              <a:buSzPct val="100000"/>
              <a:buFont typeface="Arial"/>
              <a:buChar char="•"/>
            </a:pPr>
            <a:r>
              <a:rPr lang="en-US" sz="2300" dirty="0">
                <a:solidFill>
                  <a:srgbClr val="374151"/>
                </a:solidFill>
                <a:latin typeface="Arial"/>
                <a:ea typeface="Arial"/>
                <a:cs typeface="Arial"/>
                <a:sym typeface="Arial"/>
              </a:rPr>
              <a:t>Mid day event-driven news</a:t>
            </a:r>
            <a:endParaRPr dirty="0"/>
          </a:p>
          <a:p>
            <a:pPr marL="91440" lvl="0" indent="-102235" algn="l" rtl="0">
              <a:lnSpc>
                <a:spcPct val="110000"/>
              </a:lnSpc>
              <a:spcBef>
                <a:spcPts val="1400"/>
              </a:spcBef>
              <a:spcAft>
                <a:spcPts val="0"/>
              </a:spcAft>
              <a:buSzPct val="100000"/>
              <a:buFont typeface="Arial"/>
              <a:buChar char="•"/>
            </a:pPr>
            <a:r>
              <a:rPr lang="en-US" sz="2300" dirty="0">
                <a:solidFill>
                  <a:srgbClr val="374151"/>
                </a:solidFill>
                <a:latin typeface="Arial"/>
                <a:ea typeface="Arial"/>
                <a:cs typeface="Arial"/>
                <a:sym typeface="Arial"/>
              </a:rPr>
              <a:t>Fading extreme moves</a:t>
            </a:r>
            <a:endParaRPr dirty="0"/>
          </a:p>
          <a:p>
            <a:pPr marL="91440" lvl="0" indent="-102235" algn="l" rtl="0">
              <a:lnSpc>
                <a:spcPct val="110000"/>
              </a:lnSpc>
              <a:spcBef>
                <a:spcPts val="1400"/>
              </a:spcBef>
              <a:spcAft>
                <a:spcPts val="0"/>
              </a:spcAft>
              <a:buSzPct val="100000"/>
              <a:buFont typeface="Arial"/>
              <a:buChar char="•"/>
            </a:pPr>
            <a:r>
              <a:rPr lang="en-US" sz="2300" dirty="0">
                <a:solidFill>
                  <a:srgbClr val="374151"/>
                </a:solidFill>
                <a:latin typeface="Arial"/>
                <a:ea typeface="Arial"/>
                <a:cs typeface="Arial"/>
                <a:sym typeface="Arial"/>
              </a:rPr>
              <a:t>Failed breakouts in wedges</a:t>
            </a:r>
            <a:endParaRPr dirty="0"/>
          </a:p>
          <a:p>
            <a:pPr marL="91440" lvl="0" indent="-102235" algn="l" rtl="0">
              <a:lnSpc>
                <a:spcPct val="110000"/>
              </a:lnSpc>
              <a:spcBef>
                <a:spcPts val="1400"/>
              </a:spcBef>
              <a:spcAft>
                <a:spcPts val="0"/>
              </a:spcAft>
              <a:buSzPct val="100000"/>
              <a:buFont typeface="Arial"/>
              <a:buChar char="•"/>
            </a:pPr>
            <a:r>
              <a:rPr lang="en-US" sz="2300" b="0" i="0" dirty="0">
                <a:solidFill>
                  <a:srgbClr val="374151"/>
                </a:solidFill>
                <a:latin typeface="Arial"/>
                <a:ea typeface="Arial"/>
                <a:cs typeface="Arial"/>
                <a:sym typeface="Arial"/>
              </a:rPr>
              <a:t>Mean reversion vwap plays</a:t>
            </a:r>
            <a:endParaRPr dirty="0"/>
          </a:p>
          <a:p>
            <a:pPr marL="91440" lvl="0" indent="-102235" algn="l" rtl="0">
              <a:lnSpc>
                <a:spcPct val="110000"/>
              </a:lnSpc>
              <a:spcBef>
                <a:spcPts val="1400"/>
              </a:spcBef>
              <a:spcAft>
                <a:spcPts val="0"/>
              </a:spcAft>
              <a:buSzPct val="100000"/>
              <a:buFont typeface="Arial"/>
              <a:buChar char="•"/>
            </a:pPr>
            <a:r>
              <a:rPr lang="en-US" sz="2300" b="0" i="0" dirty="0">
                <a:solidFill>
                  <a:srgbClr val="374151"/>
                </a:solidFill>
                <a:latin typeface="Arial"/>
                <a:ea typeface="Arial"/>
                <a:cs typeface="Arial"/>
                <a:sym typeface="Arial"/>
              </a:rPr>
              <a:t>2 day and 3 day vwap bounces</a:t>
            </a:r>
            <a:endParaRPr dirty="0"/>
          </a:p>
          <a:p>
            <a:pPr marL="91440" lvl="0" indent="-102235" algn="l" rtl="0">
              <a:lnSpc>
                <a:spcPct val="110000"/>
              </a:lnSpc>
              <a:spcBef>
                <a:spcPts val="1400"/>
              </a:spcBef>
              <a:spcAft>
                <a:spcPts val="0"/>
              </a:spcAft>
              <a:buSzPct val="100000"/>
              <a:buFont typeface="Arial"/>
              <a:buChar char="•"/>
            </a:pPr>
            <a:r>
              <a:rPr lang="en-US" sz="2300" b="0" i="0" dirty="0">
                <a:solidFill>
                  <a:srgbClr val="374151"/>
                </a:solidFill>
                <a:latin typeface="Arial"/>
                <a:ea typeface="Arial"/>
                <a:cs typeface="Arial"/>
                <a:sym typeface="Arial"/>
              </a:rPr>
              <a:t>Tails in extended legs</a:t>
            </a:r>
            <a:endParaRPr dirty="0"/>
          </a:p>
          <a:p>
            <a:pPr marL="91440" lvl="0" indent="-102235" algn="l" rtl="0">
              <a:lnSpc>
                <a:spcPct val="110000"/>
              </a:lnSpc>
              <a:spcBef>
                <a:spcPts val="1400"/>
              </a:spcBef>
              <a:spcAft>
                <a:spcPts val="0"/>
              </a:spcAft>
              <a:buSzPct val="100000"/>
              <a:buFont typeface="Arial"/>
              <a:buChar char="•"/>
            </a:pPr>
            <a:r>
              <a:rPr lang="en-US" sz="2300" dirty="0">
                <a:solidFill>
                  <a:srgbClr val="374151"/>
                </a:solidFill>
                <a:latin typeface="Arial"/>
                <a:ea typeface="Arial"/>
                <a:cs typeface="Arial"/>
                <a:sym typeface="Arial"/>
              </a:rPr>
              <a:t>Supply and demand have to holds</a:t>
            </a:r>
            <a:endParaRPr sz="2300" b="0" i="0" dirty="0">
              <a:solidFill>
                <a:srgbClr val="374151"/>
              </a:solidFill>
              <a:latin typeface="Arial"/>
              <a:ea typeface="Arial"/>
              <a:cs typeface="Arial"/>
              <a:sym typeface="Arial"/>
            </a:endParaRPr>
          </a:p>
          <a:p>
            <a:pPr marL="91440" lvl="0" indent="-6984" algn="l" rtl="0">
              <a:lnSpc>
                <a:spcPct val="110000"/>
              </a:lnSpc>
              <a:spcBef>
                <a:spcPts val="1400"/>
              </a:spcBef>
              <a:spcAft>
                <a:spcPts val="0"/>
              </a:spcAft>
              <a:buSzPct val="100000"/>
              <a:buNone/>
            </a:pPr>
            <a:endParaRPr dirty="0"/>
          </a:p>
        </p:txBody>
      </p:sp>
      <p:pic>
        <p:nvPicPr>
          <p:cNvPr id="189" name="Google Shape;189;p14" descr="Image"/>
          <p:cNvPicPr preferRelativeResize="0"/>
          <p:nvPr/>
        </p:nvPicPr>
        <p:blipFill rotWithShape="1">
          <a:blip r:embed="rId3">
            <a:alphaModFix/>
          </a:blip>
          <a:srcRect/>
          <a:stretch/>
        </p:blipFill>
        <p:spPr>
          <a:xfrm>
            <a:off x="7933472" y="2108201"/>
            <a:ext cx="3222208" cy="32222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i="0" u="none" strike="noStrike">
                <a:solidFill>
                  <a:srgbClr val="000000"/>
                </a:solidFill>
                <a:latin typeface="Arial"/>
                <a:ea typeface="Arial"/>
                <a:cs typeface="Arial"/>
                <a:sym typeface="Arial"/>
              </a:rPr>
              <a:t>“A” Trade – Define Your Edge</a:t>
            </a:r>
            <a:endParaRPr sz="4800" b="1">
              <a:latin typeface="Arial"/>
              <a:ea typeface="Arial"/>
              <a:cs typeface="Arial"/>
              <a:sym typeface="Arial"/>
            </a:endParaRPr>
          </a:p>
        </p:txBody>
      </p:sp>
      <p:sp>
        <p:nvSpPr>
          <p:cNvPr id="195" name="Google Shape;195;p15"/>
          <p:cNvSpPr txBox="1">
            <a:spLocks noGrp="1"/>
          </p:cNvSpPr>
          <p:nvPr>
            <p:ph type="body" idx="1"/>
          </p:nvPr>
        </p:nvSpPr>
        <p:spPr>
          <a:xfrm>
            <a:off x="1097280" y="2108201"/>
            <a:ext cx="10058400" cy="4228431"/>
          </a:xfrm>
          <a:prstGeom prst="rect">
            <a:avLst/>
          </a:prstGeom>
          <a:noFill/>
          <a:ln>
            <a:noFill/>
          </a:ln>
        </p:spPr>
        <p:txBody>
          <a:bodyPr spcFirstLastPara="1" wrap="square" lIns="0" tIns="45700" rIns="0" bIns="45700" anchor="t" anchorCtr="0">
            <a:normAutofit lnSpcReduction="10000"/>
          </a:bodyPr>
          <a:lstStyle/>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Spike occurs near a previous pivot and/or correlate to a gap </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Stock is coming off its all-time high/or in top third of trading range</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Spike occurs in a bull flag or a larger double bottom </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Spike has many characteristics of a successful breakout</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Volume is above the moving average and large for the day in general</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Risk is under 10 cents per 100 shares</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Spikes have fail recently in the same direction</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Pullback goes sideways </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Others in their industry are moving too</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Risk to reward is at least 3 to 1</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Stock is the industry leader in terms of recent performance and market cap</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Stock has had 7 or more days down</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Market is in a bullish spike</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Should follow 10 EMA</a:t>
            </a:r>
            <a:endParaRPr/>
          </a:p>
          <a:p>
            <a:pPr marL="91440" lvl="0" indent="0" algn="l" rtl="0">
              <a:lnSpc>
                <a:spcPct val="110000"/>
              </a:lnSpc>
              <a:spcBef>
                <a:spcPts val="1200"/>
              </a:spcBef>
              <a:spcAft>
                <a:spcPts val="0"/>
              </a:spcAft>
              <a:buSzPts val="19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a:solidFill>
                  <a:srgbClr val="000000"/>
                </a:solidFill>
                <a:latin typeface="Arial"/>
                <a:ea typeface="Arial"/>
                <a:cs typeface="Arial"/>
                <a:sym typeface="Arial"/>
              </a:rPr>
              <a:t>Define Your “B” Setups</a:t>
            </a:r>
            <a:endParaRPr sz="2000" b="1">
              <a:latin typeface="Arial"/>
              <a:ea typeface="Arial"/>
              <a:cs typeface="Arial"/>
              <a:sym typeface="Arial"/>
            </a:endParaRPr>
          </a:p>
        </p:txBody>
      </p:sp>
      <p:sp>
        <p:nvSpPr>
          <p:cNvPr id="201" name="Google Shape;201;p1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Spike has many characteristics of a successful breakout</a:t>
            </a:r>
            <a:endParaRPr/>
          </a:p>
          <a:p>
            <a:pPr marL="457200" lvl="0" indent="-114300" algn="just"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Volume is not large</a:t>
            </a:r>
            <a:endParaRPr/>
          </a:p>
          <a:p>
            <a:pPr marL="457200" lvl="0" indent="-114300" algn="just"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Risk is under 40 cents per 100 shares</a:t>
            </a:r>
            <a:endParaRPr/>
          </a:p>
          <a:p>
            <a:pPr marL="457200" lvl="0" indent="-114300" algn="just"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Spike occurs in a falling knife or broken pattern</a:t>
            </a:r>
            <a:endParaRPr/>
          </a:p>
          <a:p>
            <a:pPr marL="457200" lvl="0" indent="-114300" algn="just"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Market is in a sideways trading range</a:t>
            </a:r>
            <a:endParaRPr/>
          </a:p>
          <a:p>
            <a:pPr marL="457200" lvl="0" indent="-114300" algn="just"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Risk to Reward is at least 2 to 1</a:t>
            </a:r>
            <a:endParaRPr/>
          </a:p>
          <a:p>
            <a:pPr marL="457200" lvl="0" indent="-114300" algn="just"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Stock is in middle of trading range</a:t>
            </a:r>
            <a:endParaRPr/>
          </a:p>
          <a:p>
            <a:pPr marL="457200" lvl="0" indent="-114300" algn="just"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Yesterday the stock had a strong rally </a:t>
            </a:r>
            <a:endParaRPr/>
          </a:p>
          <a:p>
            <a:pPr marL="91440" lvl="0" indent="0" algn="l" rtl="0">
              <a:lnSpc>
                <a:spcPct val="110000"/>
              </a:lnSpc>
              <a:spcBef>
                <a:spcPts val="1200"/>
              </a:spcBef>
              <a:spcAft>
                <a:spcPts val="0"/>
              </a:spcAft>
              <a:buSzPts val="19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a:solidFill>
                  <a:srgbClr val="000000"/>
                </a:solidFill>
                <a:latin typeface="Arial"/>
                <a:ea typeface="Arial"/>
                <a:cs typeface="Arial"/>
                <a:sym typeface="Arial"/>
              </a:rPr>
              <a:t>Define Your “C” Setups</a:t>
            </a:r>
            <a:endParaRPr sz="2000" b="1">
              <a:latin typeface="Arial"/>
              <a:ea typeface="Arial"/>
              <a:cs typeface="Arial"/>
              <a:sym typeface="Arial"/>
            </a:endParaRPr>
          </a:p>
        </p:txBody>
      </p:sp>
      <p:sp>
        <p:nvSpPr>
          <p:cNvPr id="207" name="Google Shape;207;p1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Stock’s overall trend is very bearish</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Stock is not close to any major pivot point or gap</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Stock is not industry leader </a:t>
            </a:r>
            <a:endParaRPr/>
          </a:p>
          <a:p>
            <a:pPr marL="457200" lvl="0" indent="-114300" algn="l" rtl="0">
              <a:lnSpc>
                <a:spcPct val="110000"/>
              </a:lnSpc>
              <a:spcBef>
                <a:spcPts val="0"/>
              </a:spcBef>
              <a:spcAft>
                <a:spcPts val="0"/>
              </a:spcAft>
              <a:buSzPts val="1800"/>
              <a:buFont typeface="Arial"/>
              <a:buChar char="•"/>
            </a:pPr>
            <a:r>
              <a:rPr lang="en-US" sz="1800" b="0" i="0" u="none" strike="noStrike">
                <a:solidFill>
                  <a:srgbClr val="000000"/>
                </a:solidFill>
                <a:latin typeface="Arial"/>
                <a:ea typeface="Arial"/>
                <a:cs typeface="Arial"/>
                <a:sym typeface="Arial"/>
              </a:rPr>
              <a:t>Market is in a bearish spike</a:t>
            </a:r>
            <a:endParaRPr/>
          </a:p>
          <a:p>
            <a:pPr marL="91440" lvl="0" indent="0" algn="l" rtl="0">
              <a:lnSpc>
                <a:spcPct val="110000"/>
              </a:lnSpc>
              <a:spcBef>
                <a:spcPts val="1200"/>
              </a:spcBef>
              <a:spcAft>
                <a:spcPts val="0"/>
              </a:spcAft>
              <a:buSzPts val="19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400"/>
              <a:buFont typeface="Arial"/>
              <a:buNone/>
            </a:pPr>
            <a:r>
              <a:rPr lang="en-US" sz="2400" b="1" i="0">
                <a:latin typeface="Arial"/>
                <a:ea typeface="Arial"/>
                <a:cs typeface="Arial"/>
                <a:sym typeface="Arial"/>
              </a:rPr>
              <a:t>Write </a:t>
            </a:r>
            <a:r>
              <a:rPr lang="en-US" sz="2400" b="1">
                <a:latin typeface="Arial"/>
                <a:ea typeface="Arial"/>
                <a:cs typeface="Arial"/>
                <a:sym typeface="Arial"/>
              </a:rPr>
              <a:t>D</a:t>
            </a:r>
            <a:r>
              <a:rPr lang="en-US" sz="2400" b="1" i="0">
                <a:latin typeface="Arial"/>
                <a:ea typeface="Arial"/>
                <a:cs typeface="Arial"/>
                <a:sym typeface="Arial"/>
              </a:rPr>
              <a:t>own Your Criteria for 'A' Setups and Evaluating Breakouts</a:t>
            </a:r>
            <a:endParaRPr sz="2400"/>
          </a:p>
        </p:txBody>
      </p:sp>
      <p:sp>
        <p:nvSpPr>
          <p:cNvPr id="213" name="Google Shape;213;p1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fontScale="92500" lnSpcReduction="20000"/>
          </a:bodyPr>
          <a:lstStyle/>
          <a:p>
            <a:pPr marL="91440" lvl="0" indent="-102552" algn="l" rtl="0">
              <a:lnSpc>
                <a:spcPct val="110000"/>
              </a:lnSpc>
              <a:spcBef>
                <a:spcPts val="0"/>
              </a:spcBef>
              <a:spcAft>
                <a:spcPts val="0"/>
              </a:spcAft>
              <a:buSzPct val="100000"/>
              <a:buFont typeface="Arial"/>
              <a:buChar char="•"/>
            </a:pPr>
            <a:r>
              <a:rPr lang="en-US" b="0" i="0">
                <a:solidFill>
                  <a:srgbClr val="374151"/>
                </a:solidFill>
                <a:latin typeface="Arial"/>
                <a:ea typeface="Arial"/>
                <a:cs typeface="Arial"/>
                <a:sym typeface="Arial"/>
              </a:rPr>
              <a:t>How many resistance lines did the spike break through?</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Does the spike end climactically? If yes, wait for 21 buy-setups.</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Are you feeling a sense of urgency to buy?</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After the breakout bar, do the next 2-3 bars have average to large bull bodies and small tails?</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Draw trend lines around the bars as trade management.</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Were scalpers successful on their breakout/spike scalps?</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Where is the stock coming from? Did the day open on a support line?</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Are other stocks in the industry moving too? Is it the strongest stock in the industry?</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Has the market been trending up for several days?</a:t>
            </a:r>
            <a:endParaRPr/>
          </a:p>
          <a:p>
            <a:pPr marL="91440" lvl="0" indent="0" algn="l" rtl="0">
              <a:lnSpc>
                <a:spcPct val="110000"/>
              </a:lnSpc>
              <a:spcBef>
                <a:spcPts val="1400"/>
              </a:spcBef>
              <a:spcAft>
                <a:spcPts val="0"/>
              </a:spcAft>
              <a:buSzPct val="100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400"/>
              <a:buFont typeface="Arial"/>
              <a:buNone/>
            </a:pPr>
            <a:r>
              <a:rPr lang="en-US" sz="2400" b="1" i="0">
                <a:latin typeface="Arial"/>
                <a:ea typeface="Arial"/>
                <a:cs typeface="Arial"/>
                <a:sym typeface="Arial"/>
              </a:rPr>
              <a:t>Write </a:t>
            </a:r>
            <a:r>
              <a:rPr lang="en-US" sz="2400" b="1">
                <a:latin typeface="Arial"/>
                <a:ea typeface="Arial"/>
                <a:cs typeface="Arial"/>
                <a:sym typeface="Arial"/>
              </a:rPr>
              <a:t>D</a:t>
            </a:r>
            <a:r>
              <a:rPr lang="en-US" sz="2400" b="1" i="0">
                <a:latin typeface="Arial"/>
                <a:ea typeface="Arial"/>
                <a:cs typeface="Arial"/>
                <a:sym typeface="Arial"/>
              </a:rPr>
              <a:t>own Your Criteria for 'A' Setups and Evaluating Breakouts</a:t>
            </a:r>
            <a:endParaRPr sz="2400"/>
          </a:p>
        </p:txBody>
      </p:sp>
      <p:sp>
        <p:nvSpPr>
          <p:cNvPr id="219" name="Google Shape;219;p1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fontScale="92500" lnSpcReduction="20000"/>
          </a:bodyPr>
          <a:lstStyle/>
          <a:p>
            <a:pPr marL="91440" lvl="0" indent="-102552" algn="l" rtl="0">
              <a:lnSpc>
                <a:spcPct val="110000"/>
              </a:lnSpc>
              <a:spcBef>
                <a:spcPts val="0"/>
              </a:spcBef>
              <a:spcAft>
                <a:spcPts val="0"/>
              </a:spcAft>
              <a:buSzPct val="100000"/>
              <a:buFont typeface="Arial"/>
              <a:buChar char="•"/>
            </a:pPr>
            <a:r>
              <a:rPr lang="en-US" b="0" i="0">
                <a:solidFill>
                  <a:srgbClr val="374151"/>
                </a:solidFill>
                <a:latin typeface="Arial"/>
                <a:ea typeface="Arial"/>
                <a:cs typeface="Arial"/>
                <a:sym typeface="Arial"/>
              </a:rPr>
              <a:t>Does the overall picture on the daily chart look like the strongest of the group?</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Does the daily chart show a double bottom or bull flag?</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Is the stock in the top third of its trading range?</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Does the daily have a rounding bottom and not a V bottom?</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Has it recently broken the downward trend line?</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Any signs of Relative Strength?</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Does the 15/60/daily minute chart show relative strength or a buy signal?</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If the breakout bar pulls back more than two-thirds of the bar height, it's bad.</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If the breakout bar pulls back for at least a third of its height 2 or more times, it's bad.</a:t>
            </a:r>
            <a:endParaRPr/>
          </a:p>
          <a:p>
            <a:pPr marL="91440" lvl="0" indent="0" algn="l" rtl="0">
              <a:lnSpc>
                <a:spcPct val="110000"/>
              </a:lnSpc>
              <a:spcBef>
                <a:spcPts val="1400"/>
              </a:spcBef>
              <a:spcAft>
                <a:spcPts val="0"/>
              </a:spcAft>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i="0" u="none" strike="noStrike">
                <a:solidFill>
                  <a:srgbClr val="000000"/>
                </a:solidFill>
                <a:latin typeface="Arial"/>
                <a:ea typeface="Arial"/>
                <a:cs typeface="Arial"/>
                <a:sym typeface="Arial"/>
              </a:rPr>
              <a:t>How to be a Super-trader</a:t>
            </a:r>
            <a:endParaRPr sz="4800">
              <a:latin typeface="Arial"/>
              <a:ea typeface="Arial"/>
              <a:cs typeface="Arial"/>
              <a:sym typeface="Arial"/>
            </a:endParaRPr>
          </a:p>
        </p:txBody>
      </p:sp>
      <p:sp>
        <p:nvSpPr>
          <p:cNvPr id="107" name="Google Shape;107;p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Constant improvement: prediction, chart understanding, trading psychology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Practice meditation</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Maintain carefree, confident mindset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Emphasize objectivity: access all market knowledge without fear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Monitor emotional state: avoid trading if not carefree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Gauge emotional temperature: 1 (carefree) to 10 (upset)</a:t>
            </a:r>
            <a:endParaRPr/>
          </a:p>
          <a:p>
            <a:pPr marL="91440" lvl="0" indent="-120650" algn="l" rtl="0">
              <a:lnSpc>
                <a:spcPct val="110000"/>
              </a:lnSpc>
              <a:spcBef>
                <a:spcPts val="1400"/>
              </a:spcBef>
              <a:spcAft>
                <a:spcPts val="0"/>
              </a:spcAft>
              <a:buSzPts val="1900"/>
              <a:buFont typeface="Arial"/>
              <a:buChar char="•"/>
            </a:pPr>
            <a:r>
              <a:rPr lang="en-US">
                <a:solidFill>
                  <a:srgbClr val="374151"/>
                </a:solidFill>
                <a:latin typeface="Arial"/>
                <a:ea typeface="Arial"/>
                <a:cs typeface="Arial"/>
                <a:sym typeface="Arial"/>
              </a:rPr>
              <a:t>Monitor your heart rate</a:t>
            </a:r>
            <a:endParaRPr b="0" i="0">
              <a:solidFill>
                <a:srgbClr val="374151"/>
              </a:solidFill>
              <a:latin typeface="Arial"/>
              <a:ea typeface="Arial"/>
              <a:cs typeface="Arial"/>
              <a:sym typeface="Arial"/>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Early Signs a Bullish Breakout will have Legs</a:t>
            </a:r>
            <a:endParaRPr/>
          </a:p>
        </p:txBody>
      </p:sp>
      <p:pic>
        <p:nvPicPr>
          <p:cNvPr id="225" name="Google Shape;225;p20"/>
          <p:cNvPicPr preferRelativeResize="0">
            <a:picLocks noGrp="1"/>
          </p:cNvPicPr>
          <p:nvPr>
            <p:ph type="body" idx="1"/>
          </p:nvPr>
        </p:nvPicPr>
        <p:blipFill rotWithShape="1">
          <a:blip r:embed="rId3">
            <a:alphaModFix/>
          </a:blip>
          <a:srcRect/>
          <a:stretch/>
        </p:blipFill>
        <p:spPr>
          <a:xfrm>
            <a:off x="5121812" y="1379621"/>
            <a:ext cx="6426722" cy="3831123"/>
          </a:xfrm>
          <a:prstGeom prst="rect">
            <a:avLst/>
          </a:prstGeom>
          <a:noFill/>
          <a:ln>
            <a:noFill/>
          </a:ln>
        </p:spPr>
      </p:pic>
      <p:sp>
        <p:nvSpPr>
          <p:cNvPr id="226" name="Google Shape;226;p20"/>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Recognizing a Strong Bull Breakout - Bar and Volume Characteristics</a:t>
            </a:r>
            <a:endParaRPr sz="2000"/>
          </a:p>
        </p:txBody>
      </p:sp>
      <p:sp>
        <p:nvSpPr>
          <p:cNvPr id="232" name="Google Shape;232;p21"/>
          <p:cNvSpPr txBox="1">
            <a:spLocks noGrp="1"/>
          </p:cNvSpPr>
          <p:nvPr>
            <p:ph type="body" idx="1"/>
          </p:nvPr>
        </p:nvSpPr>
        <p:spPr>
          <a:xfrm>
            <a:off x="1097280" y="2108201"/>
            <a:ext cx="5111015"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breakout bar has a large bull trend body and small tails or no tails.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breakout volume is 10 to 20 times the average volume of recent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spike is significant, lasts several bars, and breaks several resistance levels.</a:t>
            </a:r>
            <a:endParaRPr/>
          </a:p>
          <a:p>
            <a:pPr marL="91440" lvl="0" indent="0" algn="l" rtl="0">
              <a:lnSpc>
                <a:spcPct val="110000"/>
              </a:lnSpc>
              <a:spcBef>
                <a:spcPts val="1400"/>
              </a:spcBef>
              <a:spcAft>
                <a:spcPts val="0"/>
              </a:spcAft>
              <a:buSzPts val="1900"/>
              <a:buNone/>
            </a:pPr>
            <a:endParaRPr/>
          </a:p>
        </p:txBody>
      </p:sp>
      <p:pic>
        <p:nvPicPr>
          <p:cNvPr id="233" name="Google Shape;233;p21"/>
          <p:cNvPicPr preferRelativeResize="0"/>
          <p:nvPr/>
        </p:nvPicPr>
        <p:blipFill rotWithShape="1">
          <a:blip r:embed="rId3">
            <a:alphaModFix/>
          </a:blip>
          <a:srcRect/>
          <a:stretch/>
        </p:blipFill>
        <p:spPr>
          <a:xfrm>
            <a:off x="6688274" y="2108201"/>
            <a:ext cx="4467406" cy="332071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Identifying Urgency and Continuation in a Bull Breakout</a:t>
            </a:r>
            <a:endParaRPr sz="2000"/>
          </a:p>
        </p:txBody>
      </p:sp>
      <p:sp>
        <p:nvSpPr>
          <p:cNvPr id="239" name="Google Shape;239;p2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There's a sense of urgency; you feel like you need to buy, but no pullback occurs.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next two or three bars also have bull bodies at least the average size of recent bull and bear bodies.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spike grows to 5 or 10 bars without pulling back for more than a bar or so.</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Characteristics of Bull Spike Bars</a:t>
            </a:r>
            <a:endParaRPr sz="2000"/>
          </a:p>
        </p:txBody>
      </p:sp>
      <p:sp>
        <p:nvSpPr>
          <p:cNvPr id="245" name="Google Shape;245;p23"/>
          <p:cNvSpPr txBox="1">
            <a:spLocks noGrp="1"/>
          </p:cNvSpPr>
          <p:nvPr>
            <p:ph type="body" idx="1"/>
          </p:nvPr>
        </p:nvSpPr>
        <p:spPr>
          <a:xfrm>
            <a:off x="1097280" y="2108201"/>
            <a:ext cx="499872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One or more bars in the spike has a low at or just one tick below the close of the prior bar.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One or more bars in the spike has an open above the close of the prior bar.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One or more bars in the spike has a close on its high or just one tick below its high.</a:t>
            </a:r>
            <a:endParaRPr/>
          </a:p>
          <a:p>
            <a:pPr marL="91440" lvl="0" indent="0" algn="l" rtl="0">
              <a:lnSpc>
                <a:spcPct val="110000"/>
              </a:lnSpc>
              <a:spcBef>
                <a:spcPts val="1400"/>
              </a:spcBef>
              <a:spcAft>
                <a:spcPts val="0"/>
              </a:spcAft>
              <a:buSzPts val="1900"/>
              <a:buNone/>
            </a:pPr>
            <a:endParaRPr/>
          </a:p>
        </p:txBody>
      </p:sp>
      <p:pic>
        <p:nvPicPr>
          <p:cNvPr id="246" name="Google Shape;246;p23"/>
          <p:cNvPicPr preferRelativeResize="0"/>
          <p:nvPr/>
        </p:nvPicPr>
        <p:blipFill rotWithShape="1">
          <a:blip r:embed="rId3">
            <a:alphaModFix/>
          </a:blip>
          <a:srcRect/>
          <a:stretch/>
        </p:blipFill>
        <p:spPr>
          <a:xfrm>
            <a:off x="9184356" y="2112346"/>
            <a:ext cx="1307181" cy="26333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Contextual Clues for a Bull Breakout</a:t>
            </a:r>
            <a:endParaRPr sz="2000"/>
          </a:p>
        </p:txBody>
      </p:sp>
      <p:sp>
        <p:nvSpPr>
          <p:cNvPr id="252" name="Google Shape;252;p2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overall context makes a breakout likely, such as the resumption of a trend after a pullback.</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market has had several strong bull trend days recently.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There was growing buying pressure in the trading range, with many large bull trend bars.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Observing Pullbacks After a Bull Breakout</a:t>
            </a:r>
            <a:endParaRPr sz="2000"/>
          </a:p>
        </p:txBody>
      </p:sp>
      <p:sp>
        <p:nvSpPr>
          <p:cNvPr id="258" name="Google Shape;258;p25"/>
          <p:cNvSpPr txBox="1">
            <a:spLocks noGrp="1"/>
          </p:cNvSpPr>
          <p:nvPr>
            <p:ph type="body" idx="1"/>
          </p:nvPr>
        </p:nvSpPr>
        <p:spPr>
          <a:xfrm>
            <a:off x="1097280" y="2108201"/>
            <a:ext cx="5255394"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first pullback occurs only after 3 or more bars of breaking out.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first pullback lasts only one or two bars and it follows a bar that is not a strong bear reversal bar.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first pullback does not reach the breakout point and does not hit a breakeven stop.</a:t>
            </a:r>
            <a:endParaRPr/>
          </a:p>
          <a:p>
            <a:pPr marL="91440" lvl="0" indent="0" algn="l" rtl="0">
              <a:lnSpc>
                <a:spcPct val="110000"/>
              </a:lnSpc>
              <a:spcBef>
                <a:spcPts val="1400"/>
              </a:spcBef>
              <a:spcAft>
                <a:spcPts val="0"/>
              </a:spcAft>
              <a:buSzPts val="1900"/>
              <a:buNone/>
            </a:pPr>
            <a:endParaRPr/>
          </a:p>
        </p:txBody>
      </p:sp>
      <p:pic>
        <p:nvPicPr>
          <p:cNvPr id="259" name="Google Shape;259;p25"/>
          <p:cNvPicPr preferRelativeResize="0"/>
          <p:nvPr/>
        </p:nvPicPr>
        <p:blipFill rotWithShape="1">
          <a:blip r:embed="rId3">
            <a:alphaModFix/>
          </a:blip>
          <a:srcRect/>
          <a:stretch/>
        </p:blipFill>
        <p:spPr>
          <a:xfrm>
            <a:off x="9027694" y="2125135"/>
            <a:ext cx="2067025" cy="26945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The Impact of a Bull Breakout</a:t>
            </a:r>
            <a:endParaRPr sz="2000"/>
          </a:p>
        </p:txBody>
      </p:sp>
      <p:sp>
        <p:nvSpPr>
          <p:cNvPr id="265" name="Google Shape;265;p26"/>
          <p:cNvSpPr txBox="1">
            <a:spLocks noGrp="1"/>
          </p:cNvSpPr>
          <p:nvPr>
            <p:ph type="body" idx="1"/>
          </p:nvPr>
        </p:nvSpPr>
        <p:spPr>
          <a:xfrm>
            <a:off x="1097280" y="2108201"/>
            <a:ext cx="5287478"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breakout reverses many recent closes and highs.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For example, a large bull bar forms in a bear channel, and its high and close are above the highs and closes of 5 or more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large number of bars reversed by the close of the bull bar is a stronger sign than a similar number of bars reversed by the high.</a:t>
            </a:r>
            <a:endParaRPr/>
          </a:p>
          <a:p>
            <a:pPr marL="91440" lvl="0" indent="0" algn="l" rtl="0">
              <a:lnSpc>
                <a:spcPct val="110000"/>
              </a:lnSpc>
              <a:spcBef>
                <a:spcPts val="1400"/>
              </a:spcBef>
              <a:spcAft>
                <a:spcPts val="0"/>
              </a:spcAft>
              <a:buSzPts val="1900"/>
              <a:buNone/>
            </a:pPr>
            <a:endParaRPr/>
          </a:p>
        </p:txBody>
      </p:sp>
      <p:pic>
        <p:nvPicPr>
          <p:cNvPr id="266" name="Google Shape;266;p26"/>
          <p:cNvPicPr preferRelativeResize="0"/>
          <p:nvPr/>
        </p:nvPicPr>
        <p:blipFill rotWithShape="1">
          <a:blip r:embed="rId3">
            <a:alphaModFix/>
          </a:blip>
          <a:srcRect/>
          <a:stretch/>
        </p:blipFill>
        <p:spPr>
          <a:xfrm>
            <a:off x="7631429" y="2108201"/>
            <a:ext cx="3524251" cy="33494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7"/>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Early Signs Bull Breakout will Fail </a:t>
            </a:r>
            <a:endParaRPr/>
          </a:p>
        </p:txBody>
      </p:sp>
      <p:sp>
        <p:nvSpPr>
          <p:cNvPr id="272" name="Google Shape;272;p27"/>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pic>
        <p:nvPicPr>
          <p:cNvPr id="273" name="Google Shape;273;p27"/>
          <p:cNvPicPr preferRelativeResize="0">
            <a:picLocks noGrp="1"/>
          </p:cNvPicPr>
          <p:nvPr>
            <p:ph type="body" idx="1"/>
          </p:nvPr>
        </p:nvPicPr>
        <p:blipFill rotWithShape="1">
          <a:blip r:embed="rId3">
            <a:alphaModFix/>
          </a:blip>
          <a:srcRect/>
          <a:stretch/>
        </p:blipFill>
        <p:spPr>
          <a:xfrm>
            <a:off x="5021265" y="1338166"/>
            <a:ext cx="6718799" cy="418166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Breakout Bar and Next Bar</a:t>
            </a:r>
            <a:endParaRPr sz="2000"/>
          </a:p>
        </p:txBody>
      </p:sp>
      <p:sp>
        <p:nvSpPr>
          <p:cNvPr id="279" name="Google Shape;279;p28"/>
          <p:cNvSpPr txBox="1">
            <a:spLocks noGrp="1"/>
          </p:cNvSpPr>
          <p:nvPr>
            <p:ph type="body" idx="1"/>
          </p:nvPr>
        </p:nvSpPr>
        <p:spPr>
          <a:xfrm>
            <a:off x="1097280" y="2108201"/>
            <a:ext cx="5512067"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breakout bar has a small or average-size bull trend body and a large tail on top.</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next bar has a bear body and closes on or near its low; it may be a bear reversal or a bearish inside bar.</a:t>
            </a:r>
            <a:endParaRPr/>
          </a:p>
          <a:p>
            <a:pPr marL="91440" lvl="0" indent="0" algn="l" rtl="0">
              <a:lnSpc>
                <a:spcPct val="110000"/>
              </a:lnSpc>
              <a:spcBef>
                <a:spcPts val="1400"/>
              </a:spcBef>
              <a:spcAft>
                <a:spcPts val="0"/>
              </a:spcAft>
              <a:buSzPts val="1900"/>
              <a:buNone/>
            </a:pPr>
            <a:endParaRPr/>
          </a:p>
        </p:txBody>
      </p:sp>
      <p:pic>
        <p:nvPicPr>
          <p:cNvPr id="280" name="Google Shape;280;p28"/>
          <p:cNvPicPr preferRelativeResize="0"/>
          <p:nvPr/>
        </p:nvPicPr>
        <p:blipFill rotWithShape="1">
          <a:blip r:embed="rId3">
            <a:alphaModFix/>
          </a:blip>
          <a:srcRect/>
          <a:stretch/>
        </p:blipFill>
        <p:spPr>
          <a:xfrm>
            <a:off x="9126929" y="2108201"/>
            <a:ext cx="1910766" cy="32100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Overall Context and Market State</a:t>
            </a:r>
            <a:endParaRPr sz="2000"/>
          </a:p>
        </p:txBody>
      </p:sp>
      <p:sp>
        <p:nvSpPr>
          <p:cNvPr id="286" name="Google Shape;286;p29"/>
          <p:cNvSpPr txBox="1">
            <a:spLocks noGrp="1"/>
          </p:cNvSpPr>
          <p:nvPr>
            <p:ph type="body" idx="1"/>
          </p:nvPr>
        </p:nvSpPr>
        <p:spPr>
          <a:xfrm>
            <a:off x="1097280" y="2108201"/>
            <a:ext cx="5512067"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If the overall context makes a breakout unlikely, such as a rally with bear bars, overlapping bars, prominent tails, and several pullbacks, a failure is more likely.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market has been in a trading range for several days.</a:t>
            </a:r>
            <a:endParaRPr/>
          </a:p>
          <a:p>
            <a:pPr marL="91440" lvl="0" indent="0" algn="l" rtl="0">
              <a:lnSpc>
                <a:spcPct val="110000"/>
              </a:lnSpc>
              <a:spcBef>
                <a:spcPts val="1400"/>
              </a:spcBef>
              <a:spcAft>
                <a:spcPts val="0"/>
              </a:spcAft>
              <a:buSzPts val="1900"/>
              <a:buNone/>
            </a:pPr>
            <a:endParaRPr/>
          </a:p>
        </p:txBody>
      </p:sp>
      <p:pic>
        <p:nvPicPr>
          <p:cNvPr id="287" name="Google Shape;287;p29"/>
          <p:cNvPicPr preferRelativeResize="0"/>
          <p:nvPr/>
        </p:nvPicPr>
        <p:blipFill rotWithShape="1">
          <a:blip r:embed="rId3">
            <a:alphaModFix/>
          </a:blip>
          <a:srcRect/>
          <a:stretch/>
        </p:blipFill>
        <p:spPr>
          <a:xfrm>
            <a:off x="7060655" y="1989220"/>
            <a:ext cx="4034065" cy="33936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74151"/>
              </a:buClr>
              <a:buSzPts val="2000"/>
              <a:buFont typeface="Arial"/>
              <a:buNone/>
            </a:pPr>
            <a:r>
              <a:rPr lang="en-US" sz="2000" b="1" i="0">
                <a:solidFill>
                  <a:srgbClr val="374151"/>
                </a:solidFill>
                <a:latin typeface="Arial"/>
                <a:ea typeface="Arial"/>
                <a:cs typeface="Arial"/>
                <a:sym typeface="Arial"/>
              </a:rPr>
              <a:t>Fourteen Steps to Becoming a Super-Trader</a:t>
            </a:r>
            <a:endParaRPr sz="2000"/>
          </a:p>
        </p:txBody>
      </p:sp>
      <p:sp>
        <p:nvSpPr>
          <p:cNvPr id="113" name="Google Shape;11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Seek the best trading idea and watch for turning points in the stock.</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Prioritize downside protection. Don't fight market trends.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Maintain composure, hit daily targets, and avoid frustration.</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Control competitiveness, avoid overstepping when long.</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In losses, return to basic principles.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Stay focused on actions that generate results.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Uphold discipline in goal pursuit. Avoid reckless risks.</a:t>
            </a:r>
            <a:endParaRPr/>
          </a:p>
          <a:p>
            <a:pPr marL="91440" lvl="0" indent="0" algn="l" rtl="0">
              <a:lnSpc>
                <a:spcPct val="110000"/>
              </a:lnSpc>
              <a:spcBef>
                <a:spcPts val="1400"/>
              </a:spcBef>
              <a:spcAft>
                <a:spcPts val="0"/>
              </a:spcAft>
              <a:buSzPts val="1900"/>
              <a:buNone/>
            </a:pPr>
            <a:endParaRPr/>
          </a:p>
        </p:txBody>
      </p:sp>
      <p:pic>
        <p:nvPicPr>
          <p:cNvPr id="114" name="Google Shape;114;p3" descr="Image"/>
          <p:cNvPicPr preferRelativeResize="0"/>
          <p:nvPr/>
        </p:nvPicPr>
        <p:blipFill rotWithShape="1">
          <a:blip r:embed="rId3">
            <a:alphaModFix/>
          </a:blip>
          <a:srcRect/>
          <a:stretch/>
        </p:blipFill>
        <p:spPr>
          <a:xfrm>
            <a:off x="8006998" y="2108201"/>
            <a:ext cx="3148682" cy="314868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Post Breakout Bars and Pullback</a:t>
            </a:r>
            <a:endParaRPr sz="2000"/>
          </a:p>
        </p:txBody>
      </p:sp>
      <p:sp>
        <p:nvSpPr>
          <p:cNvPr id="293" name="Google Shape;293;p3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bar after the breakout bar is a strong bear reversal bar or a bearish inside bar.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first pullback occurs two bars after the reversal and extends for several bars.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Resumption and Resistance Levels</a:t>
            </a:r>
            <a:endParaRPr sz="2000"/>
          </a:p>
        </p:txBody>
      </p:sp>
      <p:sp>
        <p:nvSpPr>
          <p:cNvPr id="299" name="Google Shape;299;p3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trend resumption after the pullback stalls, forming a lower high with a bear signal bar.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spike barely breaks above a resistance level and then reverses down or doesn't break above other levels just slightly higher.</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Trader Profitability and Breakout Bar</a:t>
            </a:r>
            <a:endParaRPr sz="2000"/>
          </a:p>
        </p:txBody>
      </p:sp>
      <p:sp>
        <p:nvSpPr>
          <p:cNvPr id="305" name="Google Shape;305;p3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A trader who bought on a stop above a prior swing high wouldn't make a scalper’s profit before a pullback.</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As the breakout bar forms, it pulls back more than two-thirds of its height, or pulls back at least a third of its height multiple times.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Pullback Details and Market Feeling</a:t>
            </a:r>
            <a:endParaRPr sz="2000"/>
          </a:p>
        </p:txBody>
      </p:sp>
      <p:sp>
        <p:nvSpPr>
          <p:cNvPr id="311" name="Google Shape;311;p33"/>
          <p:cNvSpPr txBox="1">
            <a:spLocks noGrp="1"/>
          </p:cNvSpPr>
          <p:nvPr>
            <p:ph type="body" idx="1"/>
          </p:nvPr>
        </p:nvSpPr>
        <p:spPr>
          <a:xfrm>
            <a:off x="1097280" y="2108201"/>
            <a:ext cx="499872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pullback falls below the breakout point or the low of the first spike bar.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pullback hits the breakeven stop.</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There's a sense of confusion and uncertainty whether the breakout will succeed or fail.</a:t>
            </a:r>
            <a:endParaRPr/>
          </a:p>
          <a:p>
            <a:pPr marL="91440" lvl="0" indent="0" algn="l" rtl="0">
              <a:lnSpc>
                <a:spcPct val="110000"/>
              </a:lnSpc>
              <a:spcBef>
                <a:spcPts val="1400"/>
              </a:spcBef>
              <a:spcAft>
                <a:spcPts val="0"/>
              </a:spcAft>
              <a:buSzPts val="1900"/>
              <a:buNone/>
            </a:pPr>
            <a:endParaRPr/>
          </a:p>
        </p:txBody>
      </p:sp>
      <p:pic>
        <p:nvPicPr>
          <p:cNvPr id="312" name="Google Shape;312;p33"/>
          <p:cNvPicPr preferRelativeResize="0"/>
          <p:nvPr/>
        </p:nvPicPr>
        <p:blipFill rotWithShape="1">
          <a:blip r:embed="rId3">
            <a:alphaModFix/>
          </a:blip>
          <a:srcRect/>
          <a:stretch/>
        </p:blipFill>
        <p:spPr>
          <a:xfrm>
            <a:off x="9017769" y="2108201"/>
            <a:ext cx="2076951" cy="34081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ct val="100000"/>
              <a:buFont typeface="Bookman Old Style"/>
              <a:buNone/>
            </a:pPr>
            <a:r>
              <a:rPr lang="en-US"/>
              <a:t>Characteristics that are commonly found in strong trends</a:t>
            </a:r>
            <a:endParaRPr/>
          </a:p>
        </p:txBody>
      </p:sp>
      <p:sp>
        <p:nvSpPr>
          <p:cNvPr id="318" name="Google Shape;318;p34"/>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
        <p:nvSpPr>
          <p:cNvPr id="319" name="Google Shape;319;p34"/>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p>
            <a:pPr marL="91440" lvl="0" indent="0" algn="l" rtl="0">
              <a:lnSpc>
                <a:spcPct val="110000"/>
              </a:lnSpc>
              <a:spcBef>
                <a:spcPts val="0"/>
              </a:spcBef>
              <a:spcAft>
                <a:spcPts val="0"/>
              </a:spcAft>
              <a:buSzPts val="1900"/>
              <a:buNone/>
            </a:pPr>
            <a:endParaRPr b="0" i="0">
              <a:solidFill>
                <a:srgbClr val="374151"/>
              </a:solidFill>
              <a:latin typeface="Arial"/>
              <a:ea typeface="Arial"/>
              <a:cs typeface="Arial"/>
              <a:sym typeface="Arial"/>
            </a:endParaRPr>
          </a:p>
          <a:p>
            <a:pPr marL="91440" lvl="0" indent="0" algn="l" rtl="0">
              <a:lnSpc>
                <a:spcPct val="110000"/>
              </a:lnSpc>
              <a:spcBef>
                <a:spcPts val="1400"/>
              </a:spcBef>
              <a:spcAft>
                <a:spcPts val="0"/>
              </a:spcAft>
              <a:buSzPts val="1900"/>
              <a:buNone/>
            </a:pPr>
            <a:endParaRPr>
              <a:solidFill>
                <a:srgbClr val="374151"/>
              </a:solidFill>
              <a:latin typeface="Arial"/>
              <a:ea typeface="Arial"/>
              <a:cs typeface="Arial"/>
              <a:sym typeface="Arial"/>
            </a:endParaRPr>
          </a:p>
          <a:p>
            <a:pPr marL="0" lvl="0" indent="0" algn="l" rtl="0">
              <a:lnSpc>
                <a:spcPct val="110000"/>
              </a:lnSpc>
              <a:spcBef>
                <a:spcPts val="1400"/>
              </a:spcBef>
              <a:spcAft>
                <a:spcPts val="0"/>
              </a:spcAft>
              <a:buSzPts val="1900"/>
              <a:buNone/>
            </a:pPr>
            <a:r>
              <a:rPr lang="en-US" b="0" i="0">
                <a:solidFill>
                  <a:srgbClr val="374151"/>
                </a:solidFill>
                <a:latin typeface="Arial"/>
                <a:ea typeface="Arial"/>
                <a:cs typeface="Arial"/>
                <a:sym typeface="Arial"/>
              </a:rPr>
              <a:t>Recognizing these common characteristics can help traders identify strong trends, providing valuable trading insights.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Gap Opening and Trending Highs/Lows</a:t>
            </a:r>
            <a:endParaRPr sz="2000"/>
          </a:p>
        </p:txBody>
      </p:sp>
      <p:sp>
        <p:nvSpPr>
          <p:cNvPr id="325" name="Google Shape;325;p3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Big gap opening on the day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Trending highs and lows (swings)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Bar Overlap, Tails, and Breakout Gaps</a:t>
            </a:r>
            <a:endParaRPr sz="2000"/>
          </a:p>
        </p:txBody>
      </p:sp>
      <p:sp>
        <p:nvSpPr>
          <p:cNvPr id="331" name="Google Shape;331;p36"/>
          <p:cNvSpPr txBox="1">
            <a:spLocks noGrp="1"/>
          </p:cNvSpPr>
          <p:nvPr>
            <p:ph type="body" idx="1"/>
          </p:nvPr>
        </p:nvSpPr>
        <p:spPr>
          <a:xfrm>
            <a:off x="1097280" y="2108201"/>
            <a:ext cx="6073541"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Little overlap of the bodies of consecutive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Bars with no tails or small tails in either direction, indicating urgency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breakout gap appears as a strong trend bar at the start of the trend</a:t>
            </a:r>
            <a:endParaRPr/>
          </a:p>
          <a:p>
            <a:pPr marL="91440" lvl="0" indent="0" algn="l" rtl="0">
              <a:lnSpc>
                <a:spcPct val="110000"/>
              </a:lnSpc>
              <a:spcBef>
                <a:spcPts val="1400"/>
              </a:spcBef>
              <a:spcAft>
                <a:spcPts val="0"/>
              </a:spcAft>
              <a:buSzPts val="1900"/>
              <a:buNone/>
            </a:pPr>
            <a:endParaRPr/>
          </a:p>
        </p:txBody>
      </p:sp>
      <p:pic>
        <p:nvPicPr>
          <p:cNvPr id="332" name="Google Shape;332;p36"/>
          <p:cNvPicPr preferRelativeResize="0"/>
          <p:nvPr/>
        </p:nvPicPr>
        <p:blipFill rotWithShape="1">
          <a:blip r:embed="rId3">
            <a:alphaModFix/>
          </a:blip>
          <a:srcRect/>
          <a:stretch/>
        </p:blipFill>
        <p:spPr>
          <a:xfrm>
            <a:off x="8202930" y="2056064"/>
            <a:ext cx="2952750" cy="3162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Measuring Gaps and Micro Measuring Gaps</a:t>
            </a:r>
            <a:endParaRPr sz="2000"/>
          </a:p>
        </p:txBody>
      </p:sp>
      <p:sp>
        <p:nvSpPr>
          <p:cNvPr id="338" name="Google Shape;338;p3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Measuring gaps where the breakout test does not overlap the breakout point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Micro measuring gaps where there is a strong trend bar and a gap between the bar before it and the bar after it</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No Climaxes, Large Bars, and Overshoots</a:t>
            </a:r>
            <a:endParaRPr sz="2000"/>
          </a:p>
        </p:txBody>
      </p:sp>
      <p:sp>
        <p:nvSpPr>
          <p:cNvPr id="344" name="Google Shape;344;p38"/>
          <p:cNvSpPr txBox="1">
            <a:spLocks noGrp="1"/>
          </p:cNvSpPr>
          <p:nvPr>
            <p:ph type="body" idx="1"/>
          </p:nvPr>
        </p:nvSpPr>
        <p:spPr>
          <a:xfrm>
            <a:off x="1097280" y="2108201"/>
            <a:ext cx="4774131"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No big climaxes and not many large bars (even large trend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No significant trend channel line overshoots; minor ones result in only sideways corrections</a:t>
            </a:r>
            <a:endParaRPr/>
          </a:p>
          <a:p>
            <a:pPr marL="91440" lvl="0" indent="0" algn="l" rtl="0">
              <a:lnSpc>
                <a:spcPct val="110000"/>
              </a:lnSpc>
              <a:spcBef>
                <a:spcPts val="1400"/>
              </a:spcBef>
              <a:spcAft>
                <a:spcPts val="0"/>
              </a:spcAft>
              <a:buSzPts val="1900"/>
              <a:buNone/>
            </a:pPr>
            <a:endParaRPr/>
          </a:p>
        </p:txBody>
      </p:sp>
      <p:pic>
        <p:nvPicPr>
          <p:cNvPr id="345" name="Google Shape;345;p38"/>
          <p:cNvPicPr preferRelativeResize="0"/>
          <p:nvPr/>
        </p:nvPicPr>
        <p:blipFill rotWithShape="1">
          <a:blip r:embed="rId3">
            <a:alphaModFix/>
          </a:blip>
          <a:srcRect/>
          <a:stretch/>
        </p:blipFill>
        <p:spPr>
          <a:xfrm>
            <a:off x="7298966" y="2095116"/>
            <a:ext cx="3856714" cy="319877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Failed Reversals and Moving Average Gap Bars</a:t>
            </a:r>
            <a:endParaRPr sz="2000"/>
          </a:p>
        </p:txBody>
      </p:sp>
      <p:sp>
        <p:nvSpPr>
          <p:cNvPr id="351" name="Google Shape;351;p3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Failed wedges and other failed reversals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sequence of 20 moving average gap bars (20 or more consecutive bars that do not touch the moving average)</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74151"/>
              </a:buClr>
              <a:buSzPts val="2000"/>
              <a:buFont typeface="Arial"/>
              <a:buNone/>
            </a:pPr>
            <a:r>
              <a:rPr lang="en-US" sz="2000" b="1" i="0">
                <a:solidFill>
                  <a:srgbClr val="374151"/>
                </a:solidFill>
                <a:latin typeface="Arial"/>
                <a:ea typeface="Arial"/>
                <a:cs typeface="Arial"/>
                <a:sym typeface="Arial"/>
              </a:rPr>
              <a:t>Fourteen Steps to Becoming a Super-Trader</a:t>
            </a:r>
            <a:endParaRPr sz="2000"/>
          </a:p>
        </p:txBody>
      </p:sp>
      <p:sp>
        <p:nvSpPr>
          <p:cNvPr id="120" name="Google Shape;12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Monitor performance, admit mistakes, and learn from them.</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Resist hasty exits when trades underperform. Evaluate and give time for potential recovery.</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If trading successfully, stick to those stocks. Stay with ones you'd be willing to double up on.</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Develop patience. Don't rush to recover losses through high-risk trades.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Missed an opportunity? Review your list and learn from what you overlooked.</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Use research for trade confirmation. Stay informed.</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Maintain humility. Be ready to adapt to market changes and revise old strategies.</a:t>
            </a:r>
            <a:endParaRPr/>
          </a:p>
          <a:p>
            <a:pPr marL="91440" lvl="0" indent="0" algn="l" rtl="0">
              <a:lnSpc>
                <a:spcPct val="110000"/>
              </a:lnSpc>
              <a:spcBef>
                <a:spcPts val="1400"/>
              </a:spcBef>
              <a:spcAft>
                <a:spcPts val="0"/>
              </a:spcAft>
              <a:buSzPts val="1900"/>
              <a:buNone/>
            </a:pPr>
            <a:endParaRPr/>
          </a:p>
        </p:txBody>
      </p:sp>
      <p:pic>
        <p:nvPicPr>
          <p:cNvPr id="121" name="Google Shape;121;p4"/>
          <p:cNvPicPr preferRelativeResize="0"/>
          <p:nvPr/>
        </p:nvPicPr>
        <p:blipFill rotWithShape="1">
          <a:blip r:embed="rId3">
            <a:alphaModFix/>
          </a:blip>
          <a:srcRect/>
          <a:stretch/>
        </p:blipFill>
        <p:spPr>
          <a:xfrm>
            <a:off x="9616824" y="5639774"/>
            <a:ext cx="2391109" cy="60015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Countertrend Trades, Pullbacks, and Urgency</a:t>
            </a:r>
            <a:endParaRPr sz="2000"/>
          </a:p>
        </p:txBody>
      </p:sp>
      <p:sp>
        <p:nvSpPr>
          <p:cNvPr id="357" name="Google Shape;357;p4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Few if any profitable countertrend trades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Small, infrequent, and mostly sideways pullbacks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sense of urgency, with the market slowly continuing to trend</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Strong Setups and Trending Aspects</a:t>
            </a:r>
            <a:endParaRPr sz="2000"/>
          </a:p>
        </p:txBody>
      </p:sp>
      <p:sp>
        <p:nvSpPr>
          <p:cNvPr id="363" name="Google Shape;363;p41"/>
          <p:cNvSpPr txBox="1">
            <a:spLocks noGrp="1"/>
          </p:cNvSpPr>
          <p:nvPr>
            <p:ph type="body" idx="1"/>
          </p:nvPr>
        </p:nvSpPr>
        <p:spPr>
          <a:xfrm>
            <a:off x="1097280" y="2108201"/>
            <a:ext cx="530352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Pullbacks have strong setups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Repeated two-legged pullbacks are setting up with trend entries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Trending aspects like closes, highs, lows, or bodies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No two consecutive trend bar closes occur on the opposite side of the moving average</a:t>
            </a:r>
            <a:endParaRPr/>
          </a:p>
          <a:p>
            <a:pPr marL="91440" lvl="0" indent="0" algn="l" rtl="0">
              <a:lnSpc>
                <a:spcPct val="110000"/>
              </a:lnSpc>
              <a:spcBef>
                <a:spcPts val="1400"/>
              </a:spcBef>
              <a:spcAft>
                <a:spcPts val="0"/>
              </a:spcAft>
              <a:buSzPts val="1900"/>
              <a:buNone/>
            </a:pPr>
            <a:endParaRPr/>
          </a:p>
        </p:txBody>
      </p:sp>
      <p:pic>
        <p:nvPicPr>
          <p:cNvPr id="364" name="Google Shape;364;p41"/>
          <p:cNvPicPr preferRelativeResize="0"/>
          <p:nvPr/>
        </p:nvPicPr>
        <p:blipFill rotWithShape="1">
          <a:blip r:embed="rId3">
            <a:alphaModFix/>
          </a:blip>
          <a:srcRect/>
          <a:stretch/>
        </p:blipFill>
        <p:spPr>
          <a:xfrm>
            <a:off x="8337232" y="2108201"/>
            <a:ext cx="2757488" cy="326971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Resistance Levels and Failed Reversals</a:t>
            </a:r>
            <a:endParaRPr sz="2000"/>
          </a:p>
        </p:txBody>
      </p:sp>
      <p:sp>
        <p:nvSpPr>
          <p:cNvPr id="370" name="Google Shape;370;p4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trend goes very far and breaks several resistance levels like moving average, prior swing highs, and trend lines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Reversal attempts in the form of spikes against the trend have no follow-through and become flags in the direction of the trend</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3"/>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Signs of Weakness in a Bull Trend</a:t>
            </a:r>
            <a:endParaRPr/>
          </a:p>
        </p:txBody>
      </p:sp>
      <p:sp>
        <p:nvSpPr>
          <p:cNvPr id="376" name="Google Shape;376;p43"/>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
        <p:nvSpPr>
          <p:cNvPr id="377" name="Google Shape;377;p43"/>
          <p:cNvSpPr txBox="1">
            <a:spLocks noGrp="1"/>
          </p:cNvSpPr>
          <p:nvPr>
            <p:ph type="body" idx="1"/>
          </p:nvPr>
        </p:nvSpPr>
        <p:spPr>
          <a:xfrm>
            <a:off x="5458984" y="812798"/>
            <a:ext cx="5928344" cy="5294757"/>
          </a:xfrm>
          <a:prstGeom prst="rect">
            <a:avLst/>
          </a:prstGeom>
          <a:noFill/>
          <a:ln>
            <a:noFill/>
          </a:ln>
        </p:spPr>
        <p:txBody>
          <a:bodyPr spcFirstLastPara="1" wrap="square" lIns="0" tIns="45700" rIns="0" bIns="45700" anchor="t" anchorCtr="0">
            <a:normAutofit/>
          </a:bodyPr>
          <a:lstStyle/>
          <a:p>
            <a:pPr marL="91440" lvl="0" indent="0" algn="l" rtl="0">
              <a:lnSpc>
                <a:spcPct val="110000"/>
              </a:lnSpc>
              <a:spcBef>
                <a:spcPts val="0"/>
              </a:spcBef>
              <a:spcAft>
                <a:spcPts val="0"/>
              </a:spcAft>
              <a:buSzPts val="1900"/>
              <a:buNone/>
            </a:pPr>
            <a:endParaRPr b="0" i="0">
              <a:solidFill>
                <a:srgbClr val="374151"/>
              </a:solidFill>
              <a:latin typeface="Arial"/>
              <a:ea typeface="Arial"/>
              <a:cs typeface="Arial"/>
              <a:sym typeface="Arial"/>
            </a:endParaRPr>
          </a:p>
          <a:p>
            <a:pPr marL="91440" lvl="0" indent="0" algn="l" rtl="0">
              <a:lnSpc>
                <a:spcPct val="110000"/>
              </a:lnSpc>
              <a:spcBef>
                <a:spcPts val="1400"/>
              </a:spcBef>
              <a:spcAft>
                <a:spcPts val="0"/>
              </a:spcAft>
              <a:buSzPts val="1900"/>
              <a:buNone/>
            </a:pPr>
            <a:endParaRPr>
              <a:solidFill>
                <a:srgbClr val="374151"/>
              </a:solidFill>
              <a:latin typeface="Arial"/>
              <a:ea typeface="Arial"/>
              <a:cs typeface="Arial"/>
              <a:sym typeface="Arial"/>
            </a:endParaRPr>
          </a:p>
          <a:p>
            <a:pPr marL="0" lvl="0" indent="0" algn="l" rtl="0">
              <a:lnSpc>
                <a:spcPct val="110000"/>
              </a:lnSpc>
              <a:spcBef>
                <a:spcPts val="1400"/>
              </a:spcBef>
              <a:spcAft>
                <a:spcPts val="0"/>
              </a:spcAft>
              <a:buSzPts val="1900"/>
              <a:buNone/>
            </a:pPr>
            <a:r>
              <a:rPr lang="en-US" b="0" i="0">
                <a:solidFill>
                  <a:srgbClr val="374151"/>
                </a:solidFill>
                <a:latin typeface="Arial"/>
                <a:ea typeface="Arial"/>
                <a:cs typeface="Arial"/>
                <a:sym typeface="Arial"/>
              </a:rPr>
              <a:t>Understanding these signs can help traders anticipate potential changes in the trend.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Body Sizes, Tails, and Overlapping Bars</a:t>
            </a:r>
            <a:endParaRPr sz="2000"/>
          </a:p>
        </p:txBody>
      </p:sp>
      <p:sp>
        <p:nvSpPr>
          <p:cNvPr id="383" name="Google Shape;383;p44"/>
          <p:cNvSpPr txBox="1">
            <a:spLocks noGrp="1"/>
          </p:cNvSpPr>
          <p:nvPr>
            <p:ph type="body" idx="1"/>
          </p:nvPr>
        </p:nvSpPr>
        <p:spPr>
          <a:xfrm>
            <a:off x="1097280" y="2108201"/>
            <a:ext cx="4597667"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Bull body sizes become smaller.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Tails start forming on the tops of bars, increasing in size on subsequent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Bars begin to overlap their respective prior bars more than earlier in the trend.</a:t>
            </a:r>
            <a:endParaRPr/>
          </a:p>
          <a:p>
            <a:pPr marL="91440" lvl="0" indent="0" algn="l" rtl="0">
              <a:lnSpc>
                <a:spcPct val="110000"/>
              </a:lnSpc>
              <a:spcBef>
                <a:spcPts val="1400"/>
              </a:spcBef>
              <a:spcAft>
                <a:spcPts val="0"/>
              </a:spcAft>
              <a:buSzPts val="1900"/>
              <a:buNone/>
            </a:pPr>
            <a:endParaRPr/>
          </a:p>
        </p:txBody>
      </p:sp>
      <p:pic>
        <p:nvPicPr>
          <p:cNvPr id="384" name="Google Shape;384;p44"/>
          <p:cNvPicPr preferRelativeResize="0"/>
          <p:nvPr/>
        </p:nvPicPr>
        <p:blipFill rotWithShape="1">
          <a:blip r:embed="rId3">
            <a:alphaModFix/>
          </a:blip>
          <a:srcRect/>
          <a:stretch/>
        </p:blipFill>
        <p:spPr>
          <a:xfrm>
            <a:off x="5855970" y="2279984"/>
            <a:ext cx="5238750" cy="2971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Doji Bars, Bear Bodies, and Highs and Lows</a:t>
            </a:r>
            <a:endParaRPr sz="2000"/>
          </a:p>
        </p:txBody>
      </p:sp>
      <p:sp>
        <p:nvSpPr>
          <p:cNvPr id="390" name="Google Shape;390;p4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Bars start to form with very small bodies or doji bodies.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Bars start to form with bear bodies.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high of the current bar is at or below the high of the prior bar.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low of the current bar is at, just above, or below the low of the prior bar.</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Pullbacks and Trend Line Breaks</a:t>
            </a:r>
            <a:endParaRPr sz="2000"/>
          </a:p>
        </p:txBody>
      </p:sp>
      <p:sp>
        <p:nvSpPr>
          <p:cNvPr id="396" name="Google Shape;396;p4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appearance of one-legged, two-legged, or three-legged pullbacks indicates potential weakness.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There's a break of a minor bull trend line.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bar touches the moving average.</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Rally Characteristics and Major Trend Line Breaks</a:t>
            </a:r>
            <a:endParaRPr sz="2000"/>
          </a:p>
        </p:txBody>
      </p:sp>
      <p:sp>
        <p:nvSpPr>
          <p:cNvPr id="402" name="Google Shape;402;p47"/>
          <p:cNvSpPr txBox="1">
            <a:spLocks noGrp="1"/>
          </p:cNvSpPr>
          <p:nvPr>
            <p:ph type="body" idx="1"/>
          </p:nvPr>
        </p:nvSpPr>
        <p:spPr>
          <a:xfrm>
            <a:off x="1097280" y="2108201"/>
            <a:ext cx="499872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next rally to a new high includes bear trend bars and one or more pullbacks.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bar closes below the moving average.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bar has a high below the moving average (a moving average gap bar).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There is a break of a major bull trend line.</a:t>
            </a:r>
            <a:endParaRPr/>
          </a:p>
          <a:p>
            <a:pPr marL="91440" lvl="0" indent="0" algn="l" rtl="0">
              <a:lnSpc>
                <a:spcPct val="110000"/>
              </a:lnSpc>
              <a:spcBef>
                <a:spcPts val="1400"/>
              </a:spcBef>
              <a:spcAft>
                <a:spcPts val="0"/>
              </a:spcAft>
              <a:buSzPts val="1900"/>
              <a:buNone/>
            </a:pPr>
            <a:endParaRPr/>
          </a:p>
        </p:txBody>
      </p:sp>
      <p:pic>
        <p:nvPicPr>
          <p:cNvPr id="403" name="Google Shape;403;p47"/>
          <p:cNvPicPr preferRelativeResize="0"/>
          <p:nvPr/>
        </p:nvPicPr>
        <p:blipFill rotWithShape="1">
          <a:blip r:embed="rId3">
            <a:alphaModFix/>
          </a:blip>
          <a:srcRect/>
          <a:stretch/>
        </p:blipFill>
        <p:spPr>
          <a:xfrm>
            <a:off x="7311840" y="2290888"/>
            <a:ext cx="3843840" cy="303461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Second Leg Down and Prominent Pullbacks</a:t>
            </a:r>
            <a:endParaRPr sz="2000"/>
          </a:p>
        </p:txBody>
      </p:sp>
      <p:sp>
        <p:nvSpPr>
          <p:cNvPr id="409" name="Google Shape;409;p4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After a bar with a high below the moving average, a second leg down occurs before the market gets back above the moving average.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rally to the new high has more prominent pullbacks with bear bodies.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Larger Pullbacks and Trading Range Formation</a:t>
            </a:r>
            <a:endParaRPr sz="2000"/>
          </a:p>
        </p:txBody>
      </p:sp>
      <p:sp>
        <p:nvSpPr>
          <p:cNvPr id="415" name="Google Shape;415;p4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There is a larger two-legged pullback, lasting more than 10 bars, with a lower low.</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market enters a trading range with both bull and bear bars equally prominent.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market breaks above the trading range but comes back into it, forming a larger trading range.</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i="0" u="none" strike="noStrike">
                <a:solidFill>
                  <a:srgbClr val="000000"/>
                </a:solidFill>
                <a:latin typeface="Arial"/>
                <a:ea typeface="Arial"/>
                <a:cs typeface="Arial"/>
                <a:sym typeface="Arial"/>
              </a:rPr>
              <a:t>Putting the “odds” in your favor</a:t>
            </a:r>
            <a:endParaRPr sz="4800">
              <a:latin typeface="Arial"/>
              <a:ea typeface="Arial"/>
              <a:cs typeface="Arial"/>
              <a:sym typeface="Arial"/>
            </a:endParaRPr>
          </a:p>
        </p:txBody>
      </p:sp>
      <p:sp>
        <p:nvSpPr>
          <p:cNvPr id="127" name="Google Shape;127;p5"/>
          <p:cNvSpPr txBox="1">
            <a:spLocks noGrp="1"/>
          </p:cNvSpPr>
          <p:nvPr>
            <p:ph type="body" idx="1"/>
          </p:nvPr>
        </p:nvSpPr>
        <p:spPr>
          <a:xfrm>
            <a:off x="1097280" y="2108201"/>
            <a:ext cx="6362299" cy="4132178"/>
          </a:xfrm>
          <a:prstGeom prst="rect">
            <a:avLst/>
          </a:prstGeom>
          <a:noFill/>
          <a:ln>
            <a:noFill/>
          </a:ln>
        </p:spPr>
        <p:txBody>
          <a:bodyPr spcFirstLastPara="1" wrap="square" lIns="0" tIns="45700" rIns="0" bIns="45700" anchor="t" anchorCtr="0">
            <a:normAutofit fontScale="85000" lnSpcReduction="10000"/>
          </a:bodyPr>
          <a:lstStyle/>
          <a:p>
            <a:pPr marL="91440" lvl="0" indent="-105727" algn="l" rtl="0">
              <a:lnSpc>
                <a:spcPct val="110000"/>
              </a:lnSpc>
              <a:spcBef>
                <a:spcPts val="0"/>
              </a:spcBef>
              <a:spcAft>
                <a:spcPts val="0"/>
              </a:spcAft>
              <a:buSzPct val="100000"/>
              <a:buFont typeface="Arial"/>
              <a:buChar char="•"/>
            </a:pPr>
            <a:r>
              <a:rPr lang="en-US" sz="1800" b="0" i="0">
                <a:solidFill>
                  <a:srgbClr val="374151"/>
                </a:solidFill>
                <a:latin typeface="Arial"/>
                <a:ea typeface="Arial"/>
                <a:cs typeface="Arial"/>
                <a:sym typeface="Arial"/>
              </a:rPr>
              <a:t>Watch for possible spike and channel trends (+70 cent spike or gap up)</a:t>
            </a:r>
            <a:endParaRPr/>
          </a:p>
          <a:p>
            <a:pPr marL="91440" lvl="0" indent="-105727" algn="l" rtl="0">
              <a:lnSpc>
                <a:spcPct val="110000"/>
              </a:lnSpc>
              <a:spcBef>
                <a:spcPts val="1400"/>
              </a:spcBef>
              <a:spcAft>
                <a:spcPts val="0"/>
              </a:spcAft>
              <a:buSzPct val="100000"/>
              <a:buFont typeface="Arial"/>
              <a:buChar char="•"/>
            </a:pPr>
            <a:r>
              <a:rPr lang="en-US" sz="1800" b="0" i="0">
                <a:solidFill>
                  <a:srgbClr val="374151"/>
                </a:solidFill>
                <a:latin typeface="Arial"/>
                <a:ea typeface="Arial"/>
                <a:cs typeface="Arial"/>
                <a:sym typeface="Arial"/>
              </a:rPr>
              <a:t>Trade in the strongest stocks of the strongest sectors</a:t>
            </a:r>
            <a:endParaRPr/>
          </a:p>
          <a:p>
            <a:pPr marL="91440" lvl="0" indent="-105727" algn="l" rtl="0">
              <a:lnSpc>
                <a:spcPct val="110000"/>
              </a:lnSpc>
              <a:spcBef>
                <a:spcPts val="1400"/>
              </a:spcBef>
              <a:spcAft>
                <a:spcPts val="0"/>
              </a:spcAft>
              <a:buSzPct val="100000"/>
              <a:buFont typeface="Arial"/>
              <a:buChar char="•"/>
            </a:pPr>
            <a:r>
              <a:rPr lang="en-US" sz="1800" b="0" i="0">
                <a:solidFill>
                  <a:srgbClr val="374151"/>
                </a:solidFill>
                <a:latin typeface="Arial"/>
                <a:ea typeface="Arial"/>
                <a:cs typeface="Arial"/>
                <a:sym typeface="Arial"/>
              </a:rPr>
              <a:t>Look for trend capitulation after an extended move</a:t>
            </a:r>
            <a:endParaRPr/>
          </a:p>
          <a:p>
            <a:pPr marL="91440" lvl="0" indent="-105727" algn="l" rtl="0">
              <a:lnSpc>
                <a:spcPct val="110000"/>
              </a:lnSpc>
              <a:spcBef>
                <a:spcPts val="1400"/>
              </a:spcBef>
              <a:spcAft>
                <a:spcPts val="0"/>
              </a:spcAft>
              <a:buSzPct val="100000"/>
              <a:buFont typeface="Arial"/>
              <a:buChar char="•"/>
            </a:pPr>
            <a:r>
              <a:rPr lang="en-US" sz="1800" b="0" i="0">
                <a:solidFill>
                  <a:srgbClr val="374151"/>
                </a:solidFill>
                <a:latin typeface="Arial"/>
                <a:ea typeface="Arial"/>
                <a:cs typeface="Arial"/>
                <a:sym typeface="Arial"/>
              </a:rPr>
              <a:t>Pay attention to stocks with 4+ days down</a:t>
            </a:r>
            <a:endParaRPr/>
          </a:p>
          <a:p>
            <a:pPr marL="91440" lvl="0" indent="-105727" algn="l" rtl="0">
              <a:lnSpc>
                <a:spcPct val="110000"/>
              </a:lnSpc>
              <a:spcBef>
                <a:spcPts val="1400"/>
              </a:spcBef>
              <a:spcAft>
                <a:spcPts val="0"/>
              </a:spcAft>
              <a:buSzPct val="100000"/>
              <a:buFont typeface="Arial"/>
              <a:buChar char="•"/>
            </a:pPr>
            <a:r>
              <a:rPr lang="en-US" sz="1800" b="0" i="0">
                <a:solidFill>
                  <a:srgbClr val="374151"/>
                </a:solidFill>
                <a:latin typeface="Arial"/>
                <a:ea typeface="Arial"/>
                <a:cs typeface="Arial"/>
                <a:sym typeface="Arial"/>
              </a:rPr>
              <a:t>Consider breakouts to all-time highs</a:t>
            </a:r>
            <a:endParaRPr/>
          </a:p>
          <a:p>
            <a:pPr marL="91440" lvl="0" indent="-105727" algn="l" rtl="0">
              <a:lnSpc>
                <a:spcPct val="110000"/>
              </a:lnSpc>
              <a:spcBef>
                <a:spcPts val="1400"/>
              </a:spcBef>
              <a:spcAft>
                <a:spcPts val="0"/>
              </a:spcAft>
              <a:buSzPct val="100000"/>
              <a:buFont typeface="Arial"/>
              <a:buChar char="•"/>
            </a:pPr>
            <a:r>
              <a:rPr lang="en-US" sz="1800" b="0" i="0">
                <a:solidFill>
                  <a:srgbClr val="374151"/>
                </a:solidFill>
                <a:latin typeface="Arial"/>
                <a:ea typeface="Arial"/>
                <a:cs typeface="Arial"/>
                <a:sym typeface="Arial"/>
              </a:rPr>
              <a:t>Use 10 and 21 EMA buy-setups</a:t>
            </a:r>
            <a:endParaRPr/>
          </a:p>
          <a:p>
            <a:pPr marL="91440" lvl="0" indent="-105727" algn="l" rtl="0">
              <a:lnSpc>
                <a:spcPct val="110000"/>
              </a:lnSpc>
              <a:spcBef>
                <a:spcPts val="1400"/>
              </a:spcBef>
              <a:spcAft>
                <a:spcPts val="0"/>
              </a:spcAft>
              <a:buSzPct val="100000"/>
              <a:buFont typeface="Arial"/>
              <a:buChar char="•"/>
            </a:pPr>
            <a:r>
              <a:rPr lang="en-US" sz="1800" b="0" i="0">
                <a:solidFill>
                  <a:srgbClr val="374151"/>
                </a:solidFill>
                <a:latin typeface="Arial"/>
                <a:ea typeface="Arial"/>
                <a:cs typeface="Arial"/>
                <a:sym typeface="Arial"/>
              </a:rPr>
              <a:t>Implement high 2 buy-setups</a:t>
            </a:r>
            <a:endParaRPr/>
          </a:p>
          <a:p>
            <a:pPr marL="91440" lvl="0" indent="-105727" algn="l" rtl="0">
              <a:lnSpc>
                <a:spcPct val="110000"/>
              </a:lnSpc>
              <a:spcBef>
                <a:spcPts val="1400"/>
              </a:spcBef>
              <a:spcAft>
                <a:spcPts val="0"/>
              </a:spcAft>
              <a:buSzPct val="100000"/>
              <a:buFont typeface="Arial"/>
              <a:buChar char="•"/>
            </a:pPr>
            <a:r>
              <a:rPr lang="en-US" sz="1800" b="0" i="0">
                <a:solidFill>
                  <a:srgbClr val="374151"/>
                </a:solidFill>
                <a:latin typeface="Arial"/>
                <a:ea typeface="Arial"/>
                <a:cs typeface="Arial"/>
                <a:sym typeface="Arial"/>
              </a:rPr>
              <a:t>Utilize Marty Swartz's 10 EMA 'Red Light, Green Light' strategy</a:t>
            </a:r>
            <a:endParaRPr/>
          </a:p>
          <a:p>
            <a:pPr marL="91440" lvl="0" indent="-105727" algn="l" rtl="0">
              <a:lnSpc>
                <a:spcPct val="110000"/>
              </a:lnSpc>
              <a:spcBef>
                <a:spcPts val="1400"/>
              </a:spcBef>
              <a:spcAft>
                <a:spcPts val="0"/>
              </a:spcAft>
              <a:buSzPct val="100000"/>
              <a:buFont typeface="Arial"/>
              <a:buChar char="•"/>
            </a:pPr>
            <a:r>
              <a:rPr lang="en-US" sz="1800" b="0" i="0">
                <a:solidFill>
                  <a:srgbClr val="374151"/>
                </a:solidFill>
                <a:latin typeface="Arial"/>
                <a:ea typeface="Arial"/>
                <a:cs typeface="Arial"/>
                <a:sym typeface="Arial"/>
              </a:rPr>
              <a:t>Play the market from the long side</a:t>
            </a:r>
            <a:endParaRPr/>
          </a:p>
          <a:p>
            <a:pPr marL="91440" lvl="0" indent="-105727" algn="l" rtl="0">
              <a:lnSpc>
                <a:spcPct val="110000"/>
              </a:lnSpc>
              <a:spcBef>
                <a:spcPts val="1400"/>
              </a:spcBef>
              <a:spcAft>
                <a:spcPts val="0"/>
              </a:spcAft>
              <a:buSzPct val="100000"/>
              <a:buFont typeface="Arial"/>
              <a:buChar char="•"/>
            </a:pPr>
            <a:r>
              <a:rPr lang="en-US" sz="1800" b="0" i="0">
                <a:solidFill>
                  <a:srgbClr val="374151"/>
                </a:solidFill>
                <a:latin typeface="Arial"/>
                <a:ea typeface="Arial"/>
                <a:cs typeface="Arial"/>
                <a:sym typeface="Arial"/>
              </a:rPr>
              <a:t>Add to winning trades and let them run, especially on daily charts</a:t>
            </a:r>
            <a:endParaRPr/>
          </a:p>
          <a:p>
            <a:pPr marL="91440" lvl="0" indent="-9207" algn="l" rtl="0">
              <a:lnSpc>
                <a:spcPct val="110000"/>
              </a:lnSpc>
              <a:spcBef>
                <a:spcPts val="1400"/>
              </a:spcBef>
              <a:spcAft>
                <a:spcPts val="0"/>
              </a:spcAft>
              <a:buSzPct val="100000"/>
              <a:buNone/>
            </a:pPr>
            <a:endParaRPr sz="1400"/>
          </a:p>
        </p:txBody>
      </p:sp>
      <p:pic>
        <p:nvPicPr>
          <p:cNvPr id="128" name="Google Shape;128;p5" descr="Image"/>
          <p:cNvPicPr preferRelativeResize="0"/>
          <p:nvPr/>
        </p:nvPicPr>
        <p:blipFill rotWithShape="1">
          <a:blip r:embed="rId3">
            <a:alphaModFix/>
          </a:blip>
          <a:srcRect/>
          <a:stretch/>
        </p:blipFill>
        <p:spPr>
          <a:xfrm>
            <a:off x="7873734" y="2108201"/>
            <a:ext cx="3281946" cy="328194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0"/>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Identifying Strong Bull Reversals</a:t>
            </a:r>
            <a:endParaRPr/>
          </a:p>
        </p:txBody>
      </p:sp>
      <p:sp>
        <p:nvSpPr>
          <p:cNvPr id="421" name="Google Shape;421;p50"/>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
        <p:nvSpPr>
          <p:cNvPr id="422" name="Google Shape;422;p50"/>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p>
            <a:pPr marL="91440" lvl="0" indent="0" algn="l" rtl="0">
              <a:lnSpc>
                <a:spcPct val="110000"/>
              </a:lnSpc>
              <a:spcBef>
                <a:spcPts val="0"/>
              </a:spcBef>
              <a:spcAft>
                <a:spcPts val="0"/>
              </a:spcAft>
              <a:buSzPts val="1900"/>
              <a:buNone/>
            </a:pPr>
            <a:endParaRPr b="0" i="0">
              <a:solidFill>
                <a:srgbClr val="374151"/>
              </a:solidFill>
              <a:latin typeface="Arial"/>
              <a:ea typeface="Arial"/>
              <a:cs typeface="Arial"/>
              <a:sym typeface="Arial"/>
            </a:endParaRPr>
          </a:p>
          <a:p>
            <a:pPr marL="91440" lvl="0" indent="0" algn="l" rtl="0">
              <a:lnSpc>
                <a:spcPct val="110000"/>
              </a:lnSpc>
              <a:spcBef>
                <a:spcPts val="1400"/>
              </a:spcBef>
              <a:spcAft>
                <a:spcPts val="0"/>
              </a:spcAft>
              <a:buSzPts val="1900"/>
              <a:buNone/>
            </a:pPr>
            <a:endParaRPr>
              <a:solidFill>
                <a:srgbClr val="374151"/>
              </a:solidFill>
              <a:latin typeface="Arial"/>
              <a:ea typeface="Arial"/>
              <a:cs typeface="Arial"/>
              <a:sym typeface="Arial"/>
            </a:endParaRPr>
          </a:p>
          <a:p>
            <a:pPr marL="0" lvl="0" indent="0" algn="l" rtl="0">
              <a:lnSpc>
                <a:spcPct val="110000"/>
              </a:lnSpc>
              <a:spcBef>
                <a:spcPts val="1400"/>
              </a:spcBef>
              <a:spcAft>
                <a:spcPts val="0"/>
              </a:spcAft>
              <a:buSzPts val="1900"/>
              <a:buNone/>
            </a:pPr>
            <a:r>
              <a:rPr lang="en-US" b="0" i="0">
                <a:solidFill>
                  <a:srgbClr val="374151"/>
                </a:solidFill>
                <a:latin typeface="Arial"/>
                <a:ea typeface="Arial"/>
                <a:cs typeface="Arial"/>
                <a:sym typeface="Arial"/>
              </a:rPr>
              <a:t>Recognizing these common characteristics can help traders identify strong bull reversals, providing valuable trading insights.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Strong Bull Reversal Bar and Following Bars</a:t>
            </a:r>
            <a:endParaRPr sz="2000"/>
          </a:p>
        </p:txBody>
      </p:sp>
      <p:sp>
        <p:nvSpPr>
          <p:cNvPr id="428" name="Google Shape;428;p51"/>
          <p:cNvSpPr txBox="1">
            <a:spLocks noGrp="1"/>
          </p:cNvSpPr>
          <p:nvPr>
            <p:ph type="body" idx="1"/>
          </p:nvPr>
        </p:nvSpPr>
        <p:spPr>
          <a:xfrm>
            <a:off x="1097280" y="2108201"/>
            <a:ext cx="499872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A strong bull reversal bar with a large bull trend body and small tails or no tails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next 2 or 3 bars also have bull bodies that are at least the average size of the recent bull and bear bodies</a:t>
            </a:r>
            <a:endParaRPr/>
          </a:p>
          <a:p>
            <a:pPr marL="91440" lvl="0" indent="0" algn="l" rtl="0">
              <a:lnSpc>
                <a:spcPct val="110000"/>
              </a:lnSpc>
              <a:spcBef>
                <a:spcPts val="1400"/>
              </a:spcBef>
              <a:spcAft>
                <a:spcPts val="0"/>
              </a:spcAft>
              <a:buSzPts val="1900"/>
              <a:buNone/>
            </a:pPr>
            <a:endParaRPr/>
          </a:p>
        </p:txBody>
      </p:sp>
      <p:pic>
        <p:nvPicPr>
          <p:cNvPr id="429" name="Google Shape;429;p51"/>
          <p:cNvPicPr preferRelativeResize="0"/>
          <p:nvPr/>
        </p:nvPicPr>
        <p:blipFill rotWithShape="1">
          <a:blip r:embed="rId3">
            <a:alphaModFix/>
          </a:blip>
          <a:srcRect/>
          <a:stretch/>
        </p:blipFill>
        <p:spPr>
          <a:xfrm>
            <a:off x="8438147" y="2108201"/>
            <a:ext cx="2656573" cy="323080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Spike Growth and Characteristics</a:t>
            </a:r>
            <a:endParaRPr sz="2000"/>
          </a:p>
        </p:txBody>
      </p:sp>
      <p:sp>
        <p:nvSpPr>
          <p:cNvPr id="435" name="Google Shape;435;p52"/>
          <p:cNvSpPr txBox="1">
            <a:spLocks noGrp="1"/>
          </p:cNvSpPr>
          <p:nvPr>
            <p:ph type="body" idx="1"/>
          </p:nvPr>
        </p:nvSpPr>
        <p:spPr>
          <a:xfrm>
            <a:off x="1097280" y="2108201"/>
            <a:ext cx="5897078"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spike grows to 5 to 10 bars without pulling back for more than a bar or so, reversing many bars, swing highs, and bear flags of the prior bear trend</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One or more bars in the spike have a low that is at or just one tick below the close of the prior bar</a:t>
            </a:r>
            <a:endParaRPr/>
          </a:p>
          <a:p>
            <a:pPr marL="91440" lvl="0" indent="0" algn="l" rtl="0">
              <a:lnSpc>
                <a:spcPct val="110000"/>
              </a:lnSpc>
              <a:spcBef>
                <a:spcPts val="1400"/>
              </a:spcBef>
              <a:spcAft>
                <a:spcPts val="0"/>
              </a:spcAft>
              <a:buSzPts val="1900"/>
              <a:buNone/>
            </a:pPr>
            <a:endParaRPr/>
          </a:p>
        </p:txBody>
      </p:sp>
      <p:pic>
        <p:nvPicPr>
          <p:cNvPr id="436" name="Google Shape;436;p52"/>
          <p:cNvPicPr preferRelativeResize="0"/>
          <p:nvPr/>
        </p:nvPicPr>
        <p:blipFill rotWithShape="1">
          <a:blip r:embed="rId3">
            <a:alphaModFix/>
          </a:blip>
          <a:srcRect/>
          <a:stretch/>
        </p:blipFill>
        <p:spPr>
          <a:xfrm>
            <a:off x="7794121" y="2464337"/>
            <a:ext cx="3300599" cy="265630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Context, Pullbacks, and Urgency</a:t>
            </a:r>
            <a:endParaRPr sz="2000"/>
          </a:p>
        </p:txBody>
      </p:sp>
      <p:sp>
        <p:nvSpPr>
          <p:cNvPr id="442" name="Google Shape;442;p53"/>
          <p:cNvSpPr txBox="1">
            <a:spLocks noGrp="1"/>
          </p:cNvSpPr>
          <p:nvPr>
            <p:ph type="body" idx="1"/>
          </p:nvPr>
        </p:nvSpPr>
        <p:spPr>
          <a:xfrm>
            <a:off x="1097280" y="2108201"/>
            <a:ext cx="5415815"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overall context makes a reversal likely, like a higher low or lower low test of the bear low after a strong break above the bear trend line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first pullback occurs only after three or more bars and lasts only one or two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sense of urgency. You feel like you have to buy but you want a pullback, yet it never comes</a:t>
            </a:r>
            <a:endParaRPr/>
          </a:p>
          <a:p>
            <a:pPr marL="91440" lvl="0" indent="0" algn="l" rtl="0">
              <a:lnSpc>
                <a:spcPct val="110000"/>
              </a:lnSpc>
              <a:spcBef>
                <a:spcPts val="1400"/>
              </a:spcBef>
              <a:spcAft>
                <a:spcPts val="0"/>
              </a:spcAft>
              <a:buSzPts val="1900"/>
              <a:buNone/>
            </a:pPr>
            <a:endParaRPr/>
          </a:p>
        </p:txBody>
      </p:sp>
      <p:pic>
        <p:nvPicPr>
          <p:cNvPr id="443" name="Google Shape;443;p53"/>
          <p:cNvPicPr preferRelativeResize="0"/>
          <p:nvPr/>
        </p:nvPicPr>
        <p:blipFill rotWithShape="1">
          <a:blip r:embed="rId3">
            <a:alphaModFix/>
          </a:blip>
          <a:srcRect/>
          <a:stretch/>
        </p:blipFill>
        <p:spPr>
          <a:xfrm>
            <a:off x="8325853" y="2108201"/>
            <a:ext cx="2768867" cy="323080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Breaking Resistance Levels and Second Attempt</a:t>
            </a:r>
            <a:endParaRPr sz="2000"/>
          </a:p>
        </p:txBody>
      </p:sp>
      <p:sp>
        <p:nvSpPr>
          <p:cNvPr id="449" name="Google Shape;449;p5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spike goes very far and breaks several resistance levels like the moving average, prior swing highs, and trend lines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signal is the second attempt to reverse within the past few bars (a second signal)</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Trend Channel Line Overshoot and Swing Reversal</a:t>
            </a:r>
            <a:endParaRPr sz="2000"/>
          </a:p>
        </p:txBody>
      </p:sp>
      <p:sp>
        <p:nvSpPr>
          <p:cNvPr id="455" name="Google Shape;455;p5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reversal began as a reversal from an overshoot of a trend channel line from the old trend</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It is reversing a significant swing high or low (for example, it breaks below a strong prior swing low and reverses up)</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Pullbacks and Prior Bear Trend Lines</a:t>
            </a:r>
            <a:endParaRPr sz="2000"/>
          </a:p>
        </p:txBody>
      </p:sp>
      <p:sp>
        <p:nvSpPr>
          <p:cNvPr id="461" name="Google Shape;461;p56"/>
          <p:cNvSpPr txBox="1">
            <a:spLocks noGrp="1"/>
          </p:cNvSpPr>
          <p:nvPr>
            <p:ph type="body" idx="1"/>
          </p:nvPr>
        </p:nvSpPr>
        <p:spPr>
          <a:xfrm>
            <a:off x="1097280" y="2108201"/>
            <a:ext cx="6121667"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high 1 and high 2 pullbacks have strong bull reversals bars for signal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pullbacks are small and sideways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There were prior breaks of earlier bear trend lines (this isn’t the first sign of bullish strength)</a:t>
            </a:r>
            <a:endParaRPr/>
          </a:p>
          <a:p>
            <a:pPr marL="91440" lvl="0" indent="0" algn="l" rtl="0">
              <a:lnSpc>
                <a:spcPct val="110000"/>
              </a:lnSpc>
              <a:spcBef>
                <a:spcPts val="1400"/>
              </a:spcBef>
              <a:spcAft>
                <a:spcPts val="0"/>
              </a:spcAft>
              <a:buSzPts val="1900"/>
              <a:buNone/>
            </a:pPr>
            <a:endParaRPr/>
          </a:p>
        </p:txBody>
      </p:sp>
      <p:pic>
        <p:nvPicPr>
          <p:cNvPr id="462" name="Google Shape;462;p56"/>
          <p:cNvPicPr preferRelativeResize="0"/>
          <p:nvPr/>
        </p:nvPicPr>
        <p:blipFill rotWithShape="1">
          <a:blip r:embed="rId3">
            <a:alphaModFix/>
          </a:blip>
          <a:srcRect/>
          <a:stretch/>
        </p:blipFill>
        <p:spPr>
          <a:xfrm>
            <a:off x="8484870" y="2300287"/>
            <a:ext cx="2609850" cy="22574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Momentum and Breakout</a:t>
            </a:r>
            <a:endParaRPr sz="2000"/>
          </a:p>
        </p:txBody>
      </p:sp>
      <p:sp>
        <p:nvSpPr>
          <p:cNvPr id="468" name="Google Shape;468;p5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pullback that tests the bear low lacks momentum, as evidenced by its having many overlapping bars with being bull trend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pullback that tests the bear low fails at the moving average or the old bear trend line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breakout reverses many recent closes and highs, with a large number of bars reversed by the close of the bull bar</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8"/>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Rating a Gap – The 4-Star Checklist</a:t>
            </a:r>
            <a:endParaRPr/>
          </a:p>
        </p:txBody>
      </p:sp>
      <p:sp>
        <p:nvSpPr>
          <p:cNvPr id="474" name="Google Shape;474;p58"/>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Gaps are rated based on 4 criteria: Support/Resistance, short-term pattern, market correlation, and gap size.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Bullish and bearish points are awarded according to the checklist. The more points awarded to the bulls, the more bullish the bias, and vice versa.</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Only 3 to 4-star gaps create a strong enough bias to determine if the odds are favorable. Anything less than 3 stars is best left alone regarding trading as a gap strategy.</a:t>
            </a:r>
            <a:endParaRPr/>
          </a:p>
          <a:p>
            <a:pPr marL="91440" lvl="0" indent="0" algn="l" rtl="0">
              <a:lnSpc>
                <a:spcPct val="110000"/>
              </a:lnSpc>
              <a:spcBef>
                <a:spcPts val="1400"/>
              </a:spcBef>
              <a:spcAft>
                <a:spcPts val="0"/>
              </a:spcAft>
              <a:buSzPts val="1900"/>
              <a:buFont typeface="Arial"/>
              <a:buNone/>
            </a:pPr>
            <a:endParaRPr b="0" i="0">
              <a:solidFill>
                <a:srgbClr val="374151"/>
              </a:solidFill>
              <a:latin typeface="Arial"/>
              <a:ea typeface="Arial"/>
              <a:cs typeface="Arial"/>
              <a:sym typeface="Arial"/>
            </a:endParaRPr>
          </a:p>
        </p:txBody>
      </p:sp>
      <p:sp>
        <p:nvSpPr>
          <p:cNvPr id="475" name="Google Shape;475;p58"/>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a:latin typeface="Arial"/>
                <a:ea typeface="Arial"/>
                <a:cs typeface="Arial"/>
                <a:sym typeface="Arial"/>
              </a:rPr>
              <a:t>Factor</a:t>
            </a:r>
            <a:r>
              <a:rPr lang="en-US" sz="2000" b="1" i="0">
                <a:latin typeface="Arial"/>
                <a:ea typeface="Arial"/>
                <a:cs typeface="Arial"/>
                <a:sym typeface="Arial"/>
              </a:rPr>
              <a:t> 1 - Support/Resistance</a:t>
            </a:r>
            <a:endParaRPr sz="2000"/>
          </a:p>
        </p:txBody>
      </p:sp>
      <p:sp>
        <p:nvSpPr>
          <p:cNvPr id="481" name="Google Shape;481;p5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A gap over resistance earns 1 star for bulls.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gap under support earns 1 star for bears.</a:t>
            </a:r>
            <a:endParaRPr/>
          </a:p>
          <a:p>
            <a:pPr marL="91440" lvl="0" indent="0" algn="l" rtl="0">
              <a:lnSpc>
                <a:spcPct val="110000"/>
              </a:lnSpc>
              <a:spcBef>
                <a:spcPts val="1400"/>
              </a:spcBef>
              <a:spcAft>
                <a:spcPts val="0"/>
              </a:spcAft>
              <a:buSzPts val="1900"/>
              <a:buNone/>
            </a:pPr>
            <a:endParaRPr/>
          </a:p>
        </p:txBody>
      </p:sp>
      <p:pic>
        <p:nvPicPr>
          <p:cNvPr id="482" name="Google Shape;482;p59"/>
          <p:cNvPicPr preferRelativeResize="0"/>
          <p:nvPr/>
        </p:nvPicPr>
        <p:blipFill rotWithShape="1">
          <a:blip r:embed="rId3">
            <a:alphaModFix/>
          </a:blip>
          <a:srcRect/>
          <a:stretch/>
        </p:blipFill>
        <p:spPr>
          <a:xfrm>
            <a:off x="6553200" y="2152317"/>
            <a:ext cx="4572000" cy="3019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The 7 Principles of Consistency</a:t>
            </a:r>
            <a:endParaRPr sz="2000"/>
          </a:p>
        </p:txBody>
      </p:sp>
      <p:sp>
        <p:nvSpPr>
          <p:cNvPr id="134" name="Google Shape;134;p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Objective identification of edges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Predefine trade risks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Accept risks or abandon trade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Act on edges without hesitation</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Pay yourself as profits arise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Monitor error susceptibility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Respect the necessity of these principles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Factor 2 - Short-Term Pattern</a:t>
            </a:r>
            <a:endParaRPr sz="2000"/>
          </a:p>
        </p:txBody>
      </p:sp>
      <p:sp>
        <p:nvSpPr>
          <p:cNvPr id="488" name="Google Shape;488;p6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We look at the gap in relation to the last 1-3 days.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gap over a solid bearish bar earns 1 star for bulls.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gap under a solid bullish bar earns 1 star for bears.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a:latin typeface="Arial"/>
                <a:ea typeface="Arial"/>
                <a:cs typeface="Arial"/>
                <a:sym typeface="Arial"/>
              </a:rPr>
              <a:t>Factor</a:t>
            </a:r>
            <a:r>
              <a:rPr lang="en-US" sz="2000" b="1" i="0">
                <a:latin typeface="Arial"/>
                <a:ea typeface="Arial"/>
                <a:cs typeface="Arial"/>
                <a:sym typeface="Arial"/>
              </a:rPr>
              <a:t> 3 - Market Correlation</a:t>
            </a:r>
            <a:endParaRPr sz="2000"/>
          </a:p>
        </p:txBody>
      </p:sp>
      <p:sp>
        <p:nvSpPr>
          <p:cNvPr id="494" name="Google Shape;494;p6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A stock gapping up when the market is gapping down earns 1 star for bulls.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stock gapping down when the market is gapping up earns 1 star for bears.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stock gapping significantly when the market is flat earns 1 star in the direction of the gap.</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Both the market and stock gapping in the same direction earns 0.5 star in the direction of the gap.</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Criterion 4 - Gap Size</a:t>
            </a:r>
            <a:endParaRPr sz="2000"/>
          </a:p>
        </p:txBody>
      </p:sp>
      <p:sp>
        <p:nvSpPr>
          <p:cNvPr id="500" name="Google Shape;500;p6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ideal gap size is just enough to create a "spark", typically just enough to erase a wide range/big body bar.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If the gap size is excessive and destroys the technical pattern, all ratings and gap strategies are considered null and void.</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An ideal gap size earns 1 star in the direction of the gap</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3"/>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What kind of day is it? </a:t>
            </a:r>
            <a:endParaRPr/>
          </a:p>
        </p:txBody>
      </p:sp>
      <p:sp>
        <p:nvSpPr>
          <p:cNvPr id="506" name="Google Shape;506;p63"/>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Char char=" "/>
            </a:pPr>
            <a:r>
              <a:rPr lang="en-US"/>
              <a:t>Spike and Channel </a:t>
            </a:r>
            <a:endParaRPr/>
          </a:p>
          <a:p>
            <a:pPr marL="91440" lvl="0" indent="-120650" algn="l" rtl="0">
              <a:lnSpc>
                <a:spcPct val="110000"/>
              </a:lnSpc>
              <a:spcBef>
                <a:spcPts val="1400"/>
              </a:spcBef>
              <a:spcAft>
                <a:spcPts val="0"/>
              </a:spcAft>
              <a:buSzPts val="1900"/>
              <a:buChar char=" "/>
            </a:pPr>
            <a:r>
              <a:rPr lang="en-US"/>
              <a:t>Trending Trading Range Day</a:t>
            </a:r>
            <a:endParaRPr/>
          </a:p>
          <a:p>
            <a:pPr marL="91440" lvl="0" indent="-120650" algn="l" rtl="0">
              <a:lnSpc>
                <a:spcPct val="110000"/>
              </a:lnSpc>
              <a:spcBef>
                <a:spcPts val="1400"/>
              </a:spcBef>
              <a:spcAft>
                <a:spcPts val="0"/>
              </a:spcAft>
              <a:buSzPts val="1900"/>
              <a:buChar char=" "/>
            </a:pPr>
            <a:r>
              <a:rPr lang="en-US"/>
              <a:t>Trend from the Open and Small Pullback Trends</a:t>
            </a:r>
            <a:endParaRPr/>
          </a:p>
          <a:p>
            <a:pPr marL="91440" lvl="0" indent="-120650" algn="l" rtl="0">
              <a:lnSpc>
                <a:spcPct val="110000"/>
              </a:lnSpc>
              <a:spcBef>
                <a:spcPts val="1400"/>
              </a:spcBef>
              <a:spcAft>
                <a:spcPts val="0"/>
              </a:spcAft>
              <a:buSzPts val="1900"/>
              <a:buChar char=" "/>
            </a:pPr>
            <a:r>
              <a:rPr lang="en-US"/>
              <a:t>Reversal Day </a:t>
            </a:r>
            <a:endParaRPr/>
          </a:p>
          <a:p>
            <a:pPr marL="91440" lvl="0" indent="-120650" algn="l" rtl="0">
              <a:lnSpc>
                <a:spcPct val="110000"/>
              </a:lnSpc>
              <a:spcBef>
                <a:spcPts val="1400"/>
              </a:spcBef>
              <a:spcAft>
                <a:spcPts val="0"/>
              </a:spcAft>
              <a:buSzPts val="1900"/>
              <a:buChar char=" "/>
            </a:pPr>
            <a:r>
              <a:rPr lang="en-US"/>
              <a:t>Trend Resumption Day </a:t>
            </a:r>
            <a:endParaRPr/>
          </a:p>
        </p:txBody>
      </p:sp>
      <p:sp>
        <p:nvSpPr>
          <p:cNvPr id="507" name="Google Shape;507;p63"/>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4"/>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Spike and Channel Day </a:t>
            </a:r>
            <a:endParaRPr/>
          </a:p>
        </p:txBody>
      </p:sp>
      <p:pic>
        <p:nvPicPr>
          <p:cNvPr id="513" name="Google Shape;513;p64"/>
          <p:cNvPicPr preferRelativeResize="0">
            <a:picLocks noGrp="1"/>
          </p:cNvPicPr>
          <p:nvPr>
            <p:ph type="body" idx="1"/>
          </p:nvPr>
        </p:nvPicPr>
        <p:blipFill rotWithShape="1">
          <a:blip r:embed="rId3">
            <a:alphaModFix/>
          </a:blip>
          <a:srcRect/>
          <a:stretch/>
        </p:blipFill>
        <p:spPr>
          <a:xfrm>
            <a:off x="5459413" y="1617042"/>
            <a:ext cx="5927725" cy="3685829"/>
          </a:xfrm>
          <a:prstGeom prst="rect">
            <a:avLst/>
          </a:prstGeom>
          <a:noFill/>
          <a:ln>
            <a:noFill/>
          </a:ln>
        </p:spPr>
      </p:pic>
      <p:sp>
        <p:nvSpPr>
          <p:cNvPr id="514" name="Google Shape;514;p64"/>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74151"/>
              </a:buClr>
              <a:buSzPts val="2000"/>
              <a:buFont typeface="Arial"/>
              <a:buNone/>
            </a:pPr>
            <a:r>
              <a:rPr lang="en-US" sz="2000" b="1" i="0">
                <a:solidFill>
                  <a:srgbClr val="374151"/>
                </a:solidFill>
                <a:latin typeface="Arial"/>
                <a:ea typeface="Arial"/>
                <a:cs typeface="Arial"/>
                <a:sym typeface="Arial"/>
              </a:rPr>
              <a:t>Identifying Spike and Channel Day</a:t>
            </a:r>
            <a:endParaRPr sz="2000"/>
          </a:p>
        </p:txBody>
      </p:sp>
      <p:sp>
        <p:nvSpPr>
          <p:cNvPr id="520" name="Google Shape;520;p6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Often begins early in the day, possibly from first bar or a large gap.</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Spike and channel trend is most common trend type; knowing how to trade it is crucial.</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If the channel has a lot of overlap between bars, has several pullbacks, it is a weak channel.</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Market usually corrects to the start of the channel, attempting to form a trading range.</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Understanding Spike and Channel Trend</a:t>
            </a:r>
            <a:endParaRPr sz="2000"/>
          </a:p>
        </p:txBody>
      </p:sp>
      <p:sp>
        <p:nvSpPr>
          <p:cNvPr id="526" name="Google Shape;526;p6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Begins with a spike: a rapid, unidirectional movement, signaling a clear always-in market condition.</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Spike usually forms within the first hour or first few bars of the day.</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Stronger the breakout, higher the likelihood of follow-through in form of a channel.</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The spike is followed by a pullback, which could last from one bar to dozens of bars.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Channel Phase</a:t>
            </a:r>
            <a:endParaRPr sz="2000"/>
          </a:p>
        </p:txBody>
      </p:sp>
      <p:sp>
        <p:nvSpPr>
          <p:cNvPr id="532" name="Google Shape;532;p67"/>
          <p:cNvSpPr txBox="1">
            <a:spLocks noGrp="1"/>
          </p:cNvSpPr>
          <p:nvPr>
            <p:ph type="body" idx="1"/>
          </p:nvPr>
        </p:nvSpPr>
        <p:spPr>
          <a:xfrm>
            <a:off x="1097280" y="2108201"/>
            <a:ext cx="5351646"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Trend resumes less strongly, indicated by overlapping bars, a flatter slope, pullbacks and opposite trend bars.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Channel resembles a trending trading range; trade primarily in the direction of the trend.</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Channel ends at some measured move target, often on a third push.</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Anticipate a correction to the start of the channel, or a breakout against the trend.</a:t>
            </a:r>
            <a:endParaRPr/>
          </a:p>
          <a:p>
            <a:pPr marL="91440" lvl="0" indent="0" algn="l" rtl="0">
              <a:lnSpc>
                <a:spcPct val="110000"/>
              </a:lnSpc>
              <a:spcBef>
                <a:spcPts val="1400"/>
              </a:spcBef>
              <a:spcAft>
                <a:spcPts val="0"/>
              </a:spcAft>
              <a:buSzPts val="1900"/>
              <a:buNone/>
            </a:pPr>
            <a:endParaRPr/>
          </a:p>
        </p:txBody>
      </p:sp>
      <p:pic>
        <p:nvPicPr>
          <p:cNvPr id="533" name="Google Shape;533;p67"/>
          <p:cNvPicPr preferRelativeResize="0"/>
          <p:nvPr/>
        </p:nvPicPr>
        <p:blipFill rotWithShape="1">
          <a:blip r:embed="rId3">
            <a:alphaModFix/>
          </a:blip>
          <a:srcRect/>
          <a:stretch/>
        </p:blipFill>
        <p:spPr>
          <a:xfrm>
            <a:off x="8231505" y="2348866"/>
            <a:ext cx="2924175" cy="27717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Trading the Channel</a:t>
            </a:r>
            <a:endParaRPr sz="2000"/>
          </a:p>
        </p:txBody>
      </p:sp>
      <p:sp>
        <p:nvSpPr>
          <p:cNvPr id="539" name="Google Shape;539;p68"/>
          <p:cNvSpPr txBox="1">
            <a:spLocks noGrp="1"/>
          </p:cNvSpPr>
          <p:nvPr>
            <p:ph type="body" idx="1"/>
          </p:nvPr>
        </p:nvSpPr>
        <p:spPr>
          <a:xfrm>
            <a:off x="1097280" y="2108201"/>
            <a:ext cx="5752699"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Breakout against trend often leads to a correction back to channel start.</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After correction, the market have create a bearish spike and channel or a trading range often near the pivot high of the spike.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Spike and Channel pattern predictability ends after channel correction.</a:t>
            </a:r>
            <a:endParaRPr/>
          </a:p>
          <a:p>
            <a:pPr marL="91440" lvl="0" indent="0" algn="l" rtl="0">
              <a:lnSpc>
                <a:spcPct val="110000"/>
              </a:lnSpc>
              <a:spcBef>
                <a:spcPts val="1400"/>
              </a:spcBef>
              <a:spcAft>
                <a:spcPts val="0"/>
              </a:spcAft>
              <a:buSzPts val="1900"/>
              <a:buNone/>
            </a:pPr>
            <a:endParaRPr/>
          </a:p>
        </p:txBody>
      </p:sp>
      <p:pic>
        <p:nvPicPr>
          <p:cNvPr id="540" name="Google Shape;540;p68"/>
          <p:cNvPicPr preferRelativeResize="0"/>
          <p:nvPr/>
        </p:nvPicPr>
        <p:blipFill rotWithShape="1">
          <a:blip r:embed="rId3">
            <a:alphaModFix/>
          </a:blip>
          <a:srcRect/>
          <a:stretch/>
        </p:blipFill>
        <p:spPr>
          <a:xfrm>
            <a:off x="8403807" y="2348866"/>
            <a:ext cx="2924175" cy="27717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Transition from Channel to Trading Range</a:t>
            </a:r>
            <a:endParaRPr sz="2000"/>
          </a:p>
        </p:txBody>
      </p:sp>
      <p:sp>
        <p:nvSpPr>
          <p:cNvPr id="546" name="Google Shape;546;p6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If the channel breakout fails, look for entries in the counter-trend direction.</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Breakout from channel against trend usually extends back to test the start of the channel.</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In a bull spike and channel, the pullback often forms a double bottom bull flag with the bottom of the channel. This typically leads to a bounce, marking the third leg of the developing trading range.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When weaker, likely to be a trending trading range day.</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Be prepared for possible late reversal swing trade on trending trading range days.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a:solidFill>
                  <a:srgbClr val="000000"/>
                </a:solidFill>
                <a:latin typeface="Arial"/>
                <a:ea typeface="Arial"/>
                <a:cs typeface="Arial"/>
                <a:sym typeface="Arial"/>
              </a:rPr>
              <a:t>Write down your</a:t>
            </a:r>
            <a:r>
              <a:rPr lang="en-US" sz="2000" b="1" i="0" u="none" strike="noStrike">
                <a:solidFill>
                  <a:srgbClr val="000000"/>
                </a:solidFill>
                <a:latin typeface="Arial"/>
                <a:ea typeface="Arial"/>
                <a:cs typeface="Arial"/>
                <a:sym typeface="Arial"/>
              </a:rPr>
              <a:t> biggest thing to work on this week</a:t>
            </a:r>
            <a:endParaRPr sz="4800" b="1">
              <a:latin typeface="Arial"/>
              <a:ea typeface="Arial"/>
              <a:cs typeface="Arial"/>
              <a:sym typeface="Arial"/>
            </a:endParaRPr>
          </a:p>
        </p:txBody>
      </p:sp>
      <p:sp>
        <p:nvSpPr>
          <p:cNvPr id="140" name="Google Shape;140;p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Control trade size: avoid taking on too much.</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Trade exclusively 'A' setups: stick to high-quality opportunities.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Maintain consistency in exit strategies: have a clear plan and stick to it.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Document your trades: take screenshots to review and learn from later.</a:t>
            </a:r>
            <a:endParaRPr/>
          </a:p>
          <a:p>
            <a:pPr marL="91440" lvl="0" indent="0" algn="l" rtl="0">
              <a:lnSpc>
                <a:spcPct val="110000"/>
              </a:lnSpc>
              <a:spcBef>
                <a:spcPts val="1400"/>
              </a:spcBef>
              <a:spcAft>
                <a:spcPts val="0"/>
              </a:spcAft>
              <a:buSzPts val="1900"/>
              <a:buFont typeface="Arial"/>
              <a:buNone/>
            </a:pPr>
            <a:endParaRPr>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0"/>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Trend from the Open and Small Pullback Day</a:t>
            </a:r>
            <a:endParaRPr/>
          </a:p>
        </p:txBody>
      </p:sp>
      <p:sp>
        <p:nvSpPr>
          <p:cNvPr id="552" name="Google Shape;552;p70"/>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pic>
        <p:nvPicPr>
          <p:cNvPr id="553" name="Google Shape;553;p70"/>
          <p:cNvPicPr preferRelativeResize="0"/>
          <p:nvPr/>
        </p:nvPicPr>
        <p:blipFill rotWithShape="1">
          <a:blip r:embed="rId3">
            <a:alphaModFix/>
          </a:blip>
          <a:srcRect/>
          <a:stretch/>
        </p:blipFill>
        <p:spPr>
          <a:xfrm>
            <a:off x="5269209" y="1475874"/>
            <a:ext cx="6453795" cy="400651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Trend from the Open and Small Pullback Trends - Introduction</a:t>
            </a:r>
            <a:endParaRPr sz="2000"/>
          </a:p>
        </p:txBody>
      </p:sp>
      <p:sp>
        <p:nvSpPr>
          <p:cNvPr id="559" name="Google Shape;559;p71"/>
          <p:cNvSpPr txBox="1">
            <a:spLocks noGrp="1"/>
          </p:cNvSpPr>
          <p:nvPr>
            <p:ph type="body" idx="1"/>
          </p:nvPr>
        </p:nvSpPr>
        <p:spPr>
          <a:xfrm>
            <a:off x="1097280" y="2108201"/>
            <a:ext cx="5479983"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day's high/low is often formed within the first few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initial spike can be strong and last several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Trends from the open have urgency and conviction, often having the smallest pullbacks.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Twenty-gap bar and moving average gap bar setups come late in the trend.</a:t>
            </a:r>
            <a:endParaRPr/>
          </a:p>
          <a:p>
            <a:pPr marL="91440" lvl="0" indent="0" algn="l" rtl="0">
              <a:lnSpc>
                <a:spcPct val="110000"/>
              </a:lnSpc>
              <a:spcBef>
                <a:spcPts val="1400"/>
              </a:spcBef>
              <a:spcAft>
                <a:spcPts val="0"/>
              </a:spcAft>
              <a:buSzPts val="1900"/>
              <a:buNone/>
            </a:pPr>
            <a:endParaRPr/>
          </a:p>
        </p:txBody>
      </p:sp>
      <p:pic>
        <p:nvPicPr>
          <p:cNvPr id="560" name="Google Shape;560;p71"/>
          <p:cNvPicPr preferRelativeResize="0"/>
          <p:nvPr/>
        </p:nvPicPr>
        <p:blipFill rotWithShape="1">
          <a:blip r:embed="rId3">
            <a:alphaModFix/>
          </a:blip>
          <a:srcRect/>
          <a:stretch/>
        </p:blipFill>
        <p:spPr>
          <a:xfrm>
            <a:off x="8373538" y="2108201"/>
            <a:ext cx="2721182" cy="320360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Characteristics of a Small Pullback Trend Day</a:t>
            </a:r>
            <a:endParaRPr sz="2000"/>
          </a:p>
        </p:txBody>
      </p:sp>
      <p:sp>
        <p:nvSpPr>
          <p:cNvPr id="566" name="Google Shape;566;p72"/>
          <p:cNvSpPr txBox="1">
            <a:spLocks noGrp="1"/>
          </p:cNvSpPr>
          <p:nvPr>
            <p:ph type="body" idx="1"/>
          </p:nvPr>
        </p:nvSpPr>
        <p:spPr>
          <a:xfrm>
            <a:off x="1097280" y="2108201"/>
            <a:ext cx="591312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trend is often in a relatively tight channel and pullbacks often come back and hit breakeven stops.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Traders need to trail their stops below/above the swing lows/highs.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If traders are too eager to move their stops to breakeven, they will get trapped out.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This type of trend day is the strongest and forms only once or twice a month.</a:t>
            </a:r>
            <a:endParaRPr/>
          </a:p>
          <a:p>
            <a:pPr marL="91440" lvl="0" indent="0" algn="l" rtl="0">
              <a:lnSpc>
                <a:spcPct val="110000"/>
              </a:lnSpc>
              <a:spcBef>
                <a:spcPts val="1400"/>
              </a:spcBef>
              <a:spcAft>
                <a:spcPts val="0"/>
              </a:spcAft>
              <a:buSzPts val="1900"/>
              <a:buNone/>
            </a:pPr>
            <a:endParaRPr/>
          </a:p>
        </p:txBody>
      </p:sp>
      <p:pic>
        <p:nvPicPr>
          <p:cNvPr id="567" name="Google Shape;567;p72"/>
          <p:cNvPicPr preferRelativeResize="0"/>
          <p:nvPr/>
        </p:nvPicPr>
        <p:blipFill rotWithShape="1">
          <a:blip r:embed="rId3">
            <a:alphaModFix/>
          </a:blip>
          <a:srcRect/>
          <a:stretch/>
        </p:blipFill>
        <p:spPr>
          <a:xfrm>
            <a:off x="8452272" y="2108201"/>
            <a:ext cx="2642448" cy="311091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Entering and Exiting the Trend</a:t>
            </a:r>
            <a:endParaRPr sz="2000"/>
          </a:p>
        </p:txBody>
      </p:sp>
      <p:sp>
        <p:nvSpPr>
          <p:cNvPr id="573" name="Google Shape;573;p73"/>
          <p:cNvSpPr txBox="1">
            <a:spLocks noGrp="1"/>
          </p:cNvSpPr>
          <p:nvPr>
            <p:ph type="body" idx="1"/>
          </p:nvPr>
        </p:nvSpPr>
        <p:spPr>
          <a:xfrm>
            <a:off x="1097280" y="2108201"/>
            <a:ext cx="5255394"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Traders should enter on the first pullback after a strong initial leg.</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Even if pullbacks seem weak, they can be strong setups within a small pullback trend day.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pullbacks often have weak signal bars, and there are many countertrend trends bars.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In a strong bull trend, buy at the low of the prior bar, or one or two ticks below its low, or on a stop at one tick above high 1 and high 2 setups.</a:t>
            </a:r>
            <a:endParaRPr/>
          </a:p>
          <a:p>
            <a:pPr marL="91440" lvl="0" indent="0" algn="l" rtl="0">
              <a:lnSpc>
                <a:spcPct val="110000"/>
              </a:lnSpc>
              <a:spcBef>
                <a:spcPts val="1400"/>
              </a:spcBef>
              <a:spcAft>
                <a:spcPts val="0"/>
              </a:spcAft>
              <a:buSzPts val="1900"/>
              <a:buNone/>
            </a:pPr>
            <a:endParaRPr/>
          </a:p>
        </p:txBody>
      </p:sp>
      <p:pic>
        <p:nvPicPr>
          <p:cNvPr id="574" name="Google Shape;574;p73"/>
          <p:cNvPicPr preferRelativeResize="0"/>
          <p:nvPr/>
        </p:nvPicPr>
        <p:blipFill rotWithShape="1">
          <a:blip r:embed="rId3">
            <a:alphaModFix/>
          </a:blip>
          <a:srcRect/>
          <a:stretch/>
        </p:blipFill>
        <p:spPr>
          <a:xfrm>
            <a:off x="8497403" y="2108201"/>
            <a:ext cx="2597317" cy="342103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Understanding the Trend and Market Behavior</a:t>
            </a:r>
            <a:endParaRPr sz="2000"/>
          </a:p>
        </p:txBody>
      </p:sp>
      <p:sp>
        <p:nvSpPr>
          <p:cNvPr id="580" name="Google Shape;580;p7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A trend from the open day is usually the strong form of trend pattern, but it develops in only about 20% of the days.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Every day begins as a trend from the open day within the first few bars of the day.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As soon as a bar moves above/below the high/low of the prior bar, the day is a trend from the open bull/bear trend day.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single most difficult part of trading these very strong trend days is that the trends do not look particularly strong as they are forming.</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Large Gap Opening and Potential Outcomes</a:t>
            </a:r>
            <a:endParaRPr sz="2000"/>
          </a:p>
        </p:txBody>
      </p:sp>
      <p:sp>
        <p:nvSpPr>
          <p:cNvPr id="586" name="Google Shape;586;p7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A large gap opening often leads to a trend from the open day, and the trend can go in either direction.</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large gap down can lead to either a bull or a bear trend from the open day.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In the case of a large gap up, the day will be a bull trend day about 60% of the time and a bear trend day 40% of the time.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larger the gap, the more likely the trend will be in the direction of the gap.</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The Power of Recognizing the Strong Trend</a:t>
            </a:r>
            <a:endParaRPr sz="2000"/>
          </a:p>
        </p:txBody>
      </p:sp>
      <p:sp>
        <p:nvSpPr>
          <p:cNvPr id="592" name="Google Shape;592;p7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lnSpcReduction="10000"/>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Experienced traders recognize that, although bars look like they are part of a weak channel, when they occur in a small pullback bull trend day, they form high-probability swing setups.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All pullbacks in trend from the open days are great with trend entries, even though they almost always look weak.</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 trader can continue to have confidence entering with trend even after a pullback finally breaks a meaningful trend line.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If there is a gap open that is more than just a few ticks and the first bar is a strong trend bar, trading its breakout in either direction is usually a good trade.</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first bar of everyday is a signal bar for the trend from the open bull day and a trend from the open bear day, depending on the direction of the breakout of the bar.</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7"/>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Trending Trading Range Day </a:t>
            </a:r>
            <a:endParaRPr/>
          </a:p>
        </p:txBody>
      </p:sp>
      <p:pic>
        <p:nvPicPr>
          <p:cNvPr id="598" name="Google Shape;598;p77"/>
          <p:cNvPicPr preferRelativeResize="0">
            <a:picLocks noGrp="1"/>
          </p:cNvPicPr>
          <p:nvPr>
            <p:ph type="body" idx="1"/>
          </p:nvPr>
        </p:nvPicPr>
        <p:blipFill rotWithShape="1">
          <a:blip r:embed="rId3">
            <a:alphaModFix/>
          </a:blip>
          <a:srcRect/>
          <a:stretch/>
        </p:blipFill>
        <p:spPr>
          <a:xfrm>
            <a:off x="5149517" y="1823077"/>
            <a:ext cx="6237622" cy="3118810"/>
          </a:xfrm>
          <a:prstGeom prst="rect">
            <a:avLst/>
          </a:prstGeom>
          <a:noFill/>
          <a:ln>
            <a:noFill/>
          </a:ln>
        </p:spPr>
      </p:pic>
      <p:sp>
        <p:nvSpPr>
          <p:cNvPr id="599" name="Google Shape;599;p77"/>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Characteristics of Trending Trading Range Days</a:t>
            </a:r>
            <a:endParaRPr sz="2000"/>
          </a:p>
        </p:txBody>
      </p:sp>
      <p:sp>
        <p:nvSpPr>
          <p:cNvPr id="605" name="Google Shape;605;p7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Opening range is roughly a third to half the size of recent days' range.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Breakout occurs after an hour or two, leading to another trading range.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Multiple trading opportunities in both directions due to existence of trading ranges.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Occasionally, multiple breakouts and trading ranges can occur.</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Post second trading range, a pullback often tests the earlier trading range.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The day may transform into a reversal day if the test breaks back into the earlier range.</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Trading Trending Trading Range Days</a:t>
            </a:r>
            <a:endParaRPr sz="2000"/>
          </a:p>
        </p:txBody>
      </p:sp>
      <p:sp>
        <p:nvSpPr>
          <p:cNvPr id="611" name="Google Shape;611;p7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Expect the range to double in size post breakout - that becomes your profit target.</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It's common for trending trading range days to have trending swings without a clear trend day.</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Trade more in both directions if the day is clearly a trending trading range day.</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The initial trading range can last from 1 to 3 hours, approximately half the size of an average day's range.</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i="0" u="none" strike="noStrike">
                <a:solidFill>
                  <a:srgbClr val="000000"/>
                </a:solidFill>
                <a:latin typeface="Arial"/>
                <a:ea typeface="Arial"/>
                <a:cs typeface="Arial"/>
                <a:sym typeface="Arial"/>
              </a:rPr>
              <a:t>Write down all your bad habits</a:t>
            </a:r>
            <a:endParaRPr sz="4800">
              <a:latin typeface="Arial"/>
              <a:ea typeface="Arial"/>
              <a:cs typeface="Arial"/>
              <a:sym typeface="Arial"/>
            </a:endParaRPr>
          </a:p>
        </p:txBody>
      </p:sp>
      <p:sp>
        <p:nvSpPr>
          <p:cNvPr id="146" name="Google Shape;146;p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fontScale="92500" lnSpcReduction="20000"/>
          </a:bodyPr>
          <a:lstStyle/>
          <a:p>
            <a:pPr marL="91440" lvl="0" indent="-102552" algn="l" rtl="0">
              <a:lnSpc>
                <a:spcPct val="110000"/>
              </a:lnSpc>
              <a:spcBef>
                <a:spcPts val="0"/>
              </a:spcBef>
              <a:spcAft>
                <a:spcPts val="0"/>
              </a:spcAft>
              <a:buSzPct val="100000"/>
              <a:buFont typeface="Arial"/>
              <a:buChar char="•"/>
            </a:pPr>
            <a:r>
              <a:rPr lang="en-US" b="0" i="0">
                <a:solidFill>
                  <a:srgbClr val="374151"/>
                </a:solidFill>
                <a:latin typeface="Arial"/>
                <a:ea typeface="Arial"/>
                <a:cs typeface="Arial"/>
                <a:sym typeface="Arial"/>
              </a:rPr>
              <a:t>Oversizing non-core strategy trades</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Hesitation and second-guessing</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Allowing P&amp;L to alter mindset or attitude</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Under-trading</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Daily self-validation</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Incomplete acceptance or definition of risk</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Chasing explosive, short-term stock movements</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Not allowing profits to run</a:t>
            </a:r>
            <a:endParaRPr/>
          </a:p>
          <a:p>
            <a:pPr marL="91440" lvl="0" indent="-102552" algn="l" rtl="0">
              <a:lnSpc>
                <a:spcPct val="110000"/>
              </a:lnSpc>
              <a:spcBef>
                <a:spcPts val="1400"/>
              </a:spcBef>
              <a:spcAft>
                <a:spcPts val="0"/>
              </a:spcAft>
              <a:buSzPct val="100000"/>
              <a:buFont typeface="Arial"/>
              <a:buChar char="•"/>
            </a:pPr>
            <a:r>
              <a:rPr lang="en-US" b="0" i="0">
                <a:solidFill>
                  <a:srgbClr val="374151"/>
                </a:solidFill>
                <a:latin typeface="Arial"/>
                <a:ea typeface="Arial"/>
                <a:cs typeface="Arial"/>
                <a:sym typeface="Arial"/>
              </a:rPr>
              <a:t>Lack of understanding trade risk and its systemic effects</a:t>
            </a:r>
            <a:endParaRPr/>
          </a:p>
          <a:p>
            <a:pPr marL="91440" lvl="0" indent="0" algn="l" rtl="0">
              <a:lnSpc>
                <a:spcPct val="110000"/>
              </a:lnSpc>
              <a:spcBef>
                <a:spcPts val="1400"/>
              </a:spcBef>
              <a:spcAft>
                <a:spcPts val="0"/>
              </a:spcAft>
              <a:buSzPct val="100000"/>
              <a:buNone/>
            </a:pPr>
            <a:endParaRPr/>
          </a:p>
        </p:txBody>
      </p:sp>
      <p:pic>
        <p:nvPicPr>
          <p:cNvPr id="147" name="Google Shape;147;p8"/>
          <p:cNvPicPr preferRelativeResize="0"/>
          <p:nvPr/>
        </p:nvPicPr>
        <p:blipFill rotWithShape="1">
          <a:blip r:embed="rId3">
            <a:alphaModFix/>
          </a:blip>
          <a:srcRect/>
          <a:stretch/>
        </p:blipFill>
        <p:spPr>
          <a:xfrm>
            <a:off x="9632866" y="5639774"/>
            <a:ext cx="2391109" cy="600159"/>
          </a:xfrm>
          <a:prstGeom prst="rect">
            <a:avLst/>
          </a:prstGeom>
          <a:noFill/>
          <a:ln>
            <a:noFill/>
          </a:ln>
        </p:spPr>
      </p:pic>
      <p:pic>
        <p:nvPicPr>
          <p:cNvPr id="148" name="Google Shape;148;p8" descr="Image"/>
          <p:cNvPicPr preferRelativeResize="0"/>
          <p:nvPr/>
        </p:nvPicPr>
        <p:blipFill rotWithShape="1">
          <a:blip r:embed="rId4">
            <a:alphaModFix/>
          </a:blip>
          <a:srcRect/>
          <a:stretch/>
        </p:blipFill>
        <p:spPr>
          <a:xfrm>
            <a:off x="7901388" y="2108201"/>
            <a:ext cx="3254292" cy="3254292"/>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Recognizing Trending Trading Range Days</a:t>
            </a:r>
            <a:endParaRPr sz="2000"/>
          </a:p>
        </p:txBody>
      </p:sp>
      <p:sp>
        <p:nvSpPr>
          <p:cNvPr id="617" name="Google Shape;617;p8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If the spike is only 1 to 3 bars, smaller with larger tails and more overlap, the day is likely to be a trending trading range day.</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If the pullback goes sideways for 5 to 10 bars or if the breakout from the pullback is a weak channel, expect a trending trading range day.</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Market often forms another trading range after breaking out of one.</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8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Trading Strategy for Trending Trading Range Days</a:t>
            </a:r>
            <a:endParaRPr sz="2000"/>
          </a:p>
        </p:txBody>
      </p:sp>
      <p:sp>
        <p:nvSpPr>
          <p:cNvPr id="623" name="Google Shape;623;p8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Entering on a breakout from any trading range is usually a low-probability trade.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Once the market reaches the measured move area, it's likely to transition into a second trading range.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Take profits at the approximate measured move target area, as the market will usually test down into the breakout area.</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It's more strategic to exit on strength when the market is forming an upper range than to exit on weakness. Aggressive traders can fade big trend bars in the area of the measured move target.</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8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Reversal Day </a:t>
            </a:r>
            <a:endParaRPr/>
          </a:p>
        </p:txBody>
      </p:sp>
      <p:pic>
        <p:nvPicPr>
          <p:cNvPr id="629" name="Google Shape;629;p82"/>
          <p:cNvPicPr preferRelativeResize="0">
            <a:picLocks noGrp="1"/>
          </p:cNvPicPr>
          <p:nvPr>
            <p:ph type="body" idx="1"/>
          </p:nvPr>
        </p:nvPicPr>
        <p:blipFill rotWithShape="1">
          <a:blip r:embed="rId3">
            <a:alphaModFix/>
          </a:blip>
          <a:srcRect/>
          <a:stretch/>
        </p:blipFill>
        <p:spPr>
          <a:xfrm>
            <a:off x="5145111" y="1413219"/>
            <a:ext cx="6403423" cy="3992417"/>
          </a:xfrm>
          <a:prstGeom prst="rect">
            <a:avLst/>
          </a:prstGeom>
          <a:noFill/>
          <a:ln>
            <a:noFill/>
          </a:ln>
        </p:spPr>
      </p:pic>
      <p:sp>
        <p:nvSpPr>
          <p:cNvPr id="630" name="Google Shape;630;p8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Identifying Reversal Days</a:t>
            </a:r>
            <a:endParaRPr sz="2000"/>
          </a:p>
        </p:txBody>
      </p:sp>
      <p:sp>
        <p:nvSpPr>
          <p:cNvPr id="636" name="Google Shape;636;p83"/>
          <p:cNvSpPr txBox="1">
            <a:spLocks noGrp="1"/>
          </p:cNvSpPr>
          <p:nvPr>
            <p:ph type="body" idx="1"/>
          </p:nvPr>
        </p:nvSpPr>
        <p:spPr>
          <a:xfrm>
            <a:off x="1097280" y="2108201"/>
            <a:ext cx="5335604" cy="3760891"/>
          </a:xfrm>
          <a:prstGeom prst="rect">
            <a:avLst/>
          </a:prstGeom>
          <a:noFill/>
          <a:ln>
            <a:noFill/>
          </a:ln>
        </p:spPr>
        <p:txBody>
          <a:bodyPr spcFirstLastPara="1" wrap="square" lIns="0" tIns="45700" rIns="0" bIns="45700" anchor="t" anchorCtr="0">
            <a:normAutofit lnSpcReduction="10000"/>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Reversal days typically follow a pattern where the market trends in one direction and then reverses to trend in the opposite direction leading up to the close.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Most reversal days start off as trending trading range days, making the identification of these days essential for traders.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When a strong reversal starts during the last few hours of trading, it often carries through to the next day and potentially for several subsequent days.</a:t>
            </a:r>
            <a:endParaRPr/>
          </a:p>
          <a:p>
            <a:pPr marL="91440" lvl="0" indent="0" algn="l" rtl="0">
              <a:lnSpc>
                <a:spcPct val="110000"/>
              </a:lnSpc>
              <a:spcBef>
                <a:spcPts val="1400"/>
              </a:spcBef>
              <a:spcAft>
                <a:spcPts val="0"/>
              </a:spcAft>
              <a:buSzPts val="1900"/>
              <a:buNone/>
            </a:pPr>
            <a:endParaRPr/>
          </a:p>
        </p:txBody>
      </p:sp>
      <p:pic>
        <p:nvPicPr>
          <p:cNvPr id="637" name="Google Shape;637;p83"/>
          <p:cNvPicPr preferRelativeResize="0"/>
          <p:nvPr/>
        </p:nvPicPr>
        <p:blipFill rotWithShape="1">
          <a:blip r:embed="rId3">
            <a:alphaModFix/>
          </a:blip>
          <a:srcRect/>
          <a:stretch/>
        </p:blipFill>
        <p:spPr>
          <a:xfrm>
            <a:off x="7507605" y="2407496"/>
            <a:ext cx="3648075" cy="31623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Trading Reversal Days</a:t>
            </a:r>
            <a:endParaRPr sz="2000"/>
          </a:p>
        </p:txBody>
      </p:sp>
      <p:sp>
        <p:nvSpPr>
          <p:cNvPr id="643" name="Google Shape;643;p8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Some of the strongest trends initiate either in the middle or at the end of the day, characterized by large trend bars with minimal overlap and mostly small tails.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Even if the new trend appears climactic and overextended, it's essential to quickly enter the market and hold most of your position, as the trend can continue to extend much further. The breakout spikes in these situations should be traded aggressively, ensuring at least a small position is held as the move can extend significantly.</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There are instances where the market is trending and then begins a pullback, but the pullback extends and becomes a trend channel in the opposite direction. In such scenarios, it's crucial to be aware that the trend might be reversing.</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Coping with Reversal Days</a:t>
            </a:r>
            <a:endParaRPr sz="2000"/>
          </a:p>
        </p:txBody>
      </p:sp>
      <p:sp>
        <p:nvSpPr>
          <p:cNvPr id="649" name="Google Shape;649;p8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If a pullback commences with a strong bull trend bar following a strong sell-off during the first hour or two, consider the possibility that the bar could be a bull spike followed by a continuous bull channel instead of a small bear flag.</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By the end of the day, the pullback can grow larger than the preceding bear trend, potentially converting the day into a bull reversal bar on the daily chart.</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Early recognition of this behavior should lead to a shift in your trading strategy, focusing only on buying. Trying to short under these circumstances can result in losses as the bear trend from the first hour may not resume.</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6"/>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Trend Resumption day</a:t>
            </a:r>
            <a:endParaRPr/>
          </a:p>
        </p:txBody>
      </p:sp>
      <p:pic>
        <p:nvPicPr>
          <p:cNvPr id="655" name="Google Shape;655;p86"/>
          <p:cNvPicPr preferRelativeResize="0">
            <a:picLocks noGrp="1"/>
          </p:cNvPicPr>
          <p:nvPr>
            <p:ph type="body" idx="1"/>
          </p:nvPr>
        </p:nvPicPr>
        <p:blipFill rotWithShape="1">
          <a:blip r:embed="rId3">
            <a:alphaModFix/>
          </a:blip>
          <a:srcRect/>
          <a:stretch/>
        </p:blipFill>
        <p:spPr>
          <a:xfrm>
            <a:off x="5459413" y="1360146"/>
            <a:ext cx="5927725" cy="4199620"/>
          </a:xfrm>
          <a:prstGeom prst="rect">
            <a:avLst/>
          </a:prstGeom>
          <a:noFill/>
          <a:ln>
            <a:noFill/>
          </a:ln>
        </p:spPr>
      </p:pic>
      <p:sp>
        <p:nvSpPr>
          <p:cNvPr id="656" name="Google Shape;656;p86"/>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8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Trend Resumption Day - Introduction</a:t>
            </a:r>
            <a:endParaRPr sz="2000"/>
          </a:p>
        </p:txBody>
      </p:sp>
      <p:sp>
        <p:nvSpPr>
          <p:cNvPr id="662" name="Google Shape;662;p87"/>
          <p:cNvSpPr txBox="1">
            <a:spLocks noGrp="1"/>
          </p:cNvSpPr>
          <p:nvPr>
            <p:ph type="body" idx="1"/>
          </p:nvPr>
        </p:nvSpPr>
        <p:spPr>
          <a:xfrm>
            <a:off x="1097280" y="2108201"/>
            <a:ext cx="5576236"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day starts with a strong trend during the initial hours.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strong trend transitions into a trading range that persists for several hours.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Typically, the trend resumes in the last hour or two.</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 second trend phase often mirrors the size of the first one.</a:t>
            </a:r>
            <a:endParaRPr/>
          </a:p>
          <a:p>
            <a:pPr marL="91440" lvl="0" indent="0" algn="l" rtl="0">
              <a:lnSpc>
                <a:spcPct val="110000"/>
              </a:lnSpc>
              <a:spcBef>
                <a:spcPts val="1400"/>
              </a:spcBef>
              <a:spcAft>
                <a:spcPts val="0"/>
              </a:spcAft>
              <a:buSzPts val="1900"/>
              <a:buNone/>
            </a:pPr>
            <a:endParaRPr/>
          </a:p>
        </p:txBody>
      </p:sp>
      <p:pic>
        <p:nvPicPr>
          <p:cNvPr id="663" name="Google Shape;663;p87"/>
          <p:cNvPicPr preferRelativeResize="0"/>
          <p:nvPr/>
        </p:nvPicPr>
        <p:blipFill rotWithShape="1">
          <a:blip r:embed="rId3">
            <a:alphaModFix/>
          </a:blip>
          <a:srcRect/>
          <a:stretch/>
        </p:blipFill>
        <p:spPr>
          <a:xfrm>
            <a:off x="7038073" y="2265195"/>
            <a:ext cx="4056647" cy="3094942"/>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Trading Range Characteristics and Late Breakouts</a:t>
            </a:r>
            <a:endParaRPr sz="2000"/>
          </a:p>
        </p:txBody>
      </p:sp>
      <p:sp>
        <p:nvSpPr>
          <p:cNvPr id="669" name="Google Shape;669;p88"/>
          <p:cNvSpPr txBox="1">
            <a:spLocks noGrp="1"/>
          </p:cNvSpPr>
          <p:nvPr>
            <p:ph type="body" idx="1"/>
          </p:nvPr>
        </p:nvSpPr>
        <p:spPr>
          <a:xfrm>
            <a:off x="1097280" y="2108201"/>
            <a:ext cx="5993331"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 trading range during the pause in the trend is often tight.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Breakouts from this range often occur late in the day, attempting to reverse the trend.</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These late breakouts typically act as a trap, followed by a successful breakout in the opposite direction, often closing the day.</a:t>
            </a:r>
            <a:endParaRPr/>
          </a:p>
          <a:p>
            <a:pPr marL="91440" lvl="0" indent="0" algn="l" rtl="0">
              <a:lnSpc>
                <a:spcPct val="110000"/>
              </a:lnSpc>
              <a:spcBef>
                <a:spcPts val="1400"/>
              </a:spcBef>
              <a:spcAft>
                <a:spcPts val="0"/>
              </a:spcAft>
              <a:buSzPts val="1900"/>
              <a:buNone/>
            </a:pPr>
            <a:endParaRPr/>
          </a:p>
        </p:txBody>
      </p:sp>
      <p:pic>
        <p:nvPicPr>
          <p:cNvPr id="670" name="Google Shape;670;p88"/>
          <p:cNvPicPr preferRelativeResize="0"/>
          <p:nvPr/>
        </p:nvPicPr>
        <p:blipFill rotWithShape="1">
          <a:blip r:embed="rId3">
            <a:alphaModFix/>
          </a:blip>
          <a:srcRect/>
          <a:stretch/>
        </p:blipFill>
        <p:spPr>
          <a:xfrm>
            <a:off x="7374957" y="2282718"/>
            <a:ext cx="3719763" cy="2837923"/>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Entries, Potential Reversals, and Trend Resumption Patterns</a:t>
            </a:r>
            <a:endParaRPr sz="2000"/>
          </a:p>
        </p:txBody>
      </p:sp>
      <p:sp>
        <p:nvSpPr>
          <p:cNvPr id="676" name="Google Shape;676;p8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lnSpcReduction="10000"/>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There's often a chance for a breakout pullback entry for traders who didn't enter earlier.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Sometimes, a weak trend resumption day can be mistaken for a reversal day.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This involves a strong start, a weak countertrend move for a few hours, and a resumption of the initial trend in the final hour.</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Be prepared for the resumption of the trend and ready to enter when it starts.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If a breakout from a bull or bear channel reverses back, it can provide a good swing short entry.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Trend resumption patterns can extend over two or more days, often creating a simple ABC on the 60-minute chart. Be aware of this pattern to prepare for potential large moves.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00"/>
              </a:buClr>
              <a:buSzPts val="2000"/>
              <a:buFont typeface="Arial"/>
              <a:buNone/>
            </a:pPr>
            <a:r>
              <a:rPr lang="en-US" sz="2000" b="1" i="0" u="none" strike="noStrike">
                <a:solidFill>
                  <a:srgbClr val="000000"/>
                </a:solidFill>
                <a:latin typeface="Arial"/>
                <a:ea typeface="Arial"/>
                <a:cs typeface="Arial"/>
                <a:sym typeface="Arial"/>
              </a:rPr>
              <a:t>Things to say to yourself while you trade</a:t>
            </a:r>
            <a:endParaRPr sz="2000">
              <a:latin typeface="Arial"/>
              <a:ea typeface="Arial"/>
              <a:cs typeface="Arial"/>
              <a:sym typeface="Arial"/>
            </a:endParaRPr>
          </a:p>
        </p:txBody>
      </p:sp>
      <p:sp>
        <p:nvSpPr>
          <p:cNvPr id="154" name="Google Shape;154;p9"/>
          <p:cNvSpPr txBox="1">
            <a:spLocks noGrp="1"/>
          </p:cNvSpPr>
          <p:nvPr>
            <p:ph type="body" idx="1"/>
          </p:nvPr>
        </p:nvSpPr>
        <p:spPr>
          <a:xfrm>
            <a:off x="1097280" y="2140285"/>
            <a:ext cx="10058400" cy="3760891"/>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Font typeface="Arial"/>
              <a:buChar char="•"/>
            </a:pPr>
            <a:r>
              <a:rPr lang="en-US" sz="1600" b="0" i="0">
                <a:solidFill>
                  <a:srgbClr val="374151"/>
                </a:solidFill>
                <a:latin typeface="Arial"/>
                <a:ea typeface="Arial"/>
                <a:cs typeface="Arial"/>
                <a:sym typeface="Arial"/>
              </a:rPr>
              <a:t>Are trades becoming reckless?</a:t>
            </a:r>
            <a:endParaRPr/>
          </a:p>
          <a:p>
            <a:pPr marL="91440" lvl="0" indent="-101600" algn="l" rtl="0">
              <a:lnSpc>
                <a:spcPct val="110000"/>
              </a:lnSpc>
              <a:spcBef>
                <a:spcPts val="1400"/>
              </a:spcBef>
              <a:spcAft>
                <a:spcPts val="0"/>
              </a:spcAft>
              <a:buSzPts val="1600"/>
              <a:buFont typeface="Arial"/>
              <a:buChar char="•"/>
            </a:pPr>
            <a:r>
              <a:rPr lang="en-US" sz="1600" b="0" i="0">
                <a:solidFill>
                  <a:srgbClr val="374151"/>
                </a:solidFill>
                <a:latin typeface="Arial"/>
                <a:ea typeface="Arial"/>
                <a:cs typeface="Arial"/>
                <a:sym typeface="Arial"/>
              </a:rPr>
              <a:t>Does this trade align with the core strategy?</a:t>
            </a:r>
            <a:endParaRPr/>
          </a:p>
          <a:p>
            <a:pPr marL="91440" lvl="0" indent="-101600" algn="l" rtl="0">
              <a:lnSpc>
                <a:spcPct val="110000"/>
              </a:lnSpc>
              <a:spcBef>
                <a:spcPts val="1400"/>
              </a:spcBef>
              <a:spcAft>
                <a:spcPts val="0"/>
              </a:spcAft>
              <a:buSzPts val="1600"/>
              <a:buFont typeface="Arial"/>
              <a:buChar char="•"/>
            </a:pPr>
            <a:r>
              <a:rPr lang="en-US" sz="1600" b="0" i="0">
                <a:solidFill>
                  <a:srgbClr val="374151"/>
                </a:solidFill>
                <a:latin typeface="Arial"/>
                <a:ea typeface="Arial"/>
                <a:cs typeface="Arial"/>
                <a:sym typeface="Arial"/>
              </a:rPr>
              <a:t>Considering oversized trades?</a:t>
            </a:r>
            <a:endParaRPr/>
          </a:p>
          <a:p>
            <a:pPr marL="91440" lvl="0" indent="-101600" algn="l" rtl="0">
              <a:lnSpc>
                <a:spcPct val="110000"/>
              </a:lnSpc>
              <a:spcBef>
                <a:spcPts val="1400"/>
              </a:spcBef>
              <a:spcAft>
                <a:spcPts val="0"/>
              </a:spcAft>
              <a:buSzPts val="1600"/>
              <a:buFont typeface="Arial"/>
              <a:buChar char="•"/>
            </a:pPr>
            <a:r>
              <a:rPr lang="en-US" sz="1600" b="0" i="0">
                <a:solidFill>
                  <a:srgbClr val="374151"/>
                </a:solidFill>
                <a:latin typeface="Arial"/>
                <a:ea typeface="Arial"/>
                <a:cs typeface="Arial"/>
                <a:sym typeface="Arial"/>
              </a:rPr>
              <a:t>What's the current emotional temperature?</a:t>
            </a:r>
            <a:endParaRPr/>
          </a:p>
          <a:p>
            <a:pPr marL="91440" lvl="0" indent="-101600" algn="l" rtl="0">
              <a:lnSpc>
                <a:spcPct val="110000"/>
              </a:lnSpc>
              <a:spcBef>
                <a:spcPts val="1400"/>
              </a:spcBef>
              <a:spcAft>
                <a:spcPts val="0"/>
              </a:spcAft>
              <a:buSzPts val="1600"/>
              <a:buFont typeface="Arial"/>
              <a:buChar char="•"/>
            </a:pPr>
            <a:r>
              <a:rPr lang="en-US" sz="1600" b="0" i="0">
                <a:solidFill>
                  <a:srgbClr val="374151"/>
                </a:solidFill>
                <a:latin typeface="Arial"/>
                <a:ea typeface="Arial"/>
                <a:cs typeface="Arial"/>
                <a:sym typeface="Arial"/>
              </a:rPr>
              <a:t>Is the mind clear of noise?</a:t>
            </a:r>
            <a:endParaRPr/>
          </a:p>
          <a:p>
            <a:pPr marL="91440" lvl="0" indent="-101600" algn="l" rtl="0">
              <a:lnSpc>
                <a:spcPct val="110000"/>
              </a:lnSpc>
              <a:spcBef>
                <a:spcPts val="1400"/>
              </a:spcBef>
              <a:spcAft>
                <a:spcPts val="0"/>
              </a:spcAft>
              <a:buSzPts val="1600"/>
              <a:buFont typeface="Arial"/>
              <a:buChar char="•"/>
            </a:pPr>
            <a:r>
              <a:rPr lang="en-US" sz="1600" b="0" i="0">
                <a:solidFill>
                  <a:srgbClr val="374151"/>
                </a:solidFill>
                <a:latin typeface="Arial"/>
                <a:ea typeface="Arial"/>
                <a:cs typeface="Arial"/>
                <a:sym typeface="Arial"/>
              </a:rPr>
              <a:t>Staying present in the "now" moment?</a:t>
            </a:r>
            <a:endParaRPr/>
          </a:p>
          <a:p>
            <a:pPr marL="91440" lvl="0" indent="-101600" algn="l" rtl="0">
              <a:lnSpc>
                <a:spcPct val="110000"/>
              </a:lnSpc>
              <a:spcBef>
                <a:spcPts val="1400"/>
              </a:spcBef>
              <a:spcAft>
                <a:spcPts val="0"/>
              </a:spcAft>
              <a:buSzPts val="1600"/>
              <a:buFont typeface="Arial"/>
              <a:buChar char="•"/>
            </a:pPr>
            <a:r>
              <a:rPr lang="en-US" sz="1600" b="0" i="0">
                <a:solidFill>
                  <a:srgbClr val="374151"/>
                </a:solidFill>
                <a:latin typeface="Arial"/>
                <a:ea typeface="Arial"/>
                <a:cs typeface="Arial"/>
                <a:sym typeface="Arial"/>
              </a:rPr>
              <a:t>Emphasize: Developing a winning attitude is key to success.</a:t>
            </a:r>
            <a:endParaRPr/>
          </a:p>
          <a:p>
            <a:pPr marL="91440" lvl="0" indent="0" algn="l" rtl="0">
              <a:lnSpc>
                <a:spcPct val="110000"/>
              </a:lnSpc>
              <a:spcBef>
                <a:spcPts val="1400"/>
              </a:spcBef>
              <a:spcAft>
                <a:spcPts val="0"/>
              </a:spcAft>
              <a:buSzPts val="1900"/>
              <a:buNone/>
            </a:pPr>
            <a:endParaRPr/>
          </a:p>
        </p:txBody>
      </p:sp>
      <p:pic>
        <p:nvPicPr>
          <p:cNvPr id="155" name="Google Shape;155;p9" descr="Image"/>
          <p:cNvPicPr preferRelativeResize="0"/>
          <p:nvPr/>
        </p:nvPicPr>
        <p:blipFill rotWithShape="1">
          <a:blip r:embed="rId3">
            <a:alphaModFix/>
          </a:blip>
          <a:srcRect/>
          <a:stretch/>
        </p:blipFill>
        <p:spPr>
          <a:xfrm>
            <a:off x="7809565" y="2140284"/>
            <a:ext cx="3346115" cy="334611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0"/>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Stairs: Broad Channel Trend</a:t>
            </a:r>
            <a:endParaRPr/>
          </a:p>
        </p:txBody>
      </p:sp>
      <p:pic>
        <p:nvPicPr>
          <p:cNvPr id="682" name="Google Shape;682;p90"/>
          <p:cNvPicPr preferRelativeResize="0">
            <a:picLocks noGrp="1"/>
          </p:cNvPicPr>
          <p:nvPr>
            <p:ph type="body" idx="1"/>
          </p:nvPr>
        </p:nvPicPr>
        <p:blipFill rotWithShape="1">
          <a:blip r:embed="rId3">
            <a:alphaModFix/>
          </a:blip>
          <a:srcRect/>
          <a:stretch/>
        </p:blipFill>
        <p:spPr>
          <a:xfrm>
            <a:off x="5459413" y="1523911"/>
            <a:ext cx="5927725" cy="3872090"/>
          </a:xfrm>
          <a:prstGeom prst="rect">
            <a:avLst/>
          </a:prstGeom>
          <a:noFill/>
          <a:ln>
            <a:noFill/>
          </a:ln>
        </p:spPr>
      </p:pic>
      <p:sp>
        <p:nvSpPr>
          <p:cNvPr id="683" name="Google Shape;683;p90"/>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9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Recognizing Stairs: Broad Channel Trends</a:t>
            </a:r>
            <a:endParaRPr sz="2000"/>
          </a:p>
        </p:txBody>
      </p:sp>
      <p:sp>
        <p:nvSpPr>
          <p:cNvPr id="689" name="Google Shape;689;p9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A stairs day is a special type of trending trading range day, characterized by at least three separate trading ranges.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Stairs days display large, broad swings, yet maintain trending highs and lows.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Each breakout is usually succeeded by a pullback, known as a breakout test, that extends beyond the breakout point, creating overlaps between consecutive swings.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9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Trading in Stairs: Broad Channel Trends</a:t>
            </a:r>
            <a:endParaRPr sz="2000"/>
          </a:p>
        </p:txBody>
      </p:sp>
      <p:sp>
        <p:nvSpPr>
          <p:cNvPr id="695" name="Google Shape;695;p92"/>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Given the large swings that characterize stairs days, traders can usually place trades in both directions. However, it's advisable to aim to swing a part or all of their with-trend trades.</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In instances where each breakout becomes a bit smaller than the previous one, traders may be observing a shrinking stairs pattern. This pattern signifies a reduction in momentum, which could lead to a more significant correction.</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9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000"/>
              <a:buFont typeface="Arial"/>
              <a:buNone/>
            </a:pPr>
            <a:r>
              <a:rPr lang="en-US" sz="2000" b="1" i="0">
                <a:latin typeface="Arial"/>
                <a:ea typeface="Arial"/>
                <a:cs typeface="Arial"/>
                <a:sym typeface="Arial"/>
              </a:rPr>
              <a:t>Coping with Stairs: Broad Channel Trends</a:t>
            </a:r>
            <a:endParaRPr sz="2000"/>
          </a:p>
        </p:txBody>
      </p:sp>
      <p:sp>
        <p:nvSpPr>
          <p:cNvPr id="701" name="Google Shape;701;p93"/>
          <p:cNvSpPr txBox="1">
            <a:spLocks noGrp="1"/>
          </p:cNvSpPr>
          <p:nvPr>
            <p:ph type="body" idx="1"/>
          </p:nvPr>
        </p:nvSpPr>
        <p:spPr>
          <a:xfrm>
            <a:off x="1097280" y="2108201"/>
            <a:ext cx="10058400" cy="3955715"/>
          </a:xfrm>
          <a:prstGeom prst="rect">
            <a:avLst/>
          </a:prstGeom>
          <a:noFill/>
          <a:ln>
            <a:noFill/>
          </a:ln>
        </p:spPr>
        <p:txBody>
          <a:bodyPr spcFirstLastPara="1" wrap="square" lIns="0" tIns="45700" rIns="0" bIns="45700" anchor="t" anchorCtr="0">
            <a:normAutofit lnSpcReduction="10000"/>
          </a:bodyPr>
          <a:lstStyle/>
          <a:p>
            <a:pPr marL="91440" lvl="0" indent="-120650" algn="l" rtl="0">
              <a:lnSpc>
                <a:spcPct val="110000"/>
              </a:lnSpc>
              <a:spcBef>
                <a:spcPts val="0"/>
              </a:spcBef>
              <a:spcAft>
                <a:spcPts val="0"/>
              </a:spcAft>
              <a:buSzPts val="1900"/>
              <a:buFont typeface="Bookman Old Style"/>
              <a:buAutoNum type="arabicPeriod"/>
            </a:pPr>
            <a:r>
              <a:rPr lang="en-US" b="0" i="0">
                <a:solidFill>
                  <a:srgbClr val="374151"/>
                </a:solidFill>
                <a:latin typeface="Arial"/>
                <a:ea typeface="Arial"/>
                <a:cs typeface="Arial"/>
                <a:sym typeface="Arial"/>
              </a:rPr>
              <a:t>If a stair pattern unexpectedly accelerates and breaks out of the trend channel in the with-trend direction but then reverses, this overshoot and reversal will likely result in at least a two-legged move.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Conversely, if the breakout continues without reversing, it will probably last for at least two more legs or at least the approximate height of the channel in an imprecise measured move.</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As a trader, it's crucial to observe how many ticks breakouts move beyond the most recent swing point, and then use that number to fade subsequent breakouts, anticipating a breakout test.</a:t>
            </a:r>
            <a:endParaRPr/>
          </a:p>
          <a:p>
            <a:pPr marL="91440" lvl="0" indent="-120650" algn="l" rtl="0">
              <a:lnSpc>
                <a:spcPct val="110000"/>
              </a:lnSpc>
              <a:spcBef>
                <a:spcPts val="1400"/>
              </a:spcBef>
              <a:spcAft>
                <a:spcPts val="0"/>
              </a:spcAft>
              <a:buSzPts val="1900"/>
              <a:buFont typeface="Bookman Old Style"/>
              <a:buAutoNum type="arabicPeriod"/>
            </a:pPr>
            <a:r>
              <a:rPr lang="en-US" b="0" i="0">
                <a:solidFill>
                  <a:srgbClr val="374151"/>
                </a:solidFill>
                <a:latin typeface="Arial"/>
                <a:ea typeface="Arial"/>
                <a:cs typeface="Arial"/>
                <a:sym typeface="Arial"/>
              </a:rPr>
              <a:t>Stairs patterns are often just pullbacks or flags in higher time frame trends. If a broad bull channel is observed today, it might be a large bear flag, and the bear trend could break out tomorrow. Recognizing this can help you plan and adjust your trading strategy accordingly.</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94"/>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Bookman Old Style"/>
              <a:buNone/>
            </a:pPr>
            <a:r>
              <a:rPr lang="en-US"/>
              <a:t>The Best Traders</a:t>
            </a:r>
            <a:endParaRPr/>
          </a:p>
        </p:txBody>
      </p:sp>
      <p:sp>
        <p:nvSpPr>
          <p:cNvPr id="707" name="Google Shape;707;p94"/>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p>
            <a:pPr marL="91440" lvl="0" indent="0" algn="l" rtl="0">
              <a:lnSpc>
                <a:spcPct val="110000"/>
              </a:lnSpc>
              <a:spcBef>
                <a:spcPts val="0"/>
              </a:spcBef>
              <a:spcAft>
                <a:spcPts val="0"/>
              </a:spcAft>
              <a:buSzPts val="1900"/>
              <a:buNone/>
            </a:pPr>
            <a:endParaRPr/>
          </a:p>
        </p:txBody>
      </p:sp>
      <p:sp>
        <p:nvSpPr>
          <p:cNvPr id="708" name="Google Shape;708;p94"/>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9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Profile of Top Traders</a:t>
            </a:r>
            <a:endParaRPr/>
          </a:p>
        </p:txBody>
      </p:sp>
      <p:sp>
        <p:nvSpPr>
          <p:cNvPr id="714" name="Google Shape;714;p9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Majority of profits come from a small percentage of highly successful trades.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They exhibit a high risk-adjusted rate of return (RAROC) and high Sharpe ratio.</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They favor low-volatility/low-beta stocks.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Profitability is positively linked to the volume and dollar amount invested.</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High average dollar gain per winning share and trade compared to losses.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Profits correlate positively with holding duration of stocks.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9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Psychological Traits</a:t>
            </a:r>
            <a:endParaRPr/>
          </a:p>
        </p:txBody>
      </p:sp>
      <p:sp>
        <p:nvSpPr>
          <p:cNvPr id="720" name="Google Shape;720;p96"/>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Risk-taking ability and flexibility are common traits.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Ego doesn't hinder trading decisions, with focus remaining on stock movements.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They set clear objectives and align decisions to those objectives.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They are self-reliant, ready to accept consequences of their decisions.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9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Vision and Goals</a:t>
            </a:r>
            <a:endParaRPr/>
          </a:p>
        </p:txBody>
      </p:sp>
      <p:sp>
        <p:nvSpPr>
          <p:cNvPr id="726" name="Google Shape;726;p97"/>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Successful traders crystallize their vision into specific, self-promised goals.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Achieving these goals brings personal satisfaction and enhances trading ability.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Emphasis on self-understanding and mastery to align behaviors with trading objectives.</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Continuous Improvement</a:t>
            </a:r>
            <a:endParaRPr/>
          </a:p>
        </p:txBody>
      </p:sp>
      <p:sp>
        <p:nvSpPr>
          <p:cNvPr id="732" name="Google Shape;732;p98"/>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Key aim: Minimize imperfections and maximize potential.</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Emphasize on emotional control, error correction, and market variable assessment.</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Focus on holding onto winning trades and discarding losers promptly.</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This creates a gap between current reality and future objectives, sparking creative tension for growth.</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9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Arial"/>
              <a:buNone/>
            </a:pPr>
            <a:r>
              <a:rPr lang="en-US" b="1" i="0">
                <a:latin typeface="Arial"/>
                <a:ea typeface="Arial"/>
                <a:cs typeface="Arial"/>
                <a:sym typeface="Arial"/>
              </a:rPr>
              <a:t>Commitment</a:t>
            </a:r>
            <a:endParaRPr/>
          </a:p>
        </p:txBody>
      </p:sp>
      <p:sp>
        <p:nvSpPr>
          <p:cNvPr id="738" name="Google Shape;738;p99"/>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Arial"/>
              <a:buChar char="•"/>
            </a:pPr>
            <a:r>
              <a:rPr lang="en-US" b="0" i="0">
                <a:solidFill>
                  <a:srgbClr val="374151"/>
                </a:solidFill>
                <a:latin typeface="Arial"/>
                <a:ea typeface="Arial"/>
                <a:cs typeface="Arial"/>
                <a:sym typeface="Arial"/>
              </a:rPr>
              <a:t>Commitment goes beyond hard work and positive affirmations.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Involves deep exploration of all aspects of trading behaviors.</a:t>
            </a:r>
            <a:endParaRPr/>
          </a:p>
          <a:p>
            <a:pPr marL="91440" lvl="0" indent="-120650" algn="l" rtl="0">
              <a:lnSpc>
                <a:spcPct val="110000"/>
              </a:lnSpc>
              <a:spcBef>
                <a:spcPts val="1400"/>
              </a:spcBef>
              <a:spcAft>
                <a:spcPts val="0"/>
              </a:spcAft>
              <a:buSzPts val="1900"/>
              <a:buFont typeface="Arial"/>
              <a:buChar char="•"/>
            </a:pPr>
            <a:r>
              <a:rPr lang="en-US" b="0" i="0">
                <a:solidFill>
                  <a:srgbClr val="374151"/>
                </a:solidFill>
                <a:latin typeface="Arial"/>
                <a:ea typeface="Arial"/>
                <a:cs typeface="Arial"/>
                <a:sym typeface="Arial"/>
              </a:rPr>
              <a:t>Requires ongoing self-reflection and monitoring of attitude and approach to trading.</a:t>
            </a:r>
            <a:endParaRPr/>
          </a:p>
          <a:p>
            <a:pPr marL="91440" lvl="0" indent="0" algn="l" rtl="0">
              <a:lnSpc>
                <a:spcPct val="110000"/>
              </a:lnSpc>
              <a:spcBef>
                <a:spcPts val="1400"/>
              </a:spcBef>
              <a:spcAft>
                <a:spcPts val="0"/>
              </a:spcAft>
              <a:buSzPts val="1900"/>
              <a:buNone/>
            </a:pPr>
            <a:endParaRPr/>
          </a:p>
        </p:txBody>
      </p:sp>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7651</Words>
  <Application>Microsoft Office PowerPoint</Application>
  <PresentationFormat>Widescreen</PresentationFormat>
  <Paragraphs>647</Paragraphs>
  <Slides>138</Slides>
  <Notes>131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138</vt:i4>
      </vt:variant>
    </vt:vector>
  </HeadingPairs>
  <TitlesOfParts>
    <vt:vector size="143" baseType="lpstr">
      <vt:lpstr>Libre Franklin</vt:lpstr>
      <vt:lpstr>Arial</vt:lpstr>
      <vt:lpstr>Bookman Old Style</vt:lpstr>
      <vt:lpstr>Calibri</vt:lpstr>
      <vt:lpstr>1_RetrospectVTI</vt:lpstr>
      <vt:lpstr>Alpha Shark Trading Coaching Session</vt:lpstr>
      <vt:lpstr>How to be a Super-trader</vt:lpstr>
      <vt:lpstr>Fourteen Steps to Becoming a Super-Trader</vt:lpstr>
      <vt:lpstr>Fourteen Steps to Becoming a Super-Trader</vt:lpstr>
      <vt:lpstr>Putting the “odds” in your favor</vt:lpstr>
      <vt:lpstr>The 7 Principles of Consistency</vt:lpstr>
      <vt:lpstr>Write down your biggest thing to work on this week</vt:lpstr>
      <vt:lpstr>Write down all your bad habits</vt:lpstr>
      <vt:lpstr>Things to say to yourself while you trade</vt:lpstr>
      <vt:lpstr>Write down your rules</vt:lpstr>
      <vt:lpstr>What your Trader’s Equation?</vt:lpstr>
      <vt:lpstr>Trading Process for Scalp Plays</vt:lpstr>
      <vt:lpstr>Criteria for 'A' Setups and Evaluating Breakouts</vt:lpstr>
      <vt:lpstr>My trading strategies</vt:lpstr>
      <vt:lpstr>“A” Trade – Define Your Edge</vt:lpstr>
      <vt:lpstr>Define Your “B” Setups</vt:lpstr>
      <vt:lpstr>Define Your “C” Setups</vt:lpstr>
      <vt:lpstr>Write Down Your Criteria for 'A' Setups and Evaluating Breakouts</vt:lpstr>
      <vt:lpstr>Write Down Your Criteria for 'A' Setups and Evaluating Breakouts</vt:lpstr>
      <vt:lpstr>Early Signs a Bullish Breakout will have Legs</vt:lpstr>
      <vt:lpstr>Recognizing a Strong Bull Breakout - Bar and Volume Characteristics</vt:lpstr>
      <vt:lpstr>Identifying Urgency and Continuation in a Bull Breakout</vt:lpstr>
      <vt:lpstr>Characteristics of Bull Spike Bars</vt:lpstr>
      <vt:lpstr>Contextual Clues for a Bull Breakout</vt:lpstr>
      <vt:lpstr>Observing Pullbacks After a Bull Breakout</vt:lpstr>
      <vt:lpstr>The Impact of a Bull Breakout</vt:lpstr>
      <vt:lpstr>Early Signs Bull Breakout will Fail </vt:lpstr>
      <vt:lpstr>Breakout Bar and Next Bar</vt:lpstr>
      <vt:lpstr>Overall Context and Market State</vt:lpstr>
      <vt:lpstr>Post Breakout Bars and Pullback</vt:lpstr>
      <vt:lpstr>Resumption and Resistance Levels</vt:lpstr>
      <vt:lpstr>Trader Profitability and Breakout Bar</vt:lpstr>
      <vt:lpstr>Pullback Details and Market Feeling</vt:lpstr>
      <vt:lpstr>Characteristics that are commonly found in strong trends</vt:lpstr>
      <vt:lpstr>Gap Opening and Trending Highs/Lows</vt:lpstr>
      <vt:lpstr>Bar Overlap, Tails, and Breakout Gaps</vt:lpstr>
      <vt:lpstr>Measuring Gaps and Micro Measuring Gaps</vt:lpstr>
      <vt:lpstr>No Climaxes, Large Bars, and Overshoots</vt:lpstr>
      <vt:lpstr>Failed Reversals and Moving Average Gap Bars</vt:lpstr>
      <vt:lpstr>Countertrend Trades, Pullbacks, and Urgency</vt:lpstr>
      <vt:lpstr>Strong Setups and Trending Aspects</vt:lpstr>
      <vt:lpstr>Resistance Levels and Failed Reversals</vt:lpstr>
      <vt:lpstr>Signs of Weakness in a Bull Trend</vt:lpstr>
      <vt:lpstr>Body Sizes, Tails, and Overlapping Bars</vt:lpstr>
      <vt:lpstr>Doji Bars, Bear Bodies, and Highs and Lows</vt:lpstr>
      <vt:lpstr>Pullbacks and Trend Line Breaks</vt:lpstr>
      <vt:lpstr>Rally Characteristics and Major Trend Line Breaks</vt:lpstr>
      <vt:lpstr>Second Leg Down and Prominent Pullbacks</vt:lpstr>
      <vt:lpstr>Larger Pullbacks and Trading Range Formation</vt:lpstr>
      <vt:lpstr>Identifying Strong Bull Reversals</vt:lpstr>
      <vt:lpstr>Strong Bull Reversal Bar and Following Bars</vt:lpstr>
      <vt:lpstr>Spike Growth and Characteristics</vt:lpstr>
      <vt:lpstr>Context, Pullbacks, and Urgency</vt:lpstr>
      <vt:lpstr>Breaking Resistance Levels and Second Attempt</vt:lpstr>
      <vt:lpstr>Trend Channel Line Overshoot and Swing Reversal</vt:lpstr>
      <vt:lpstr>Pullbacks and Prior Bear Trend Lines</vt:lpstr>
      <vt:lpstr>Momentum and Breakout</vt:lpstr>
      <vt:lpstr>Rating a Gap – The 4-Star Checklist</vt:lpstr>
      <vt:lpstr>Factor 1 - Support/Resistance</vt:lpstr>
      <vt:lpstr>Factor 2 - Short-Term Pattern</vt:lpstr>
      <vt:lpstr>Factor 3 - Market Correlation</vt:lpstr>
      <vt:lpstr>Criterion 4 - Gap Size</vt:lpstr>
      <vt:lpstr>What kind of day is it? </vt:lpstr>
      <vt:lpstr>Spike and Channel Day </vt:lpstr>
      <vt:lpstr>Identifying Spike and Channel Day</vt:lpstr>
      <vt:lpstr>Understanding Spike and Channel Trend</vt:lpstr>
      <vt:lpstr>Channel Phase</vt:lpstr>
      <vt:lpstr>Trading the Channel</vt:lpstr>
      <vt:lpstr>Transition from Channel to Trading Range</vt:lpstr>
      <vt:lpstr>Trend from the Open and Small Pullback Day</vt:lpstr>
      <vt:lpstr>Trend from the Open and Small Pullback Trends - Introduction</vt:lpstr>
      <vt:lpstr>Characteristics of a Small Pullback Trend Day</vt:lpstr>
      <vt:lpstr>Entering and Exiting the Trend</vt:lpstr>
      <vt:lpstr>Understanding the Trend and Market Behavior</vt:lpstr>
      <vt:lpstr>Large Gap Opening and Potential Outcomes</vt:lpstr>
      <vt:lpstr>The Power of Recognizing the Strong Trend</vt:lpstr>
      <vt:lpstr>Trending Trading Range Day </vt:lpstr>
      <vt:lpstr>Characteristics of Trending Trading Range Days</vt:lpstr>
      <vt:lpstr>Trading Trending Trading Range Days</vt:lpstr>
      <vt:lpstr>Recognizing Trending Trading Range Days</vt:lpstr>
      <vt:lpstr>Trading Strategy for Trending Trading Range Days</vt:lpstr>
      <vt:lpstr>Reversal Day </vt:lpstr>
      <vt:lpstr>Identifying Reversal Days</vt:lpstr>
      <vt:lpstr>Trading Reversal Days</vt:lpstr>
      <vt:lpstr>Coping with Reversal Days</vt:lpstr>
      <vt:lpstr>Trend Resumption day</vt:lpstr>
      <vt:lpstr>Trend Resumption Day - Introduction</vt:lpstr>
      <vt:lpstr>Trading Range Characteristics and Late Breakouts</vt:lpstr>
      <vt:lpstr>Entries, Potential Reversals, and Trend Resumption Patterns</vt:lpstr>
      <vt:lpstr>Stairs: Broad Channel Trend</vt:lpstr>
      <vt:lpstr>Recognizing Stairs: Broad Channel Trends</vt:lpstr>
      <vt:lpstr>Trading in Stairs: Broad Channel Trends</vt:lpstr>
      <vt:lpstr>Coping with Stairs: Broad Channel Trends</vt:lpstr>
      <vt:lpstr>The Best Traders</vt:lpstr>
      <vt:lpstr>Profile of Top Traders</vt:lpstr>
      <vt:lpstr>Psychological Traits</vt:lpstr>
      <vt:lpstr>Vision and Goals</vt:lpstr>
      <vt:lpstr>Continuous Improvement</vt:lpstr>
      <vt:lpstr>Commitment</vt:lpstr>
      <vt:lpstr>What should every plan contain? </vt:lpstr>
      <vt:lpstr>Plan Structure</vt:lpstr>
      <vt:lpstr>Trading Process</vt:lpstr>
      <vt:lpstr>Trade Management</vt:lpstr>
      <vt:lpstr>Trading Strategies</vt:lpstr>
      <vt:lpstr>Trading Rules</vt:lpstr>
      <vt:lpstr>Equity Management</vt:lpstr>
      <vt:lpstr>Pre/Post Market Routine</vt:lpstr>
      <vt:lpstr>Evaluation/Adjustment Process</vt:lpstr>
      <vt:lpstr>Your Trader’s Equation</vt:lpstr>
      <vt:lpstr>A Scalper’s Trading Equation</vt:lpstr>
      <vt:lpstr>A Scalper’s Trading Equation</vt:lpstr>
      <vt:lpstr>How To Have A Green Ratio Scalping</vt:lpstr>
      <vt:lpstr>How To Have A Green Ratio Scalping</vt:lpstr>
      <vt:lpstr>A Swing Trader’s Equation</vt:lpstr>
      <vt:lpstr>A Swing Trader’s Equation</vt:lpstr>
      <vt:lpstr>How To Have A Green Ratio Swing Trading</vt:lpstr>
      <vt:lpstr>How To Have A Green Ratio Swing Trading</vt:lpstr>
      <vt:lpstr>How To Have A Green Ratio Swing Trading</vt:lpstr>
      <vt:lpstr>Scalping vs. Swing Trading</vt:lpstr>
      <vt:lpstr>Trading Execution </vt:lpstr>
      <vt:lpstr>4 Ways I Execute in Trading</vt:lpstr>
      <vt:lpstr>4 Ways I Execute in Trading</vt:lpstr>
      <vt:lpstr>4 Ways I Execute in Trading</vt:lpstr>
      <vt:lpstr>4 Ways I Execute in Trading</vt:lpstr>
      <vt:lpstr>4 Ways I Execute in Trading</vt:lpstr>
      <vt:lpstr>My Strategies</vt:lpstr>
      <vt:lpstr>The John Petak Special </vt:lpstr>
      <vt:lpstr>The John Petak Special </vt:lpstr>
      <vt:lpstr>Trend Resumption Trade</vt:lpstr>
      <vt:lpstr>Trend Resumption Trade</vt:lpstr>
      <vt:lpstr>Failed Wedges</vt:lpstr>
      <vt:lpstr>Failed Wedges</vt:lpstr>
      <vt:lpstr>Joe’s Spike And Channel Fades </vt:lpstr>
      <vt:lpstr>Joe’s Spike And Channel Fades </vt:lpstr>
      <vt:lpstr>Fading Extreme Legs </vt:lpstr>
      <vt:lpstr>Fading Extreme Legs </vt:lpstr>
      <vt:lpstr>Tails  </vt:lpstr>
      <vt:lpstr>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 Shark Trading Coaching Session</dc:title>
  <dc:creator>grant burton</dc:creator>
  <cp:lastModifiedBy>grant burton</cp:lastModifiedBy>
  <cp:revision>2</cp:revision>
  <dcterms:created xsi:type="dcterms:W3CDTF">2023-07-11T01:19:27Z</dcterms:created>
  <dcterms:modified xsi:type="dcterms:W3CDTF">2023-09-09T17:47:02Z</dcterms:modified>
</cp:coreProperties>
</file>